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22.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34"/>
  </p:notesMasterIdLst>
  <p:sldIdLst>
    <p:sldId id="350" r:id="rId4"/>
    <p:sldId id="347" r:id="rId5"/>
    <p:sldId id="259" r:id="rId6"/>
    <p:sldId id="343" r:id="rId7"/>
    <p:sldId id="442" r:id="rId8"/>
    <p:sldId id="443" r:id="rId9"/>
    <p:sldId id="344" r:id="rId10"/>
    <p:sldId id="429" r:id="rId11"/>
    <p:sldId id="449" r:id="rId12"/>
    <p:sldId id="345" r:id="rId13"/>
    <p:sldId id="430" r:id="rId14"/>
    <p:sldId id="431" r:id="rId15"/>
    <p:sldId id="444" r:id="rId16"/>
    <p:sldId id="445" r:id="rId17"/>
    <p:sldId id="446" r:id="rId18"/>
    <p:sldId id="434" r:id="rId19"/>
    <p:sldId id="447" r:id="rId20"/>
    <p:sldId id="349" r:id="rId21"/>
    <p:sldId id="352" r:id="rId22"/>
    <p:sldId id="353" r:id="rId23"/>
    <p:sldId id="354" r:id="rId24"/>
    <p:sldId id="356" r:id="rId25"/>
    <p:sldId id="448" r:id="rId26"/>
    <p:sldId id="450" r:id="rId27"/>
    <p:sldId id="451" r:id="rId28"/>
    <p:sldId id="452" r:id="rId29"/>
    <p:sldId id="453" r:id="rId30"/>
    <p:sldId id="454" r:id="rId31"/>
    <p:sldId id="424" r:id="rId32"/>
    <p:sldId id="34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8C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1" autoAdjust="0"/>
    <p:restoredTop sz="94660"/>
  </p:normalViewPr>
  <p:slideViewPr>
    <p:cSldViewPr snapToGrid="0" showGuides="1">
      <p:cViewPr varScale="1">
        <p:scale>
          <a:sx n="110" d="100"/>
          <a:sy n="110" d="100"/>
        </p:scale>
        <p:origin x="712" y="168"/>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8/19/24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161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41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41CD96F-717E-C106-AC13-73D0396A8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CE1F514-230C-285D-7EB6-429C2447B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57200" algn="just">
              <a:spcBef>
                <a:spcPct val="0"/>
              </a:spcBef>
            </a:pPr>
            <a:endParaRPr lang="en-US" altLang="ja-JP">
              <a:latin typeface="Times New Roman" panose="02020603050405020304" pitchFamily="18" charset="0"/>
              <a:cs typeface="Times New Roman" panose="02020603050405020304" pitchFamily="18" charset="0"/>
            </a:endParaRPr>
          </a:p>
        </p:txBody>
      </p:sp>
      <p:sp>
        <p:nvSpPr>
          <p:cNvPr id="138244" name="Slide Number Placeholder 3">
            <a:extLst>
              <a:ext uri="{FF2B5EF4-FFF2-40B4-BE49-F238E27FC236}">
                <a16:creationId xmlns:a16="http://schemas.microsoft.com/office/drawing/2014/main" id="{F049DA52-009B-75DD-BF89-FD7A5815467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ED0D46-5A60-104A-AE40-B783F9E84E21}" type="slidenum">
              <a:rPr lang="en-US" altLang="en-VN">
                <a:latin typeface="Calibri" panose="020F0502020204030204" pitchFamily="34" charset="0"/>
              </a:rPr>
              <a:pPr eaLnBrk="1" hangingPunct="1"/>
              <a:t>16</a:t>
            </a:fld>
            <a:endParaRPr lang="en-US" altLang="en-VN">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41CD96F-717E-C106-AC13-73D0396A8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CE1F514-230C-285D-7EB6-429C2447B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57200" algn="just">
              <a:spcBef>
                <a:spcPct val="0"/>
              </a:spcBef>
            </a:pPr>
            <a:endParaRPr lang="en-US" altLang="ja-JP">
              <a:latin typeface="Times New Roman" panose="02020603050405020304" pitchFamily="18" charset="0"/>
              <a:cs typeface="Times New Roman" panose="02020603050405020304" pitchFamily="18" charset="0"/>
            </a:endParaRPr>
          </a:p>
        </p:txBody>
      </p:sp>
      <p:sp>
        <p:nvSpPr>
          <p:cNvPr id="138244" name="Slide Number Placeholder 3">
            <a:extLst>
              <a:ext uri="{FF2B5EF4-FFF2-40B4-BE49-F238E27FC236}">
                <a16:creationId xmlns:a16="http://schemas.microsoft.com/office/drawing/2014/main" id="{F049DA52-009B-75DD-BF89-FD7A5815467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ED0D46-5A60-104A-AE40-B783F9E84E21}" type="slidenum">
              <a:rPr lang="en-US" altLang="en-VN">
                <a:latin typeface="Calibri" panose="020F0502020204030204" pitchFamily="34" charset="0"/>
              </a:rPr>
              <a:pPr eaLnBrk="1" hangingPunct="1"/>
              <a:t>17</a:t>
            </a:fld>
            <a:endParaRPr lang="en-US" altLang="en-VN">
              <a:latin typeface="Calibri" panose="020F0502020204030204" pitchFamily="34" charset="0"/>
            </a:endParaRPr>
          </a:p>
        </p:txBody>
      </p:sp>
    </p:spTree>
    <p:extLst>
      <p:ext uri="{BB962C8B-B14F-4D97-AF65-F5344CB8AC3E}">
        <p14:creationId xmlns:p14="http://schemas.microsoft.com/office/powerpoint/2010/main" val="486908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32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41CD96F-717E-C106-AC13-73D0396A8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CE1F514-230C-285D-7EB6-429C2447B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57200" algn="just">
              <a:spcBef>
                <a:spcPct val="0"/>
              </a:spcBef>
            </a:pPr>
            <a:endParaRPr lang="en-US" altLang="ja-JP">
              <a:latin typeface="Times New Roman" panose="02020603050405020304" pitchFamily="18" charset="0"/>
              <a:cs typeface="Times New Roman" panose="02020603050405020304" pitchFamily="18" charset="0"/>
            </a:endParaRPr>
          </a:p>
        </p:txBody>
      </p:sp>
      <p:sp>
        <p:nvSpPr>
          <p:cNvPr id="138244" name="Slide Number Placeholder 3">
            <a:extLst>
              <a:ext uri="{FF2B5EF4-FFF2-40B4-BE49-F238E27FC236}">
                <a16:creationId xmlns:a16="http://schemas.microsoft.com/office/drawing/2014/main" id="{F049DA52-009B-75DD-BF89-FD7A5815467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ED0D46-5A60-104A-AE40-B783F9E84E21}" type="slidenum">
              <a:rPr lang="en-US" altLang="en-VN">
                <a:latin typeface="Calibri" panose="020F0502020204030204" pitchFamily="34" charset="0"/>
              </a:rPr>
              <a:pPr eaLnBrk="1" hangingPunct="1"/>
              <a:t>19</a:t>
            </a:fld>
            <a:endParaRPr lang="en-US" altLang="en-VN">
              <a:latin typeface="Calibri" panose="020F0502020204030204" pitchFamily="34" charset="0"/>
            </a:endParaRPr>
          </a:p>
        </p:txBody>
      </p:sp>
    </p:spTree>
    <p:extLst>
      <p:ext uri="{BB962C8B-B14F-4D97-AF65-F5344CB8AC3E}">
        <p14:creationId xmlns:p14="http://schemas.microsoft.com/office/powerpoint/2010/main" val="2917501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90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6906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F9471D4-46BA-5BCE-12AE-3A4712E9E5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73A1CC1-64C6-1127-4999-8AB546DF6C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141316" name="Slide Number Placeholder 3">
            <a:extLst>
              <a:ext uri="{FF2B5EF4-FFF2-40B4-BE49-F238E27FC236}">
                <a16:creationId xmlns:a16="http://schemas.microsoft.com/office/drawing/2014/main" id="{E31B4751-2AD5-43EC-AF53-60FB96FEB5A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11ED28-BC69-B044-AE0C-C5BB480DBAE2}" type="slidenum">
              <a:rPr lang="en-US" altLang="en-VN">
                <a:latin typeface="Calibri" panose="020F0502020204030204" pitchFamily="34" charset="0"/>
              </a:rPr>
              <a:pPr eaLnBrk="1" hangingPunct="1"/>
              <a:t>22</a:t>
            </a:fld>
            <a:endParaRPr lang="en-US" altLang="en-VN">
              <a:latin typeface="Calibri" panose="020F0502020204030204" pitchFamily="34" charset="0"/>
            </a:endParaRPr>
          </a:p>
        </p:txBody>
      </p:sp>
    </p:spTree>
    <p:extLst>
      <p:ext uri="{BB962C8B-B14F-4D97-AF65-F5344CB8AC3E}">
        <p14:creationId xmlns:p14="http://schemas.microsoft.com/office/powerpoint/2010/main" val="3726663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41CD96F-717E-C106-AC13-73D0396A8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CE1F514-230C-285D-7EB6-429C2447BC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457200" algn="just">
              <a:spcBef>
                <a:spcPct val="0"/>
              </a:spcBef>
            </a:pPr>
            <a:endParaRPr lang="en-US" altLang="ja-JP">
              <a:latin typeface="Times New Roman" panose="02020603050405020304" pitchFamily="18" charset="0"/>
              <a:cs typeface="Times New Roman" panose="02020603050405020304" pitchFamily="18" charset="0"/>
            </a:endParaRPr>
          </a:p>
        </p:txBody>
      </p:sp>
      <p:sp>
        <p:nvSpPr>
          <p:cNvPr id="138244" name="Slide Number Placeholder 3">
            <a:extLst>
              <a:ext uri="{FF2B5EF4-FFF2-40B4-BE49-F238E27FC236}">
                <a16:creationId xmlns:a16="http://schemas.microsoft.com/office/drawing/2014/main" id="{F049DA52-009B-75DD-BF89-FD7A5815467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ED0D46-5A60-104A-AE40-B783F9E84E21}" type="slidenum">
              <a:rPr lang="en-US" altLang="en-VN">
                <a:latin typeface="Calibri" panose="020F0502020204030204" pitchFamily="34" charset="0"/>
              </a:rPr>
              <a:pPr eaLnBrk="1" hangingPunct="1"/>
              <a:t>23</a:t>
            </a:fld>
            <a:endParaRPr lang="en-US" altLang="en-VN">
              <a:latin typeface="Calibri" panose="020F0502020204030204" pitchFamily="34" charset="0"/>
            </a:endParaRPr>
          </a:p>
        </p:txBody>
      </p:sp>
    </p:spTree>
    <p:extLst>
      <p:ext uri="{BB962C8B-B14F-4D97-AF65-F5344CB8AC3E}">
        <p14:creationId xmlns:p14="http://schemas.microsoft.com/office/powerpoint/2010/main" val="3031028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32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9E9E29F-7070-0D5B-2F08-C8EB6D9265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7C409AF-3339-0EE2-4AEF-BAC8B22C4D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129028" name="Slide Number Placeholder 3">
            <a:extLst>
              <a:ext uri="{FF2B5EF4-FFF2-40B4-BE49-F238E27FC236}">
                <a16:creationId xmlns:a16="http://schemas.microsoft.com/office/drawing/2014/main" id="{192F938D-068F-00B7-7461-97A449B9325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3323F4-774D-494E-90E4-78395429FF8C}" type="slidenum">
              <a:rPr lang="en-US" altLang="en-VN">
                <a:latin typeface="Calibri" panose="020F0502020204030204" pitchFamily="34" charset="0"/>
              </a:rPr>
              <a:pPr eaLnBrk="1" hangingPunct="1"/>
              <a:t>7</a:t>
            </a:fld>
            <a:endParaRPr lang="en-US" altLang="en-VN">
              <a:latin typeface="Calibri" panose="020F0502020204030204" pitchFamily="34" charset="0"/>
            </a:endParaRPr>
          </a:p>
        </p:txBody>
      </p:sp>
    </p:spTree>
    <p:extLst>
      <p:ext uri="{BB962C8B-B14F-4D97-AF65-F5344CB8AC3E}">
        <p14:creationId xmlns:p14="http://schemas.microsoft.com/office/powerpoint/2010/main" val="3047891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162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73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75391A9-B6C4-327E-49F5-3955F19002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03BF752-D9A8-83CA-AC4C-1AB3A75D92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131076" name="Slide Number Placeholder 3">
            <a:extLst>
              <a:ext uri="{FF2B5EF4-FFF2-40B4-BE49-F238E27FC236}">
                <a16:creationId xmlns:a16="http://schemas.microsoft.com/office/drawing/2014/main" id="{778ECC61-6A5A-70C7-A6CC-1A1062C56B4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06282A-E5E4-4C4D-A1F5-2226442CC27E}" type="slidenum">
              <a:rPr lang="en-US" altLang="en-VN">
                <a:latin typeface="Calibri" panose="020F0502020204030204" pitchFamily="34" charset="0"/>
              </a:rPr>
              <a:pPr eaLnBrk="1" hangingPunct="1"/>
              <a:t>27</a:t>
            </a:fld>
            <a:endParaRPr lang="en-US" altLang="en-VN">
              <a:latin typeface="Calibri" panose="020F0502020204030204" pitchFamily="34" charset="0"/>
            </a:endParaRPr>
          </a:p>
        </p:txBody>
      </p:sp>
    </p:spTree>
    <p:extLst>
      <p:ext uri="{BB962C8B-B14F-4D97-AF65-F5344CB8AC3E}">
        <p14:creationId xmlns:p14="http://schemas.microsoft.com/office/powerpoint/2010/main" val="197801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75391A9-B6C4-327E-49F5-3955F19002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03BF752-D9A8-83CA-AC4C-1AB3A75D92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131076" name="Slide Number Placeholder 3">
            <a:extLst>
              <a:ext uri="{FF2B5EF4-FFF2-40B4-BE49-F238E27FC236}">
                <a16:creationId xmlns:a16="http://schemas.microsoft.com/office/drawing/2014/main" id="{778ECC61-6A5A-70C7-A6CC-1A1062C56B4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06282A-E5E4-4C4D-A1F5-2226442CC27E}" type="slidenum">
              <a:rPr lang="en-US" altLang="en-VN">
                <a:latin typeface="Calibri" panose="020F0502020204030204" pitchFamily="34" charset="0"/>
              </a:rPr>
              <a:pPr eaLnBrk="1" hangingPunct="1"/>
              <a:t>28</a:t>
            </a:fld>
            <a:endParaRPr lang="en-US" altLang="en-VN">
              <a:latin typeface="Calibri" panose="020F0502020204030204" pitchFamily="34" charset="0"/>
            </a:endParaRPr>
          </a:p>
        </p:txBody>
      </p:sp>
    </p:spTree>
    <p:extLst>
      <p:ext uri="{BB962C8B-B14F-4D97-AF65-F5344CB8AC3E}">
        <p14:creationId xmlns:p14="http://schemas.microsoft.com/office/powerpoint/2010/main" val="339220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70BA7EB-381F-D390-5601-EBEEE971CE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FADAA24-FBBA-04F2-A6CE-3BE449FE4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130052" name="Slide Number Placeholder 3">
            <a:extLst>
              <a:ext uri="{FF2B5EF4-FFF2-40B4-BE49-F238E27FC236}">
                <a16:creationId xmlns:a16="http://schemas.microsoft.com/office/drawing/2014/main" id="{BA9FE760-AF5D-616C-91A0-C141EC3BCB3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3F02DE-07BE-4F46-BAB7-D012A8C0748C}" type="slidenum">
              <a:rPr lang="en-US" altLang="en-VN">
                <a:latin typeface="Calibri" panose="020F0502020204030204" pitchFamily="34" charset="0"/>
              </a:rPr>
              <a:pPr eaLnBrk="1" hangingPunct="1"/>
              <a:t>8</a:t>
            </a:fld>
            <a:endParaRPr lang="en-US" altLang="en-VN">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70BA7EB-381F-D390-5601-EBEEE971CE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FADAA24-FBBA-04F2-A6CE-3BE449FE4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130052" name="Slide Number Placeholder 3">
            <a:extLst>
              <a:ext uri="{FF2B5EF4-FFF2-40B4-BE49-F238E27FC236}">
                <a16:creationId xmlns:a16="http://schemas.microsoft.com/office/drawing/2014/main" id="{BA9FE760-AF5D-616C-91A0-C141EC3BCB3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3F02DE-07BE-4F46-BAB7-D012A8C0748C}" type="slidenum">
              <a:rPr lang="en-US" altLang="en-VN">
                <a:latin typeface="Calibri" panose="020F0502020204030204" pitchFamily="34" charset="0"/>
              </a:rPr>
              <a:pPr eaLnBrk="1" hangingPunct="1"/>
              <a:t>9</a:t>
            </a:fld>
            <a:endParaRPr lang="en-US" altLang="en-VN">
              <a:latin typeface="Calibri" panose="020F0502020204030204" pitchFamily="34" charset="0"/>
            </a:endParaRPr>
          </a:p>
        </p:txBody>
      </p:sp>
    </p:spTree>
    <p:extLst>
      <p:ext uri="{BB962C8B-B14F-4D97-AF65-F5344CB8AC3E}">
        <p14:creationId xmlns:p14="http://schemas.microsoft.com/office/powerpoint/2010/main" val="298664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75391A9-B6C4-327E-49F5-3955F19002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03BF752-D9A8-83CA-AC4C-1AB3A75D92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VN">
              <a:latin typeface="Calibri" panose="020F0502020204030204" pitchFamily="34" charset="0"/>
            </a:endParaRPr>
          </a:p>
        </p:txBody>
      </p:sp>
      <p:sp>
        <p:nvSpPr>
          <p:cNvPr id="131076" name="Slide Number Placeholder 3">
            <a:extLst>
              <a:ext uri="{FF2B5EF4-FFF2-40B4-BE49-F238E27FC236}">
                <a16:creationId xmlns:a16="http://schemas.microsoft.com/office/drawing/2014/main" id="{778ECC61-6A5A-70C7-A6CC-1A1062C56B4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06282A-E5E4-4C4D-A1F5-2226442CC27E}" type="slidenum">
              <a:rPr lang="en-US" altLang="en-VN">
                <a:latin typeface="Calibri" panose="020F0502020204030204" pitchFamily="34" charset="0"/>
              </a:rPr>
              <a:pPr eaLnBrk="1" hangingPunct="1"/>
              <a:t>10</a:t>
            </a:fld>
            <a:endParaRPr lang="en-US" altLang="en-VN">
              <a:latin typeface="Calibri" panose="020F0502020204030204" pitchFamily="34" charset="0"/>
            </a:endParaRPr>
          </a:p>
        </p:txBody>
      </p:sp>
    </p:spTree>
    <p:extLst>
      <p:ext uri="{BB962C8B-B14F-4D97-AF65-F5344CB8AC3E}">
        <p14:creationId xmlns:p14="http://schemas.microsoft.com/office/powerpoint/2010/main" val="2549125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548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4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1407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216241d4a3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216241d4a3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0420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5" name="Rounded Rectangle 18">
            <a:extLst>
              <a:ext uri="{FF2B5EF4-FFF2-40B4-BE49-F238E27FC236}">
                <a16:creationId xmlns:a16="http://schemas.microsoft.com/office/drawing/2014/main" id="{09EF71CE-87BE-42CE-84FA-EC400997E674}"/>
              </a:ext>
            </a:extLst>
          </p:cNvPr>
          <p:cNvSpPr/>
          <p:nvPr userDrawn="1"/>
        </p:nvSpPr>
        <p:spPr>
          <a:xfrm rot="18445581">
            <a:off x="8182359" y="1955261"/>
            <a:ext cx="2703820" cy="2703820"/>
          </a:xfrm>
          <a:prstGeom prst="roundRect">
            <a:avLst>
              <a:gd name="adj" fmla="val 82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Picture Placeholder 2">
            <a:extLst>
              <a:ext uri="{FF2B5EF4-FFF2-40B4-BE49-F238E27FC236}">
                <a16:creationId xmlns:a16="http://schemas.microsoft.com/office/drawing/2014/main" id="{D10814E9-9391-4339-9432-93BE201B0A64}"/>
              </a:ext>
            </a:extLst>
          </p:cNvPr>
          <p:cNvSpPr>
            <a:spLocks noGrp="1"/>
          </p:cNvSpPr>
          <p:nvPr>
            <p:ph type="pic" idx="11" hasCustomPrompt="1"/>
          </p:nvPr>
        </p:nvSpPr>
        <p:spPr>
          <a:xfrm>
            <a:off x="7647164" y="1420039"/>
            <a:ext cx="3774210" cy="3774264"/>
          </a:xfrm>
          <a:prstGeom prst="diamond">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28BF2C-FD3F-4BC1-9681-D9CC253C7506}"/>
              </a:ext>
            </a:extLst>
          </p:cNvPr>
          <p:cNvGrpSpPr/>
          <p:nvPr userDrawn="1"/>
        </p:nvGrpSpPr>
        <p:grpSpPr>
          <a:xfrm>
            <a:off x="8295412" y="1658804"/>
            <a:ext cx="3174949" cy="4282922"/>
            <a:chOff x="5745956" y="3501865"/>
            <a:chExt cx="2146216" cy="2895189"/>
          </a:xfrm>
        </p:grpSpPr>
        <p:sp>
          <p:nvSpPr>
            <p:cNvPr id="3" name="Freeform: Shape 2">
              <a:extLst>
                <a:ext uri="{FF2B5EF4-FFF2-40B4-BE49-F238E27FC236}">
                  <a16:creationId xmlns:a16="http://schemas.microsoft.com/office/drawing/2014/main" id="{D8A446D2-98C7-45E7-B19F-123D3BEAE1EF}"/>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5DEDC21F-91B9-4FC1-BD92-B73D3024360D}"/>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C7B542A-B0D0-4B8E-AB5E-BF10755CADFB}"/>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678BF8A-AFF6-4BEF-9E92-33BBE80839B8}"/>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91CF5C7-E081-40B8-8125-059CA21F48A3}"/>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EA9FEF5-283D-4964-8257-841DFA7F4B9A}"/>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F13ACD6-F114-415B-A1F9-A07B12BC5A3B}"/>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10" name="Group 9">
              <a:extLst>
                <a:ext uri="{FF2B5EF4-FFF2-40B4-BE49-F238E27FC236}">
                  <a16:creationId xmlns:a16="http://schemas.microsoft.com/office/drawing/2014/main" id="{05BAF14C-2FAF-49D5-8DE7-0464172FC380}"/>
                </a:ext>
              </a:extLst>
            </p:cNvPr>
            <p:cNvGrpSpPr/>
            <p:nvPr/>
          </p:nvGrpSpPr>
          <p:grpSpPr>
            <a:xfrm>
              <a:off x="6752948" y="6198983"/>
              <a:ext cx="113352" cy="113352"/>
              <a:chOff x="6768693" y="6038239"/>
              <a:chExt cx="147969" cy="147969"/>
            </a:xfrm>
          </p:grpSpPr>
          <p:sp>
            <p:nvSpPr>
              <p:cNvPr id="11" name="Oval 10">
                <a:extLst>
                  <a:ext uri="{FF2B5EF4-FFF2-40B4-BE49-F238E27FC236}">
                    <a16:creationId xmlns:a16="http://schemas.microsoft.com/office/drawing/2014/main" id="{88A158EF-20BB-48F4-9C13-1B0465152FFE}"/>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49E77D7-6247-4FDC-AFE3-CFFCB6B71D51}"/>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 name="Group 12">
            <a:extLst>
              <a:ext uri="{FF2B5EF4-FFF2-40B4-BE49-F238E27FC236}">
                <a16:creationId xmlns:a16="http://schemas.microsoft.com/office/drawing/2014/main" id="{C861081F-5F1A-4018-A6BA-13BEB671FD04}"/>
              </a:ext>
            </a:extLst>
          </p:cNvPr>
          <p:cNvGrpSpPr/>
          <p:nvPr userDrawn="1"/>
        </p:nvGrpSpPr>
        <p:grpSpPr>
          <a:xfrm>
            <a:off x="6823319" y="3202196"/>
            <a:ext cx="1656867" cy="2912686"/>
            <a:chOff x="7182034" y="5192864"/>
            <a:chExt cx="825553" cy="1451279"/>
          </a:xfrm>
        </p:grpSpPr>
        <p:grpSp>
          <p:nvGrpSpPr>
            <p:cNvPr id="14" name="Group 3">
              <a:extLst>
                <a:ext uri="{FF2B5EF4-FFF2-40B4-BE49-F238E27FC236}">
                  <a16:creationId xmlns:a16="http://schemas.microsoft.com/office/drawing/2014/main" id="{DD92725B-EBC5-4981-8E6A-519EBCDA6916}"/>
                </a:ext>
              </a:extLst>
            </p:cNvPr>
            <p:cNvGrpSpPr/>
            <p:nvPr/>
          </p:nvGrpSpPr>
          <p:grpSpPr>
            <a:xfrm>
              <a:off x="7182034" y="5192864"/>
              <a:ext cx="825553" cy="1451279"/>
              <a:chOff x="445712" y="1449040"/>
              <a:chExt cx="2113018" cy="3924176"/>
            </a:xfrm>
          </p:grpSpPr>
          <p:sp>
            <p:nvSpPr>
              <p:cNvPr id="18" name="Rounded Rectangle 4">
                <a:extLst>
                  <a:ext uri="{FF2B5EF4-FFF2-40B4-BE49-F238E27FC236}">
                    <a16:creationId xmlns:a16="http://schemas.microsoft.com/office/drawing/2014/main" id="{B7AC7EBE-2DEA-455B-804E-D4266757B10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9" name="Rectangle 5">
                <a:extLst>
                  <a:ext uri="{FF2B5EF4-FFF2-40B4-BE49-F238E27FC236}">
                    <a16:creationId xmlns:a16="http://schemas.microsoft.com/office/drawing/2014/main" id="{62CDEA1F-2ED1-4167-AB42-5942E4230444}"/>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0" name="Group 6">
                <a:extLst>
                  <a:ext uri="{FF2B5EF4-FFF2-40B4-BE49-F238E27FC236}">
                    <a16:creationId xmlns:a16="http://schemas.microsoft.com/office/drawing/2014/main" id="{47694936-5C73-41FD-9478-F1EE856A3736}"/>
                  </a:ext>
                </a:extLst>
              </p:cNvPr>
              <p:cNvGrpSpPr/>
              <p:nvPr userDrawn="1"/>
            </p:nvGrpSpPr>
            <p:grpSpPr>
              <a:xfrm>
                <a:off x="1407705" y="5045834"/>
                <a:ext cx="211967" cy="211967"/>
                <a:chOff x="1549420" y="5712364"/>
                <a:chExt cx="312583" cy="312583"/>
              </a:xfrm>
            </p:grpSpPr>
            <p:sp>
              <p:nvSpPr>
                <p:cNvPr id="21" name="Oval 7">
                  <a:extLst>
                    <a:ext uri="{FF2B5EF4-FFF2-40B4-BE49-F238E27FC236}">
                      <a16:creationId xmlns:a16="http://schemas.microsoft.com/office/drawing/2014/main" id="{726050A1-0D65-432F-9025-002D1F9D16D2}"/>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2" name="Rounded Rectangle 8">
                  <a:extLst>
                    <a:ext uri="{FF2B5EF4-FFF2-40B4-BE49-F238E27FC236}">
                      <a16:creationId xmlns:a16="http://schemas.microsoft.com/office/drawing/2014/main" id="{6E93A2EE-533E-4173-B9C1-230F88A434D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grpSp>
          <p:nvGrpSpPr>
            <p:cNvPr id="15" name="Group 14">
              <a:extLst>
                <a:ext uri="{FF2B5EF4-FFF2-40B4-BE49-F238E27FC236}">
                  <a16:creationId xmlns:a16="http://schemas.microsoft.com/office/drawing/2014/main" id="{FE1BD616-0CF2-4769-BF9B-3DA738C39A7E}"/>
                </a:ext>
              </a:extLst>
            </p:cNvPr>
            <p:cNvGrpSpPr/>
            <p:nvPr/>
          </p:nvGrpSpPr>
          <p:grpSpPr>
            <a:xfrm>
              <a:off x="7210904" y="5333460"/>
              <a:ext cx="734603" cy="1136247"/>
              <a:chOff x="7224494" y="5344134"/>
              <a:chExt cx="734603" cy="1189257"/>
            </a:xfrm>
          </p:grpSpPr>
          <p:sp>
            <p:nvSpPr>
              <p:cNvPr id="16" name="Freeform: Shape 15">
                <a:extLst>
                  <a:ext uri="{FF2B5EF4-FFF2-40B4-BE49-F238E27FC236}">
                    <a16:creationId xmlns:a16="http://schemas.microsoft.com/office/drawing/2014/main" id="{E6CBACA6-DCCA-4141-88D1-A0F35CE0CE98}"/>
                  </a:ext>
                </a:extLst>
              </p:cNvPr>
              <p:cNvSpPr/>
              <p:nvPr/>
            </p:nvSpPr>
            <p:spPr>
              <a:xfrm>
                <a:off x="7224494" y="5344134"/>
                <a:ext cx="734603" cy="1189257"/>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8DD864FA-A0BC-492E-BF4D-88C9CC2B47B1}"/>
                  </a:ext>
                </a:extLst>
              </p:cNvPr>
              <p:cNvSpPr/>
              <p:nvPr/>
            </p:nvSpPr>
            <p:spPr>
              <a:xfrm>
                <a:off x="7353653" y="5363515"/>
                <a:ext cx="604560" cy="1150499"/>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chemeClr val="tx1"/>
                  </a:solidFill>
                </a:endParaRPr>
              </a:p>
            </p:txBody>
          </p:sp>
        </p:grpSp>
      </p:grpSp>
      <p:sp>
        <p:nvSpPr>
          <p:cNvPr id="23" name="Picture Placeholder 2">
            <a:extLst>
              <a:ext uri="{FF2B5EF4-FFF2-40B4-BE49-F238E27FC236}">
                <a16:creationId xmlns:a16="http://schemas.microsoft.com/office/drawing/2014/main" id="{EED5E027-9868-480D-BCAF-3CB2A4760A86}"/>
              </a:ext>
            </a:extLst>
          </p:cNvPr>
          <p:cNvSpPr>
            <a:spLocks noGrp="1"/>
          </p:cNvSpPr>
          <p:nvPr>
            <p:ph type="pic" idx="12" hasCustomPrompt="1"/>
          </p:nvPr>
        </p:nvSpPr>
        <p:spPr>
          <a:xfrm>
            <a:off x="8609452" y="2064430"/>
            <a:ext cx="2535033" cy="3500209"/>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24" name="Picture Placeholder 2">
            <a:extLst>
              <a:ext uri="{FF2B5EF4-FFF2-40B4-BE49-F238E27FC236}">
                <a16:creationId xmlns:a16="http://schemas.microsoft.com/office/drawing/2014/main" id="{21F8E4CC-7F51-4081-861E-1765E691CB79}"/>
              </a:ext>
            </a:extLst>
          </p:cNvPr>
          <p:cNvSpPr>
            <a:spLocks noGrp="1"/>
          </p:cNvSpPr>
          <p:nvPr>
            <p:ph type="pic" idx="13" hasCustomPrompt="1"/>
          </p:nvPr>
        </p:nvSpPr>
        <p:spPr>
          <a:xfrm>
            <a:off x="6906381" y="3455576"/>
            <a:ext cx="1484457" cy="2330645"/>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Insert Your Image</a:t>
            </a:r>
            <a:endParaRPr lang="ko-KR" altLang="en-US" dirty="0"/>
          </a:p>
        </p:txBody>
      </p:sp>
      <p:sp>
        <p:nvSpPr>
          <p:cNvPr id="25" name="Text Placeholder 9">
            <a:extLst>
              <a:ext uri="{FF2B5EF4-FFF2-40B4-BE49-F238E27FC236}">
                <a16:creationId xmlns:a16="http://schemas.microsoft.com/office/drawing/2014/main" id="{5B86C1D0-37CE-4CE6-8F5F-45D6D9096DC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4868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C912499-8943-4446-B7DB-52E7E11DD116}"/>
              </a:ext>
            </a:extLst>
          </p:cNvPr>
          <p:cNvSpPr/>
          <p:nvPr userDrawn="1"/>
        </p:nvSpPr>
        <p:spPr>
          <a:xfrm>
            <a:off x="6908167" y="5662484"/>
            <a:ext cx="4431324" cy="448874"/>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 name="Graphic 14">
            <a:extLst>
              <a:ext uri="{FF2B5EF4-FFF2-40B4-BE49-F238E27FC236}">
                <a16:creationId xmlns:a16="http://schemas.microsoft.com/office/drawing/2014/main" id="{64D84620-C430-4343-A8AC-1EDAD2FA2532}"/>
              </a:ext>
            </a:extLst>
          </p:cNvPr>
          <p:cNvGrpSpPr/>
          <p:nvPr userDrawn="1"/>
        </p:nvGrpSpPr>
        <p:grpSpPr>
          <a:xfrm>
            <a:off x="7079704" y="2354198"/>
            <a:ext cx="4354942" cy="3514972"/>
            <a:chOff x="2444748" y="555045"/>
            <a:chExt cx="7282048" cy="5727454"/>
          </a:xfrm>
        </p:grpSpPr>
        <p:sp>
          <p:nvSpPr>
            <p:cNvPr id="4" name="Freeform: Shape 3">
              <a:extLst>
                <a:ext uri="{FF2B5EF4-FFF2-40B4-BE49-F238E27FC236}">
                  <a16:creationId xmlns:a16="http://schemas.microsoft.com/office/drawing/2014/main" id="{42DAC6ED-B140-430B-8F6A-5C22A06CC49E}"/>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0DBE39D-A41A-4CD0-93D5-524B5A656C9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D506EBDC-A221-4B9E-846E-D40D68E65E13}"/>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4CE7109-56FC-41FD-9C37-5F919DBE628B}"/>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DACA3D7-0059-49CD-949A-846D8DE621FF}"/>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43B9F79-AF6C-44E6-854F-3D7B1B9CB86F}"/>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FE14ECF-3C3F-4E5F-9AB7-7552A4E8BEA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840EFF0-CFD8-4BCA-B566-7AD775851DDA}"/>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2" name="그림 개체 틀 2">
            <a:extLst>
              <a:ext uri="{FF2B5EF4-FFF2-40B4-BE49-F238E27FC236}">
                <a16:creationId xmlns:a16="http://schemas.microsoft.com/office/drawing/2014/main" id="{0FE08202-A68B-480F-B31B-EA88374D5273}"/>
              </a:ext>
            </a:extLst>
          </p:cNvPr>
          <p:cNvSpPr>
            <a:spLocks noGrp="1"/>
          </p:cNvSpPr>
          <p:nvPr>
            <p:ph type="pic" sz="quarter" idx="14" hasCustomPrompt="1"/>
          </p:nvPr>
        </p:nvSpPr>
        <p:spPr>
          <a:xfrm>
            <a:off x="7200473" y="2541394"/>
            <a:ext cx="4108512" cy="237230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Text Placeholder 9">
            <a:extLst>
              <a:ext uri="{FF2B5EF4-FFF2-40B4-BE49-F238E27FC236}">
                <a16:creationId xmlns:a16="http://schemas.microsoft.com/office/drawing/2014/main" id="{893C4C34-BF68-4D0D-95CF-EAF16D78644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91874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71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1"/>
        <p:cNvGrpSpPr/>
        <p:nvPr/>
      </p:nvGrpSpPr>
      <p:grpSpPr>
        <a:xfrm>
          <a:off x="0" y="0"/>
          <a:ext cx="0" cy="0"/>
          <a:chOff x="0" y="0"/>
          <a:chExt cx="0" cy="0"/>
        </a:xfrm>
      </p:grpSpPr>
      <p:sp>
        <p:nvSpPr>
          <p:cNvPr id="102" name="Google Shape;102;p14"/>
          <p:cNvSpPr/>
          <p:nvPr/>
        </p:nvSpPr>
        <p:spPr>
          <a:xfrm>
            <a:off x="-35" y="6482439"/>
            <a:ext cx="12192073" cy="375559"/>
          </a:xfrm>
          <a:custGeom>
            <a:avLst/>
            <a:gdLst/>
            <a:ahLst/>
            <a:cxnLst/>
            <a:rect l="l" t="t" r="r" b="b"/>
            <a:pathLst>
              <a:path w="90392" h="11073" extrusionOk="0">
                <a:moveTo>
                  <a:pt x="1" y="1"/>
                </a:moveTo>
                <a:lnTo>
                  <a:pt x="1" y="11072"/>
                </a:lnTo>
                <a:lnTo>
                  <a:pt x="90391" y="11072"/>
                </a:lnTo>
                <a:lnTo>
                  <a:pt x="90391"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3" name="Google Shape;103;p1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77835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5C50F-404C-7874-C618-4E77D6E596A1}"/>
              </a:ext>
            </a:extLst>
          </p:cNvPr>
          <p:cNvSpPr>
            <a:spLocks noGrp="1"/>
          </p:cNvSpPr>
          <p:nvPr>
            <p:ph type="dt" sz="half" idx="10"/>
          </p:nvPr>
        </p:nvSpPr>
        <p:spPr/>
        <p:txBody>
          <a:bodyPr/>
          <a:lstStyle>
            <a:lvl1pPr>
              <a:defRPr/>
            </a:lvl1pPr>
          </a:lstStyle>
          <a:p>
            <a:pPr>
              <a:defRPr/>
            </a:pPr>
            <a:fld id="{59DD06BC-6297-0B4D-9AD0-C78C465360BE}" type="datetimeFigureOut">
              <a:rPr lang="en-US"/>
              <a:pPr>
                <a:defRPr/>
              </a:pPr>
              <a:t>8/19/24</a:t>
            </a:fld>
            <a:endParaRPr lang="en-US"/>
          </a:p>
        </p:txBody>
      </p:sp>
      <p:sp>
        <p:nvSpPr>
          <p:cNvPr id="5" name="Footer Placeholder 4">
            <a:extLst>
              <a:ext uri="{FF2B5EF4-FFF2-40B4-BE49-F238E27FC236}">
                <a16:creationId xmlns:a16="http://schemas.microsoft.com/office/drawing/2014/main" id="{CF24992C-B826-06E0-B51B-B64A91BA3D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BF35B55-B272-00C5-BAAB-F70A68E7BE77}"/>
              </a:ext>
            </a:extLst>
          </p:cNvPr>
          <p:cNvSpPr>
            <a:spLocks noGrp="1"/>
          </p:cNvSpPr>
          <p:nvPr>
            <p:ph type="sldNum" sz="quarter" idx="12"/>
          </p:nvPr>
        </p:nvSpPr>
        <p:spPr/>
        <p:txBody>
          <a:bodyPr/>
          <a:lstStyle>
            <a:lvl1pPr>
              <a:defRPr/>
            </a:lvl1pPr>
          </a:lstStyle>
          <a:p>
            <a:fld id="{847217E1-1C22-E946-8286-0B2B8E3A1072}" type="slidenum">
              <a:rPr lang="en-US" altLang="en-VN"/>
              <a:pPr/>
              <a:t>‹#›</a:t>
            </a:fld>
            <a:endParaRPr lang="en-US" altLang="en-VN"/>
          </a:p>
        </p:txBody>
      </p:sp>
    </p:spTree>
    <p:extLst>
      <p:ext uri="{BB962C8B-B14F-4D97-AF65-F5344CB8AC3E}">
        <p14:creationId xmlns:p14="http://schemas.microsoft.com/office/powerpoint/2010/main" val="146198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1412634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4" r:id="rId3"/>
    <p:sldLayoutId id="2147483697" r:id="rId4"/>
    <p:sldLayoutId id="2147483698" r:id="rId5"/>
    <p:sldLayoutId id="2147483700" r:id="rId6"/>
    <p:sldLayoutId id="214748370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80" r:id="rId5"/>
    <p:sldLayoutId id="2147483681" r:id="rId6"/>
    <p:sldLayoutId id="2147483683" r:id="rId7"/>
    <p:sldLayoutId id="2147483682" r:id="rId8"/>
    <p:sldLayoutId id="2147483685" r:id="rId9"/>
    <p:sldLayoutId id="2147483686" r:id="rId10"/>
    <p:sldLayoutId id="2147483689"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thuvienphapluat.vn/van-ban/giao-thong-van-tai/nghi-dinh-33-2019-nd-cp-quan-ly-su-dung-va-khai-thac-tai-san-ket-cau-ha-tang-giao-thong-duong-bo-412265.aspx"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10000" r="-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554182" y="3136536"/>
            <a:ext cx="11083636" cy="1754326"/>
          </a:xfrm>
          <a:prstGeom prst="rect">
            <a:avLst/>
          </a:prstGeom>
          <a:noFill/>
        </p:spPr>
        <p:txBody>
          <a:bodyPr wrap="square" rtlCol="0" anchor="ctr">
            <a:spAutoFit/>
          </a:bodyPr>
          <a:lstStyle/>
          <a:p>
            <a:pPr algn="ctr"/>
            <a:r>
              <a:rPr lang="en-US" altLang="en-VN" sz="3600" b="1" dirty="0">
                <a:latin typeface="Times New Roman" panose="02020603050405020304" pitchFamily="18" charset="0"/>
                <a:cs typeface="Times New Roman" panose="02020603050405020304" pitchFamily="18" charset="0"/>
              </a:rPr>
              <a:t>TỔNG KIỂM KÊ TÀI SẢN CÔNG TẠI CƠ QUAN, TỔ CHỨC, ĐƠN VỊ, TÀI SẢN KẾT CẤU HẠ TẦNG DO NHÀ NƯỚC ĐẦU TƯ, QUẢN LÝ</a:t>
            </a:r>
            <a:endParaRPr lang="ko-KR" altLang="en-US" sz="3600"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6A0EAC6-0150-6745-6537-983D02E6C29B}"/>
              </a:ext>
            </a:extLst>
          </p:cNvPr>
          <p:cNvSpPr txBox="1"/>
          <p:nvPr/>
        </p:nvSpPr>
        <p:spPr>
          <a:xfrm>
            <a:off x="554182" y="2397872"/>
            <a:ext cx="11083636" cy="584775"/>
          </a:xfrm>
          <a:prstGeom prst="rect">
            <a:avLst/>
          </a:prstGeom>
          <a:noFill/>
        </p:spPr>
        <p:txBody>
          <a:bodyPr wrap="square" rtlCol="0" anchor="ctr">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HƯỚNG DẪN KÊ KHAI MẪU BIỂU</a:t>
            </a:r>
            <a:endParaRPr lang="ko-KR" altLang="en-US" sz="3200" b="1"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D0EC279-9706-31B9-603E-78674858A3C1}"/>
              </a:ext>
            </a:extLst>
          </p:cNvPr>
          <p:cNvSpPr txBox="1"/>
          <p:nvPr/>
        </p:nvSpPr>
        <p:spPr>
          <a:xfrm>
            <a:off x="554182" y="922050"/>
            <a:ext cx="11083636" cy="461665"/>
          </a:xfrm>
          <a:prstGeom prst="rect">
            <a:avLst/>
          </a:prstGeom>
          <a:noFill/>
        </p:spPr>
        <p:txBody>
          <a:bodyPr wrap="square" rtlCol="0" anchor="ctr">
            <a:spAutoFit/>
          </a:bodyPr>
          <a:lstStyle/>
          <a:p>
            <a:pPr algn="ctr"/>
            <a:r>
              <a:rPr lang="en-US" sz="2400" b="1" dirty="0">
                <a:latin typeface="Times New Roman" panose="02020603050405020304" pitchFamily="18" charset="0"/>
                <a:cs typeface="Times New Roman" panose="02020603050405020304" pitchFamily="18" charset="0"/>
              </a:rPr>
              <a:t>BỘ TÀI CHÍNH</a:t>
            </a:r>
            <a:endParaRPr lang="ko-KR" altLang="en-US" sz="2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B0606DA-794B-783A-DABA-3C1353ECCEA1}"/>
              </a:ext>
            </a:extLst>
          </p:cNvPr>
          <p:cNvPicPr>
            <a:picLocks noChangeAspect="1"/>
          </p:cNvPicPr>
          <p:nvPr/>
        </p:nvPicPr>
        <p:blipFill>
          <a:blip r:embed="rId3"/>
          <a:stretch>
            <a:fillRect/>
          </a:stretch>
        </p:blipFill>
        <p:spPr>
          <a:xfrm>
            <a:off x="5678758" y="72178"/>
            <a:ext cx="834483" cy="834483"/>
          </a:xfrm>
          <a:prstGeom prst="rect">
            <a:avLst/>
          </a:prstGeom>
        </p:spPr>
      </p:pic>
    </p:spTree>
    <p:extLst>
      <p:ext uri="{BB962C8B-B14F-4D97-AF65-F5344CB8AC3E}">
        <p14:creationId xmlns:p14="http://schemas.microsoft.com/office/powerpoint/2010/main" val="420892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16C1-B84B-58EB-7CC3-310A9C0D936D}"/>
              </a:ext>
            </a:extLst>
          </p:cNvPr>
          <p:cNvSpPr>
            <a:spLocks noGrp="1"/>
          </p:cNvSpPr>
          <p:nvPr>
            <p:ph type="title"/>
          </p:nvPr>
        </p:nvSpPr>
        <p:spPr>
          <a:xfrm>
            <a:off x="9100766" y="-14288"/>
            <a:ext cx="4239492" cy="676678"/>
          </a:xfrm>
          <a:ln>
            <a:miter lim="800000"/>
            <a:headEnd/>
            <a:tailEnd/>
          </a:ln>
        </p:spPr>
        <p:txBody>
          <a:bodyPr rtlCol="0">
            <a:normAutofit/>
          </a:bodyPr>
          <a:lstStyle/>
          <a:p>
            <a:pPr eaLnBrk="1" fontAlgn="auto" hangingPunct="1">
              <a:spcAft>
                <a:spcPts val="0"/>
              </a:spcAft>
              <a:defRPr/>
            </a:pPr>
            <a:endParaRPr lang="en-US" sz="3300" dirty="0">
              <a:ln w="0"/>
              <a:solidFill>
                <a:schemeClr val="accent2"/>
              </a:solidFill>
              <a:latin typeface="Times New Roman" panose="02020603050405020304" pitchFamily="18" charset="0"/>
              <a:ea typeface="+mn-ea"/>
              <a:cs typeface="Times New Roman" panose="02020603050405020304" pitchFamily="18" charset="0"/>
            </a:endParaRPr>
          </a:p>
        </p:txBody>
      </p:sp>
      <p:cxnSp>
        <p:nvCxnSpPr>
          <p:cNvPr id="5" name="Straight Connector 4">
            <a:extLst>
              <a:ext uri="{FF2B5EF4-FFF2-40B4-BE49-F238E27FC236}">
                <a16:creationId xmlns:a16="http://schemas.microsoft.com/office/drawing/2014/main" id="{9C7DE94C-8C39-EF82-C4AB-E2FD06F1F691}"/>
              </a:ext>
            </a:extLst>
          </p:cNvPr>
          <p:cNvCxnSpPr/>
          <p:nvPr/>
        </p:nvCxnSpPr>
        <p:spPr>
          <a:xfrm flipH="1" flipV="1">
            <a:off x="-2660650" y="-14288"/>
            <a:ext cx="31750" cy="14288"/>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FA0BF65-8AAE-5DBA-F50C-7D9FB9532FD1}"/>
              </a:ext>
            </a:extLst>
          </p:cNvPr>
          <p:cNvSpPr txBox="1"/>
          <p:nvPr/>
        </p:nvSpPr>
        <p:spPr>
          <a:xfrm>
            <a:off x="971488" y="3108960"/>
            <a:ext cx="10249024" cy="400110"/>
          </a:xfrm>
          <a:prstGeom prst="rect">
            <a:avLst/>
          </a:prstGeom>
          <a:solidFill>
            <a:schemeClr val="accent2">
              <a:lumMod val="20000"/>
              <a:lumOff val="80000"/>
            </a:schemeClr>
          </a:solidFill>
          <a:ln>
            <a:solidFill>
              <a:srgbClr val="FF0000"/>
            </a:solidFill>
          </a:ln>
        </p:spPr>
        <p:txBody>
          <a:bodyPr wrap="square" rtlCol="0">
            <a:spAutoFit/>
          </a:bodyPr>
          <a:lstStyle/>
          <a:p>
            <a:r>
              <a:rPr lang="en-VN" sz="2000" b="1" dirty="0">
                <a:latin typeface="Times New Roman" panose="02020603050405020304" pitchFamily="18" charset="0"/>
                <a:cs typeface="Times New Roman" panose="02020603050405020304" pitchFamily="18" charset="0"/>
              </a:rPr>
              <a:t>Chỉ tiêu về hiện vật (Cột 9, 10, 11, 12)</a:t>
            </a:r>
          </a:p>
        </p:txBody>
      </p:sp>
      <p:grpSp>
        <p:nvGrpSpPr>
          <p:cNvPr id="9" name="Group 8">
            <a:extLst>
              <a:ext uri="{FF2B5EF4-FFF2-40B4-BE49-F238E27FC236}">
                <a16:creationId xmlns:a16="http://schemas.microsoft.com/office/drawing/2014/main" id="{8E7AB65B-F785-ACAC-A056-1B6132CD45E9}"/>
              </a:ext>
            </a:extLst>
          </p:cNvPr>
          <p:cNvGrpSpPr/>
          <p:nvPr/>
        </p:nvGrpSpPr>
        <p:grpSpPr>
          <a:xfrm>
            <a:off x="804672" y="3545646"/>
            <a:ext cx="10415840" cy="1429418"/>
            <a:chOff x="-282664" y="819568"/>
            <a:chExt cx="10415840" cy="1648754"/>
          </a:xfrm>
        </p:grpSpPr>
        <p:sp>
          <p:nvSpPr>
            <p:cNvPr id="10" name="Rectangle 9">
              <a:extLst>
                <a:ext uri="{FF2B5EF4-FFF2-40B4-BE49-F238E27FC236}">
                  <a16:creationId xmlns:a16="http://schemas.microsoft.com/office/drawing/2014/main" id="{B6B07597-26AC-FCBD-FF1C-633E5278F1BF}"/>
                </a:ext>
              </a:extLst>
            </p:cNvPr>
            <p:cNvSpPr/>
            <p:nvPr/>
          </p:nvSpPr>
          <p:spPr>
            <a:xfrm>
              <a:off x="0" y="819568"/>
              <a:ext cx="10133176" cy="16487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VN"/>
            </a:p>
          </p:txBody>
        </p:sp>
        <p:sp>
          <p:nvSpPr>
            <p:cNvPr id="11" name="TextBox 10">
              <a:extLst>
                <a:ext uri="{FF2B5EF4-FFF2-40B4-BE49-F238E27FC236}">
                  <a16:creationId xmlns:a16="http://schemas.microsoft.com/office/drawing/2014/main" id="{1E0675EE-5CB3-B44E-C945-C7099843C5F3}"/>
                </a:ext>
              </a:extLst>
            </p:cNvPr>
            <p:cNvSpPr txBox="1"/>
            <p:nvPr/>
          </p:nvSpPr>
          <p:spPr>
            <a:xfrm>
              <a:off x="-282664" y="819568"/>
              <a:ext cx="10415840" cy="16487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1728" tIns="34290" rIns="192024" bIns="34290" numCol="1" spcCol="1270" anchor="t" anchorCtr="0">
              <a:noAutofit/>
            </a:bodyPr>
            <a:lstStyle/>
            <a:p>
              <a:pPr marL="228600" lvl="1" indent="-228600" algn="just" defTabSz="933450" rtl="0">
                <a:lnSpc>
                  <a:spcPct val="90000"/>
                </a:lnSpc>
                <a:spcBef>
                  <a:spcPct val="0"/>
                </a:spcBef>
                <a:spcAft>
                  <a:spcPct val="20000"/>
                </a:spcAft>
                <a:buChar char="•"/>
              </a:pPr>
              <a:r>
                <a:rPr lang="en-US" b="1" kern="1200" dirty="0" err="1">
                  <a:solidFill>
                    <a:schemeClr val="tx1"/>
                  </a:solidFill>
                  <a:latin typeface="Times New Roman" panose="02020603050405020304" pitchFamily="18" charset="0"/>
                  <a:cs typeface="Times New Roman" panose="02020603050405020304" pitchFamily="18" charset="0"/>
                </a:rPr>
                <a:t>Cột</a:t>
              </a:r>
              <a:r>
                <a:rPr lang="en-US" b="1" kern="1200" dirty="0">
                  <a:solidFill>
                    <a:schemeClr val="tx1"/>
                  </a:solidFill>
                  <a:latin typeface="Times New Roman" panose="02020603050405020304" pitchFamily="18" charset="0"/>
                  <a:cs typeface="Times New Roman" panose="02020603050405020304" pitchFamily="18" charset="0"/>
                </a:rPr>
                <a:t> 9: </a:t>
              </a:r>
              <a:r>
                <a:rPr lang="en-US" dirty="0" err="1">
                  <a:solidFill>
                    <a:schemeClr val="tx1"/>
                  </a:solidFill>
                  <a:latin typeface="Times New Roman" panose="02020603050405020304" pitchFamily="18" charset="0"/>
                  <a:cs typeface="Times New Roman" panose="02020603050405020304" pitchFamily="18" charset="0"/>
                </a:rPr>
                <a:t>G</a:t>
              </a:r>
              <a:r>
                <a:rPr lang="en-US" kern="1200" dirty="0" err="1">
                  <a:solidFill>
                    <a:schemeClr val="tx1"/>
                  </a:solidFill>
                  <a:latin typeface="Times New Roman" panose="02020603050405020304" pitchFamily="18" charset="0"/>
                  <a:cs typeface="Times New Roman" panose="02020603050405020304" pitchFamily="18" charset="0"/>
                </a:rPr>
                <a:t>hi</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đơn</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vị</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tính</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chỉ</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tiêu</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về</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hiện</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vật</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đối</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với</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từng</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loại</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tài</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sản</a:t>
              </a:r>
              <a:r>
                <a:rPr lang="en-US" kern="1200" dirty="0">
                  <a:solidFill>
                    <a:schemeClr val="tx1"/>
                  </a:solidFill>
                  <a:latin typeface="Times New Roman" panose="02020603050405020304" pitchFamily="18" charset="0"/>
                  <a:cs typeface="Times New Roman" panose="02020603050405020304" pitchFamily="18" charset="0"/>
                </a:rPr>
                <a:t> (m2, m, km,,…)</a:t>
              </a:r>
            </a:p>
            <a:p>
              <a:pPr marL="228600" lvl="1" indent="-228600" algn="l" defTabSz="933450" rtl="0">
                <a:lnSpc>
                  <a:spcPct val="90000"/>
                </a:lnSpc>
                <a:spcBef>
                  <a:spcPct val="0"/>
                </a:spcBef>
                <a:spcAft>
                  <a:spcPct val="20000"/>
                </a:spcAft>
                <a:buChar char="•"/>
              </a:pPr>
              <a:r>
                <a:rPr lang="en-US" b="1" kern="1200" dirty="0" err="1">
                  <a:solidFill>
                    <a:schemeClr val="tx1"/>
                  </a:solidFill>
                  <a:latin typeface="Times New Roman" panose="02020603050405020304" pitchFamily="18" charset="0"/>
                  <a:cs typeface="Times New Roman" panose="02020603050405020304" pitchFamily="18" charset="0"/>
                  <a:sym typeface="Montserrat ExtraBold"/>
                </a:rPr>
                <a:t>Cột</a:t>
              </a:r>
              <a:r>
                <a:rPr lang="en-US" b="1" kern="1200" dirty="0">
                  <a:solidFill>
                    <a:schemeClr val="tx1"/>
                  </a:solidFill>
                  <a:latin typeface="Times New Roman" panose="02020603050405020304" pitchFamily="18" charset="0"/>
                  <a:cs typeface="Times New Roman" panose="02020603050405020304" pitchFamily="18" charset="0"/>
                  <a:sym typeface="Montserrat ExtraBold"/>
                </a:rPr>
                <a:t> 10: </a:t>
              </a:r>
              <a:r>
                <a:rPr lang="en-US" dirty="0" err="1">
                  <a:solidFill>
                    <a:schemeClr val="tx1"/>
                  </a:solidFill>
                  <a:latin typeface="Times New Roman" panose="02020603050405020304" pitchFamily="18" charset="0"/>
                  <a:cs typeface="Times New Roman" panose="02020603050405020304" pitchFamily="18" charset="0"/>
                  <a:sym typeface="Montserrat ExtraBold"/>
                </a:rPr>
                <a:t>G</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hi</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chỉ</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tiêu</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hiện</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vật</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theo</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dõi</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trên</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sổ</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kế</a:t>
              </a:r>
              <a:r>
                <a:rPr lang="en-US" kern="1200" dirty="0">
                  <a:solidFill>
                    <a:schemeClr val="tx1"/>
                  </a:solidFill>
                  <a:latin typeface="Times New Roman" panose="02020603050405020304" pitchFamily="18" charset="0"/>
                  <a:cs typeface="Times New Roman" panose="02020603050405020304" pitchFamily="18" charset="0"/>
                  <a:sym typeface="Montserrat ExtraBold"/>
                </a:rPr>
                <a:t> </a:t>
              </a:r>
              <a:r>
                <a:rPr lang="en-US" kern="1200" dirty="0" err="1">
                  <a:solidFill>
                    <a:schemeClr val="tx1"/>
                  </a:solidFill>
                  <a:latin typeface="Times New Roman" panose="02020603050405020304" pitchFamily="18" charset="0"/>
                  <a:cs typeface="Times New Roman" panose="02020603050405020304" pitchFamily="18" charset="0"/>
                  <a:sym typeface="Montserrat ExtraBold"/>
                </a:rPr>
                <a:t>toán</a:t>
              </a:r>
              <a:endParaRPr lang="en-US" kern="1200" dirty="0">
                <a:solidFill>
                  <a:schemeClr val="tx1"/>
                </a:solidFill>
                <a:latin typeface="Times New Roman" panose="02020603050405020304" pitchFamily="18" charset="0"/>
                <a:cs typeface="Times New Roman" panose="02020603050405020304" pitchFamily="18" charset="0"/>
              </a:endParaRPr>
            </a:p>
            <a:p>
              <a:pPr marL="228600" lvl="1" indent="-228600" algn="just" defTabSz="933450" rtl="0">
                <a:lnSpc>
                  <a:spcPct val="90000"/>
                </a:lnSpc>
                <a:spcBef>
                  <a:spcPct val="0"/>
                </a:spcBef>
                <a:spcAft>
                  <a:spcPct val="20000"/>
                </a:spcAft>
                <a:buChar char="•"/>
              </a:pPr>
              <a:r>
                <a:rPr lang="en-US" b="1" kern="1200" dirty="0" err="1">
                  <a:solidFill>
                    <a:schemeClr val="tx1"/>
                  </a:solidFill>
                  <a:latin typeface="Times New Roman" panose="02020603050405020304" pitchFamily="18" charset="0"/>
                  <a:cs typeface="Times New Roman" panose="02020603050405020304" pitchFamily="18" charset="0"/>
                  <a:sym typeface="Montserrat ExtraBold"/>
                </a:rPr>
                <a:t>Cột</a:t>
              </a:r>
              <a:r>
                <a:rPr lang="en-US" b="1" kern="1200" dirty="0">
                  <a:solidFill>
                    <a:schemeClr val="tx1"/>
                  </a:solidFill>
                  <a:latin typeface="Times New Roman" panose="02020603050405020304" pitchFamily="18" charset="0"/>
                  <a:cs typeface="Times New Roman" panose="02020603050405020304" pitchFamily="18" charset="0"/>
                  <a:sym typeface="Montserrat ExtraBold"/>
                </a:rPr>
                <a:t> 11: </a:t>
              </a:r>
              <a:r>
                <a:rPr lang="vi-VN" kern="1200" dirty="0">
                  <a:solidFill>
                    <a:schemeClr val="tx1"/>
                  </a:solidFill>
                  <a:latin typeface="Times New Roman" panose="02020603050405020304" pitchFamily="18" charset="0"/>
                  <a:cs typeface="Times New Roman" panose="02020603050405020304" pitchFamily="18" charset="0"/>
                  <a:sym typeface="Montserrat ExtraBold"/>
                </a:rPr>
                <a:t>Xác định theo bản đo vẽ của tổ chức có chức năng (trong trường hợp đơn vị thuê tổ chức có chức năng thực hiện đo vẽ lại). Trường hợp đơn vị không thuê tổ chức có chức năng đo vẽ lại thì xác định theo hồ sơ có tại thời điểm kiểm kê như: Giấy chứng nhận quyền sử dụng đất, Bản đồ hiện trạng vị trí, Quyết định giao/cho thuê đất, Quyết định thu hồi đất, Quyết định phê duyệt quyết toán, Biên bản nghiệm thu công trình đưa vào sử dụng,...  Trường hợp không có bản đo vẽ của tổ chức có chức năng, không có hồ sơ xác định diện tích thì đơn vị tự thực hiện đo vẽ để phục vụ kiểm kê và chịu trách nhiệm về số liệu.</a:t>
              </a:r>
              <a:endParaRPr lang="en-US" kern="1200" dirty="0">
                <a:solidFill>
                  <a:schemeClr val="tx1"/>
                </a:solidFill>
                <a:latin typeface="Times New Roman" panose="02020603050405020304" pitchFamily="18" charset="0"/>
                <a:cs typeface="Times New Roman" panose="02020603050405020304" pitchFamily="18" charset="0"/>
              </a:endParaRPr>
            </a:p>
            <a:p>
              <a:pPr marL="228600" lvl="1" indent="-228600" algn="l" defTabSz="933450" rtl="0">
                <a:lnSpc>
                  <a:spcPct val="90000"/>
                </a:lnSpc>
                <a:spcBef>
                  <a:spcPct val="0"/>
                </a:spcBef>
                <a:spcAft>
                  <a:spcPct val="20000"/>
                </a:spcAft>
                <a:buChar char="•"/>
              </a:pPr>
              <a:r>
                <a:rPr lang="en-US" b="1" kern="1200" dirty="0" err="1">
                  <a:solidFill>
                    <a:schemeClr val="tx1"/>
                  </a:solidFill>
                  <a:latin typeface="Times New Roman" panose="02020603050405020304" pitchFamily="18" charset="0"/>
                  <a:cs typeface="Times New Roman" panose="02020603050405020304" pitchFamily="18" charset="0"/>
                </a:rPr>
                <a:t>Cột</a:t>
              </a:r>
              <a:r>
                <a:rPr lang="en-US" b="1" kern="1200" dirty="0">
                  <a:solidFill>
                    <a:schemeClr val="tx1"/>
                  </a:solidFill>
                  <a:latin typeface="Times New Roman" panose="02020603050405020304" pitchFamily="18" charset="0"/>
                  <a:cs typeface="Times New Roman" panose="02020603050405020304" pitchFamily="18" charset="0"/>
                </a:rPr>
                <a:t> 12: </a:t>
              </a:r>
              <a:r>
                <a:rPr lang="en-US" dirty="0" err="1">
                  <a:solidFill>
                    <a:schemeClr val="tx1"/>
                  </a:solidFill>
                  <a:latin typeface="Times New Roman" panose="02020603050405020304" pitchFamily="18" charset="0"/>
                  <a:cs typeface="Times New Roman" panose="02020603050405020304" pitchFamily="18" charset="0"/>
                </a:rPr>
                <a:t>G</a:t>
              </a:r>
              <a:r>
                <a:rPr lang="en-US" kern="1200" dirty="0" err="1">
                  <a:solidFill>
                    <a:schemeClr val="tx1"/>
                  </a:solidFill>
                  <a:latin typeface="Times New Roman" panose="02020603050405020304" pitchFamily="18" charset="0"/>
                  <a:cs typeface="Times New Roman" panose="02020603050405020304" pitchFamily="18" charset="0"/>
                </a:rPr>
                <a:t>hi</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chênh</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lệch</a:t>
              </a:r>
              <a:r>
                <a:rPr lang="en-US" kern="1200"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giữa</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thực</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tế</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kiểm</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kê</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và</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sổ</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kế</a:t>
              </a:r>
              <a:r>
                <a:rPr lang="en-US" kern="1200" dirty="0">
                  <a:solidFill>
                    <a:schemeClr val="tx1"/>
                  </a:solidFill>
                  <a:latin typeface="Times New Roman" panose="02020603050405020304" pitchFamily="18" charset="0"/>
                  <a:cs typeface="Times New Roman" panose="02020603050405020304" pitchFamily="18" charset="0"/>
                </a:rPr>
                <a:t> </a:t>
              </a:r>
              <a:r>
                <a:rPr lang="en-US" kern="1200" dirty="0" err="1">
                  <a:solidFill>
                    <a:schemeClr val="tx1"/>
                  </a:solidFill>
                  <a:latin typeface="Times New Roman" panose="02020603050405020304" pitchFamily="18" charset="0"/>
                  <a:cs typeface="Times New Roman" panose="02020603050405020304" pitchFamily="18" charset="0"/>
                </a:rPr>
                <a:t>toán</a:t>
              </a:r>
              <a:r>
                <a:rPr lang="en-US" kern="1200" dirty="0">
                  <a:solidFill>
                    <a:schemeClr val="tx1"/>
                  </a:solidFill>
                  <a:latin typeface="Times New Roman" panose="02020603050405020304" pitchFamily="18" charset="0"/>
                  <a:cs typeface="Times New Roman" panose="02020603050405020304" pitchFamily="18" charset="0"/>
                </a:rPr>
                <a:t> = </a:t>
              </a:r>
              <a:r>
                <a:rPr lang="en-US" kern="1200" dirty="0" err="1">
                  <a:solidFill>
                    <a:schemeClr val="tx1"/>
                  </a:solidFill>
                  <a:latin typeface="Times New Roman" panose="02020603050405020304" pitchFamily="18" charset="0"/>
                  <a:cs typeface="Times New Roman" panose="02020603050405020304" pitchFamily="18" charset="0"/>
                </a:rPr>
                <a:t>Cột</a:t>
              </a:r>
              <a:r>
                <a:rPr lang="en-US" kern="1200" dirty="0">
                  <a:solidFill>
                    <a:schemeClr val="tx1"/>
                  </a:solidFill>
                  <a:latin typeface="Times New Roman" panose="02020603050405020304" pitchFamily="18" charset="0"/>
                  <a:cs typeface="Times New Roman" panose="02020603050405020304" pitchFamily="18" charset="0"/>
                </a:rPr>
                <a:t> (11) - </a:t>
              </a:r>
              <a:r>
                <a:rPr lang="en-US" kern="1200" dirty="0" err="1">
                  <a:solidFill>
                    <a:schemeClr val="tx1"/>
                  </a:solidFill>
                  <a:latin typeface="Times New Roman" panose="02020603050405020304" pitchFamily="18" charset="0"/>
                  <a:cs typeface="Times New Roman" panose="02020603050405020304" pitchFamily="18" charset="0"/>
                </a:rPr>
                <a:t>Cột</a:t>
              </a:r>
              <a:r>
                <a:rPr lang="en-US" kern="1200" dirty="0">
                  <a:solidFill>
                    <a:schemeClr val="tx1"/>
                  </a:solidFill>
                  <a:latin typeface="Times New Roman" panose="02020603050405020304" pitchFamily="18" charset="0"/>
                  <a:cs typeface="Times New Roman" panose="02020603050405020304" pitchFamily="18" charset="0"/>
                </a:rPr>
                <a:t> (10)</a:t>
              </a:r>
            </a:p>
            <a:p>
              <a:pPr marL="228600" lvl="1" indent="-228600" algn="l" defTabSz="933450" rtl="0">
                <a:lnSpc>
                  <a:spcPct val="90000"/>
                </a:lnSpc>
                <a:spcBef>
                  <a:spcPct val="0"/>
                </a:spcBef>
                <a:spcAft>
                  <a:spcPct val="20000"/>
                </a:spcAft>
                <a:buChar char="•"/>
              </a:pPr>
              <a:endParaRPr lang="en-US" sz="2100" kern="1200" dirty="0">
                <a:solidFill>
                  <a:schemeClr val="tx1"/>
                </a:solidFill>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178CA51B-7E96-5C37-C91E-AE1EFA8F2652}"/>
              </a:ext>
            </a:extLst>
          </p:cNvPr>
          <p:cNvSpPr txBox="1"/>
          <p:nvPr/>
        </p:nvSpPr>
        <p:spPr>
          <a:xfrm>
            <a:off x="971488" y="6041136"/>
            <a:ext cx="10249024" cy="707886"/>
          </a:xfrm>
          <a:prstGeom prst="rect">
            <a:avLst/>
          </a:prstGeom>
          <a:solidFill>
            <a:schemeClr val="accent5">
              <a:lumMod val="20000"/>
              <a:lumOff val="80000"/>
            </a:schemeClr>
          </a:solidFill>
          <a:ln>
            <a:solidFill>
              <a:schemeClr val="accent5">
                <a:lumMod val="75000"/>
              </a:schemeClr>
            </a:solidFill>
          </a:ln>
        </p:spPr>
        <p:txBody>
          <a:bodyPr wrap="square" rtlCol="0">
            <a:spAutoFit/>
          </a:bodyPr>
          <a:lstStyle/>
          <a:p>
            <a:pPr lvl="0" algn="just"/>
            <a:r>
              <a:rPr lang="en-US" sz="2000" b="1" dirty="0" err="1">
                <a:solidFill>
                  <a:schemeClr val="tx1"/>
                </a:solidFill>
                <a:latin typeface="Times New Roman" panose="02020603050405020304" pitchFamily="18" charset="0"/>
                <a:cs typeface="Times New Roman" panose="02020603050405020304" pitchFamily="18" charset="0"/>
              </a:rPr>
              <a:t>Chỉ</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tiêu</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về</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giá</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trị</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Cột</a:t>
            </a:r>
            <a:r>
              <a:rPr lang="en-US" sz="2000" b="1" dirty="0">
                <a:solidFill>
                  <a:schemeClr val="tx1"/>
                </a:solidFill>
                <a:latin typeface="Times New Roman" panose="02020603050405020304" pitchFamily="18" charset="0"/>
                <a:cs typeface="Times New Roman" panose="02020603050405020304" pitchFamily="18" charset="0"/>
              </a:rPr>
              <a:t> 13, 14): </a:t>
            </a:r>
            <a:r>
              <a:rPr lang="en-US" sz="2000"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Xác</a:t>
            </a:r>
            <a:r>
              <a:rPr lang="en-US" sz="2000"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định</a:t>
            </a:r>
            <a:r>
              <a:rPr lang="en-US" sz="2000"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theo</a:t>
            </a:r>
            <a:r>
              <a:rPr lang="en-US" sz="2000"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hướng</a:t>
            </a:r>
            <a:r>
              <a:rPr lang="en-US" sz="2000"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dẫn</a:t>
            </a:r>
            <a:r>
              <a:rPr lang="en-US" sz="2000"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tại</a:t>
            </a:r>
            <a:r>
              <a:rPr lang="en-US" sz="2000"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dirty="0" err="1">
                <a:latin typeface="Times New Roman" panose="02020603050405020304" pitchFamily="18" charset="0"/>
                <a:ea typeface="Montserrat ExtraBold"/>
                <a:cs typeface="Times New Roman" panose="02020603050405020304" pitchFamily="18" charset="0"/>
                <a:sym typeface="Montserrat ExtraBold"/>
              </a:rPr>
              <a:t>Mục</a:t>
            </a:r>
            <a:r>
              <a:rPr lang="en-US" sz="2000" dirty="0">
                <a:latin typeface="Times New Roman" panose="02020603050405020304" pitchFamily="18" charset="0"/>
                <a:ea typeface="Montserrat ExtraBold"/>
                <a:cs typeface="Times New Roman" panose="02020603050405020304" pitchFamily="18" charset="0"/>
                <a:sym typeface="Montserrat ExtraBold"/>
              </a:rPr>
              <a:t> III </a:t>
            </a:r>
            <a:r>
              <a:rPr lang="en-US" sz="2000" dirty="0" err="1">
                <a:latin typeface="Times New Roman" panose="02020603050405020304" pitchFamily="18" charset="0"/>
                <a:ea typeface="Montserrat ExtraBold"/>
                <a:cs typeface="Times New Roman" panose="02020603050405020304" pitchFamily="18" charset="0"/>
                <a:sym typeface="Montserrat ExtraBold"/>
              </a:rPr>
              <a:t>Công</a:t>
            </a:r>
            <a:r>
              <a:rPr lang="en-US" sz="2000" dirty="0">
                <a:latin typeface="Times New Roman" panose="02020603050405020304" pitchFamily="18" charset="0"/>
                <a:ea typeface="Montserrat ExtraBold"/>
                <a:cs typeface="Times New Roman" panose="02020603050405020304" pitchFamily="18" charset="0"/>
                <a:sym typeface="Montserrat ExtraBold"/>
              </a:rPr>
              <a:t> </a:t>
            </a:r>
            <a:r>
              <a:rPr lang="en-US" sz="2000" dirty="0" err="1">
                <a:latin typeface="Times New Roman" panose="02020603050405020304" pitchFamily="18" charset="0"/>
                <a:ea typeface="Montserrat ExtraBold"/>
                <a:cs typeface="Times New Roman" panose="02020603050405020304" pitchFamily="18" charset="0"/>
                <a:sym typeface="Montserrat ExtraBold"/>
              </a:rPr>
              <a:t>văn</a:t>
            </a:r>
            <a:r>
              <a:rPr lang="en-US" sz="2000" dirty="0">
                <a:latin typeface="Times New Roman" panose="02020603050405020304" pitchFamily="18" charset="0"/>
                <a:ea typeface="Montserrat ExtraBold"/>
                <a:cs typeface="Times New Roman" panose="02020603050405020304" pitchFamily="18" charset="0"/>
                <a:sym typeface="Montserrat ExtraBold"/>
              </a:rPr>
              <a:t> </a:t>
            </a:r>
            <a:r>
              <a:rPr lang="en-US" sz="2000" dirty="0" err="1">
                <a:latin typeface="Times New Roman" panose="02020603050405020304" pitchFamily="18" charset="0"/>
                <a:ea typeface="Montserrat ExtraBold"/>
                <a:cs typeface="Times New Roman" panose="02020603050405020304" pitchFamily="18" charset="0"/>
                <a:sym typeface="Montserrat ExtraBold"/>
              </a:rPr>
              <a:t>số</a:t>
            </a:r>
            <a:r>
              <a:rPr lang="en-US" sz="2000" dirty="0">
                <a:latin typeface="Times New Roman" panose="02020603050405020304" pitchFamily="18" charset="0"/>
                <a:ea typeface="Montserrat ExtraBold"/>
                <a:cs typeface="Times New Roman" panose="02020603050405020304" pitchFamily="18" charset="0"/>
                <a:sym typeface="Montserrat ExtraBold"/>
              </a:rPr>
              <a:t> 8131/BTC-QLCS </a:t>
            </a:r>
            <a:r>
              <a:rPr lang="en-US" sz="2000" dirty="0" err="1">
                <a:latin typeface="Times New Roman" panose="02020603050405020304" pitchFamily="18" charset="0"/>
                <a:ea typeface="Montserrat ExtraBold"/>
                <a:cs typeface="Times New Roman" panose="02020603050405020304" pitchFamily="18" charset="0"/>
                <a:sym typeface="Montserrat ExtraBold"/>
              </a:rPr>
              <a:t>ngày</a:t>
            </a:r>
            <a:r>
              <a:rPr lang="en-US" sz="2000" dirty="0">
                <a:latin typeface="Times New Roman" panose="02020603050405020304" pitchFamily="18" charset="0"/>
                <a:ea typeface="Montserrat ExtraBold"/>
                <a:cs typeface="Times New Roman" panose="02020603050405020304" pitchFamily="18" charset="0"/>
                <a:sym typeface="Montserrat ExtraBold"/>
              </a:rPr>
              <a:t> 01/8/2024</a:t>
            </a:r>
            <a:r>
              <a:rPr lang="en-US" sz="200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u="sng"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Đơn</a:t>
            </a:r>
            <a:r>
              <a:rPr lang="en-US" sz="2000" u="sng"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u="sng"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vị</a:t>
            </a:r>
            <a:r>
              <a:rPr lang="en-US" sz="2000" u="sng"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u="sng"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tính</a:t>
            </a:r>
            <a:r>
              <a:rPr lang="en-US" sz="2000" u="sng"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u="sng"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là</a:t>
            </a:r>
            <a:r>
              <a:rPr lang="en-US" sz="2000" u="sng"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sz="2000" u="sng"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đồng</a:t>
            </a:r>
            <a:r>
              <a:rPr lang="en-US" sz="200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p>
        </p:txBody>
      </p:sp>
      <p:sp>
        <p:nvSpPr>
          <p:cNvPr id="4" name="Text Placeholder 1">
            <a:extLst>
              <a:ext uri="{FF2B5EF4-FFF2-40B4-BE49-F238E27FC236}">
                <a16:creationId xmlns:a16="http://schemas.microsoft.com/office/drawing/2014/main" id="{8578296A-14B6-65BF-A209-190F91CBF75A}"/>
              </a:ext>
            </a:extLst>
          </p:cNvPr>
          <p:cNvSpPr txBox="1">
            <a:spLocks/>
          </p:cNvSpPr>
          <p:nvPr/>
        </p:nvSpPr>
        <p:spPr>
          <a:xfrm>
            <a:off x="323529" y="10215"/>
            <a:ext cx="11573197" cy="58552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anose="02020603050405020304" pitchFamily="18" charset="0"/>
                <a:cs typeface="Times New Roman" panose="02020603050405020304" pitchFamily="18" charset="0"/>
              </a:rPr>
              <a:t>CÁCH KÊ KHAI CHỈ TIÊU KIỂM KÊ</a:t>
            </a:r>
          </a:p>
        </p:txBody>
      </p:sp>
      <p:grpSp>
        <p:nvGrpSpPr>
          <p:cNvPr id="6" name="Group 5">
            <a:extLst>
              <a:ext uri="{FF2B5EF4-FFF2-40B4-BE49-F238E27FC236}">
                <a16:creationId xmlns:a16="http://schemas.microsoft.com/office/drawing/2014/main" id="{FFBE0C14-2361-A79C-212A-946A745A5B3D}"/>
              </a:ext>
            </a:extLst>
          </p:cNvPr>
          <p:cNvGrpSpPr/>
          <p:nvPr/>
        </p:nvGrpSpPr>
        <p:grpSpPr>
          <a:xfrm>
            <a:off x="420460" y="433808"/>
            <a:ext cx="1428206" cy="210411"/>
            <a:chOff x="4798423" y="1698171"/>
            <a:chExt cx="2009787" cy="296092"/>
          </a:xfrm>
        </p:grpSpPr>
        <p:sp>
          <p:nvSpPr>
            <p:cNvPr id="14" name="Diamond 13">
              <a:extLst>
                <a:ext uri="{FF2B5EF4-FFF2-40B4-BE49-F238E27FC236}">
                  <a16:creationId xmlns:a16="http://schemas.microsoft.com/office/drawing/2014/main" id="{CADAEA74-6A11-03B1-2605-7E00313F460D}"/>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2C0E526-6B0C-6BC1-D22C-1390B6C32BBC}"/>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EE5E1BF4-3FF8-F609-BF34-DCE97C34A351}"/>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DD4F298E-54C7-08D7-D8A3-F133F76095ED}"/>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2911BFC1-65A6-B6E0-DF77-2550AAB0459A}"/>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E8EA30F8-3D35-5788-E2BE-6575FA82E2C6}"/>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A7CD5344-F120-89CE-51DE-B634974E8614}"/>
              </a:ext>
            </a:extLst>
          </p:cNvPr>
          <p:cNvPicPr>
            <a:picLocks noChangeAspect="1"/>
          </p:cNvPicPr>
          <p:nvPr/>
        </p:nvPicPr>
        <p:blipFill>
          <a:blip r:embed="rId3"/>
          <a:stretch>
            <a:fillRect/>
          </a:stretch>
        </p:blipFill>
        <p:spPr>
          <a:xfrm>
            <a:off x="765707" y="732172"/>
            <a:ext cx="10660585" cy="2411454"/>
          </a:xfrm>
          <a:prstGeom prst="rect">
            <a:avLst/>
          </a:prstGeom>
        </p:spPr>
      </p:pic>
      <p:sp>
        <p:nvSpPr>
          <p:cNvPr id="21" name="Rounded Rectangle 20">
            <a:extLst>
              <a:ext uri="{FF2B5EF4-FFF2-40B4-BE49-F238E27FC236}">
                <a16:creationId xmlns:a16="http://schemas.microsoft.com/office/drawing/2014/main" id="{EE5E7C26-EE3A-5B0D-6B9A-8A3D4240575D}"/>
              </a:ext>
            </a:extLst>
          </p:cNvPr>
          <p:cNvSpPr/>
          <p:nvPr/>
        </p:nvSpPr>
        <p:spPr>
          <a:xfrm>
            <a:off x="6319578" y="2266507"/>
            <a:ext cx="2270240" cy="641443"/>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22" name="Rounded Rectangle 21">
            <a:extLst>
              <a:ext uri="{FF2B5EF4-FFF2-40B4-BE49-F238E27FC236}">
                <a16:creationId xmlns:a16="http://schemas.microsoft.com/office/drawing/2014/main" id="{EBB7DD92-3BCF-6AF6-6796-A15897661EC8}"/>
              </a:ext>
            </a:extLst>
          </p:cNvPr>
          <p:cNvSpPr/>
          <p:nvPr/>
        </p:nvSpPr>
        <p:spPr>
          <a:xfrm>
            <a:off x="8603673" y="2274385"/>
            <a:ext cx="1122218" cy="641443"/>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Tree>
    <p:extLst>
      <p:ext uri="{BB962C8B-B14F-4D97-AF65-F5344CB8AC3E}">
        <p14:creationId xmlns:p14="http://schemas.microsoft.com/office/powerpoint/2010/main" val="186163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pSp>
        <p:nvGrpSpPr>
          <p:cNvPr id="21" name="Google Shape;1216;p42">
            <a:extLst>
              <a:ext uri="{FF2B5EF4-FFF2-40B4-BE49-F238E27FC236}">
                <a16:creationId xmlns:a16="http://schemas.microsoft.com/office/drawing/2014/main" id="{CB766AE7-3896-8195-7ED3-6824EA08D156}"/>
              </a:ext>
            </a:extLst>
          </p:cNvPr>
          <p:cNvGrpSpPr/>
          <p:nvPr/>
        </p:nvGrpSpPr>
        <p:grpSpPr>
          <a:xfrm>
            <a:off x="10864850" y="5602149"/>
            <a:ext cx="1327150" cy="909564"/>
            <a:chOff x="6279611" y="4186022"/>
            <a:chExt cx="2401169" cy="682173"/>
          </a:xfrm>
        </p:grpSpPr>
        <p:grpSp>
          <p:nvGrpSpPr>
            <p:cNvPr id="22" name="Google Shape;1217;p42">
              <a:extLst>
                <a:ext uri="{FF2B5EF4-FFF2-40B4-BE49-F238E27FC236}">
                  <a16:creationId xmlns:a16="http://schemas.microsoft.com/office/drawing/2014/main" id="{6850304E-1772-004A-FBC6-A2E3E70A7599}"/>
                </a:ext>
              </a:extLst>
            </p:cNvPr>
            <p:cNvGrpSpPr/>
            <p:nvPr/>
          </p:nvGrpSpPr>
          <p:grpSpPr>
            <a:xfrm flipH="1">
              <a:off x="8252035" y="4300338"/>
              <a:ext cx="428746" cy="567857"/>
              <a:chOff x="2423890" y="3042362"/>
              <a:chExt cx="428746" cy="567857"/>
            </a:xfrm>
          </p:grpSpPr>
          <p:sp>
            <p:nvSpPr>
              <p:cNvPr id="49" name="Google Shape;1218;p42">
                <a:extLst>
                  <a:ext uri="{FF2B5EF4-FFF2-40B4-BE49-F238E27FC236}">
                    <a16:creationId xmlns:a16="http://schemas.microsoft.com/office/drawing/2014/main" id="{0880AB33-6B28-97CD-0661-F39D37019E6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50" name="Google Shape;1219;p42">
                <a:extLst>
                  <a:ext uri="{FF2B5EF4-FFF2-40B4-BE49-F238E27FC236}">
                    <a16:creationId xmlns:a16="http://schemas.microsoft.com/office/drawing/2014/main" id="{D439390D-2E54-3B76-0228-DC69D8FB31A6}"/>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1" name="Google Shape;1220;p42">
                <a:extLst>
                  <a:ext uri="{FF2B5EF4-FFF2-40B4-BE49-F238E27FC236}">
                    <a16:creationId xmlns:a16="http://schemas.microsoft.com/office/drawing/2014/main" id="{5C3F1F74-08F8-A5E0-093C-98E7F7B4C69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2" name="Google Shape;1221;p42">
                <a:extLst>
                  <a:ext uri="{FF2B5EF4-FFF2-40B4-BE49-F238E27FC236}">
                    <a16:creationId xmlns:a16="http://schemas.microsoft.com/office/drawing/2014/main" id="{4493D200-4E01-C57C-BF57-6340301C0B5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3" name="Google Shape;1222;p42">
                <a:extLst>
                  <a:ext uri="{FF2B5EF4-FFF2-40B4-BE49-F238E27FC236}">
                    <a16:creationId xmlns:a16="http://schemas.microsoft.com/office/drawing/2014/main" id="{2C9D2AF2-10A4-924E-0DFA-D49C097EC28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4" name="Google Shape;1223;p42">
                <a:extLst>
                  <a:ext uri="{FF2B5EF4-FFF2-40B4-BE49-F238E27FC236}">
                    <a16:creationId xmlns:a16="http://schemas.microsoft.com/office/drawing/2014/main" id="{710B5A56-4912-0EC0-A608-778DA3ADA25C}"/>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23" name="Google Shape;1224;p42">
              <a:extLst>
                <a:ext uri="{FF2B5EF4-FFF2-40B4-BE49-F238E27FC236}">
                  <a16:creationId xmlns:a16="http://schemas.microsoft.com/office/drawing/2014/main" id="{F7061963-AB9D-0714-4E08-AE99F56D876F}"/>
                </a:ext>
              </a:extLst>
            </p:cNvPr>
            <p:cNvGrpSpPr/>
            <p:nvPr/>
          </p:nvGrpSpPr>
          <p:grpSpPr>
            <a:xfrm flipH="1">
              <a:off x="7355927" y="4186022"/>
              <a:ext cx="514923" cy="681996"/>
              <a:chOff x="2423890" y="3042362"/>
              <a:chExt cx="428746" cy="567857"/>
            </a:xfrm>
          </p:grpSpPr>
          <p:sp>
            <p:nvSpPr>
              <p:cNvPr id="43" name="Google Shape;1225;p42">
                <a:extLst>
                  <a:ext uri="{FF2B5EF4-FFF2-40B4-BE49-F238E27FC236}">
                    <a16:creationId xmlns:a16="http://schemas.microsoft.com/office/drawing/2014/main" id="{95BA2169-16B0-05C6-505A-ADAFBB0DEEC1}"/>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4" name="Google Shape;1226;p42">
                <a:extLst>
                  <a:ext uri="{FF2B5EF4-FFF2-40B4-BE49-F238E27FC236}">
                    <a16:creationId xmlns:a16="http://schemas.microsoft.com/office/drawing/2014/main" id="{2886DA75-5FAB-51AC-4BBF-C1A9990B4DEB}"/>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5" name="Google Shape;1227;p42">
                <a:extLst>
                  <a:ext uri="{FF2B5EF4-FFF2-40B4-BE49-F238E27FC236}">
                    <a16:creationId xmlns:a16="http://schemas.microsoft.com/office/drawing/2014/main" id="{8410967F-3071-0990-016E-936774AF237B}"/>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6" name="Google Shape;1228;p42">
                <a:extLst>
                  <a:ext uri="{FF2B5EF4-FFF2-40B4-BE49-F238E27FC236}">
                    <a16:creationId xmlns:a16="http://schemas.microsoft.com/office/drawing/2014/main" id="{60A04972-119D-A9DF-1AA8-7EA869280CA7}"/>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7" name="Google Shape;1229;p42">
                <a:extLst>
                  <a:ext uri="{FF2B5EF4-FFF2-40B4-BE49-F238E27FC236}">
                    <a16:creationId xmlns:a16="http://schemas.microsoft.com/office/drawing/2014/main" id="{9AE8AEAF-6D69-E104-310F-DDA29E2CD2EF}"/>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8" name="Google Shape;1230;p42">
                <a:extLst>
                  <a:ext uri="{FF2B5EF4-FFF2-40B4-BE49-F238E27FC236}">
                    <a16:creationId xmlns:a16="http://schemas.microsoft.com/office/drawing/2014/main" id="{1F9FC198-89D8-DD4C-5E12-560066C393BA}"/>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24" name="Google Shape;1231;p42">
              <a:extLst>
                <a:ext uri="{FF2B5EF4-FFF2-40B4-BE49-F238E27FC236}">
                  <a16:creationId xmlns:a16="http://schemas.microsoft.com/office/drawing/2014/main" id="{7295D4C0-9654-AD86-2E5E-9436BA12E6D3}"/>
                </a:ext>
              </a:extLst>
            </p:cNvPr>
            <p:cNvGrpSpPr/>
            <p:nvPr/>
          </p:nvGrpSpPr>
          <p:grpSpPr>
            <a:xfrm flipH="1">
              <a:off x="6545997" y="4300338"/>
              <a:ext cx="428746" cy="567857"/>
              <a:chOff x="2423890" y="3042362"/>
              <a:chExt cx="428746" cy="567857"/>
            </a:xfrm>
          </p:grpSpPr>
          <p:sp>
            <p:nvSpPr>
              <p:cNvPr id="37" name="Google Shape;1232;p42">
                <a:extLst>
                  <a:ext uri="{FF2B5EF4-FFF2-40B4-BE49-F238E27FC236}">
                    <a16:creationId xmlns:a16="http://schemas.microsoft.com/office/drawing/2014/main" id="{15B004DC-E309-3A92-5DA1-042EDCA6A4D8}"/>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8" name="Google Shape;1233;p42">
                <a:extLst>
                  <a:ext uri="{FF2B5EF4-FFF2-40B4-BE49-F238E27FC236}">
                    <a16:creationId xmlns:a16="http://schemas.microsoft.com/office/drawing/2014/main" id="{D2786661-8881-228F-0764-0020A96EC78F}"/>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9" name="Google Shape;1234;p42">
                <a:extLst>
                  <a:ext uri="{FF2B5EF4-FFF2-40B4-BE49-F238E27FC236}">
                    <a16:creationId xmlns:a16="http://schemas.microsoft.com/office/drawing/2014/main" id="{21FF4C5C-D463-02B7-04BE-8D0FD61E92EE}"/>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0" name="Google Shape;1235;p42">
                <a:extLst>
                  <a:ext uri="{FF2B5EF4-FFF2-40B4-BE49-F238E27FC236}">
                    <a16:creationId xmlns:a16="http://schemas.microsoft.com/office/drawing/2014/main" id="{628E758A-3E76-47C8-BA16-482061117D3C}"/>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1" name="Google Shape;1236;p42">
                <a:extLst>
                  <a:ext uri="{FF2B5EF4-FFF2-40B4-BE49-F238E27FC236}">
                    <a16:creationId xmlns:a16="http://schemas.microsoft.com/office/drawing/2014/main" id="{CFB94D0B-A009-E95D-0EA2-13A4F0F6893D}"/>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2" name="Google Shape;1237;p42">
                <a:extLst>
                  <a:ext uri="{FF2B5EF4-FFF2-40B4-BE49-F238E27FC236}">
                    <a16:creationId xmlns:a16="http://schemas.microsoft.com/office/drawing/2014/main" id="{AB807D83-A936-507E-BF90-2309F91C857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25" name="Google Shape;1238;p42">
              <a:extLst>
                <a:ext uri="{FF2B5EF4-FFF2-40B4-BE49-F238E27FC236}">
                  <a16:creationId xmlns:a16="http://schemas.microsoft.com/office/drawing/2014/main" id="{98F8D6AF-86D5-4EA3-EDCD-5AC23C6DF929}"/>
                </a:ext>
              </a:extLst>
            </p:cNvPr>
            <p:cNvGrpSpPr/>
            <p:nvPr/>
          </p:nvGrpSpPr>
          <p:grpSpPr>
            <a:xfrm flipH="1">
              <a:off x="7985624" y="4186078"/>
              <a:ext cx="151651" cy="681982"/>
              <a:chOff x="3376692" y="3077129"/>
              <a:chExt cx="116556" cy="524158"/>
            </a:xfrm>
          </p:grpSpPr>
          <p:sp>
            <p:nvSpPr>
              <p:cNvPr id="34" name="Google Shape;1239;p42">
                <a:extLst>
                  <a:ext uri="{FF2B5EF4-FFF2-40B4-BE49-F238E27FC236}">
                    <a16:creationId xmlns:a16="http://schemas.microsoft.com/office/drawing/2014/main" id="{82EF314B-84E0-0AA9-08D6-CC7AEBFFAB17}"/>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35" name="Google Shape;1240;p42">
                <a:extLst>
                  <a:ext uri="{FF2B5EF4-FFF2-40B4-BE49-F238E27FC236}">
                    <a16:creationId xmlns:a16="http://schemas.microsoft.com/office/drawing/2014/main" id="{AA080748-4F7D-623B-F3C2-F834F82A73ED}"/>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36" name="Google Shape;1241;p42">
                <a:extLst>
                  <a:ext uri="{FF2B5EF4-FFF2-40B4-BE49-F238E27FC236}">
                    <a16:creationId xmlns:a16="http://schemas.microsoft.com/office/drawing/2014/main" id="{EBFA2CEC-40B1-0500-F272-AC4BE1CADA85}"/>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26" name="Google Shape;1242;p42">
              <a:extLst>
                <a:ext uri="{FF2B5EF4-FFF2-40B4-BE49-F238E27FC236}">
                  <a16:creationId xmlns:a16="http://schemas.microsoft.com/office/drawing/2014/main" id="{14BB8CB9-054A-0AC6-62B3-3BD8B2A746F0}"/>
                </a:ext>
              </a:extLst>
            </p:cNvPr>
            <p:cNvGrpSpPr/>
            <p:nvPr/>
          </p:nvGrpSpPr>
          <p:grpSpPr>
            <a:xfrm flipH="1">
              <a:off x="7089511" y="4186078"/>
              <a:ext cx="151651" cy="681982"/>
              <a:chOff x="3376692" y="3077129"/>
              <a:chExt cx="116556" cy="524158"/>
            </a:xfrm>
          </p:grpSpPr>
          <p:sp>
            <p:nvSpPr>
              <p:cNvPr id="31" name="Google Shape;1243;p42">
                <a:extLst>
                  <a:ext uri="{FF2B5EF4-FFF2-40B4-BE49-F238E27FC236}">
                    <a16:creationId xmlns:a16="http://schemas.microsoft.com/office/drawing/2014/main" id="{885E2375-1C46-7056-0CA7-2E5653BDCF4A}"/>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32" name="Google Shape;1244;p42">
                <a:extLst>
                  <a:ext uri="{FF2B5EF4-FFF2-40B4-BE49-F238E27FC236}">
                    <a16:creationId xmlns:a16="http://schemas.microsoft.com/office/drawing/2014/main" id="{3756472E-C98C-53BF-6CE8-DB68279ABF3B}"/>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33" name="Google Shape;1245;p42">
                <a:extLst>
                  <a:ext uri="{FF2B5EF4-FFF2-40B4-BE49-F238E27FC236}">
                    <a16:creationId xmlns:a16="http://schemas.microsoft.com/office/drawing/2014/main" id="{32363ED1-D2E5-AFA7-AB34-E079820F36F1}"/>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27" name="Google Shape;1246;p42">
              <a:extLst>
                <a:ext uri="{FF2B5EF4-FFF2-40B4-BE49-F238E27FC236}">
                  <a16:creationId xmlns:a16="http://schemas.microsoft.com/office/drawing/2014/main" id="{34360D50-AA39-1445-DC3E-2F2AABE2FDE3}"/>
                </a:ext>
              </a:extLst>
            </p:cNvPr>
            <p:cNvGrpSpPr/>
            <p:nvPr/>
          </p:nvGrpSpPr>
          <p:grpSpPr>
            <a:xfrm flipH="1">
              <a:off x="6279611" y="4186078"/>
              <a:ext cx="151651" cy="681982"/>
              <a:chOff x="3376692" y="3077129"/>
              <a:chExt cx="116556" cy="524158"/>
            </a:xfrm>
          </p:grpSpPr>
          <p:sp>
            <p:nvSpPr>
              <p:cNvPr id="28" name="Google Shape;1247;p42">
                <a:extLst>
                  <a:ext uri="{FF2B5EF4-FFF2-40B4-BE49-F238E27FC236}">
                    <a16:creationId xmlns:a16="http://schemas.microsoft.com/office/drawing/2014/main" id="{71418E50-15E3-2645-5F1D-0A55E843BBEF}"/>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9" name="Google Shape;1248;p42">
                <a:extLst>
                  <a:ext uri="{FF2B5EF4-FFF2-40B4-BE49-F238E27FC236}">
                    <a16:creationId xmlns:a16="http://schemas.microsoft.com/office/drawing/2014/main" id="{6B862462-6355-B551-96FF-0EFEDD13DA8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30" name="Google Shape;1249;p42">
                <a:extLst>
                  <a:ext uri="{FF2B5EF4-FFF2-40B4-BE49-F238E27FC236}">
                    <a16:creationId xmlns:a16="http://schemas.microsoft.com/office/drawing/2014/main" id="{77913E54-D786-59B2-3978-4B9A93303869}"/>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4" name="Rectangle 3">
            <a:extLst>
              <a:ext uri="{FF2B5EF4-FFF2-40B4-BE49-F238E27FC236}">
                <a16:creationId xmlns:a16="http://schemas.microsoft.com/office/drawing/2014/main" id="{5E0108DD-92B2-E65B-3A13-84B908EEF4EF}"/>
              </a:ext>
            </a:extLst>
          </p:cNvPr>
          <p:cNvSpPr/>
          <p:nvPr/>
        </p:nvSpPr>
        <p:spPr>
          <a:xfrm>
            <a:off x="423353" y="130961"/>
            <a:ext cx="6336704" cy="523220"/>
          </a:xfrm>
          <a:prstGeom prst="rect">
            <a:avLst/>
          </a:prstGeom>
          <a:ln>
            <a:noFill/>
          </a:ln>
        </p:spPr>
        <p:style>
          <a:lnRef idx="2">
            <a:schemeClr val="accent5"/>
          </a:lnRef>
          <a:fillRef idx="1">
            <a:schemeClr val="lt1"/>
          </a:fillRef>
          <a:effectRef idx="0">
            <a:schemeClr val="accent5"/>
          </a:effectRef>
          <a:fontRef idx="minor">
            <a:schemeClr val="dk1"/>
          </a:fontRef>
        </p:style>
        <p:txBody>
          <a:bodyPr>
            <a:spAutoFit/>
          </a:bodyPr>
          <a:lstStyle/>
          <a:p>
            <a:pP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XÁC ĐỊNH CHỈ TIÊU VỀ GIÁ TRỊ</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F8638880-7891-66FB-893E-8285903AEB3C}"/>
              </a:ext>
            </a:extLst>
          </p:cNvPr>
          <p:cNvSpPr/>
          <p:nvPr/>
        </p:nvSpPr>
        <p:spPr>
          <a:xfrm>
            <a:off x="3985212" y="4338634"/>
            <a:ext cx="1683920" cy="1569660"/>
          </a:xfrm>
          <a:prstGeom prst="rect">
            <a:avLst/>
          </a:prstGeom>
          <a:solidFill>
            <a:schemeClr val="accent4">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2.</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TS </a:t>
            </a:r>
            <a:r>
              <a:rPr lang="nl-NL" altLang="ja-JP" sz="2400" dirty="0" err="1">
                <a:solidFill>
                  <a:srgbClr val="000000"/>
                </a:solidFill>
                <a:latin typeface="Times New Roman" pitchFamily="18" charset="0"/>
                <a:ea typeface="Calibri" pitchFamily="34" charset="0"/>
                <a:cs typeface="Times New Roman" pitchFamily="18" charset="0"/>
              </a:rPr>
              <a:t>căn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cứ</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hồ</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sơ</a:t>
            </a:r>
            <a:endParaRPr lang="en-US" sz="2400" dirty="0"/>
          </a:p>
        </p:txBody>
      </p:sp>
      <p:sp>
        <p:nvSpPr>
          <p:cNvPr id="17" name="Rectangle 16">
            <a:extLst>
              <a:ext uri="{FF2B5EF4-FFF2-40B4-BE49-F238E27FC236}">
                <a16:creationId xmlns:a16="http://schemas.microsoft.com/office/drawing/2014/main" id="{1E20F7E0-B9A7-6691-3059-A36C400BD5FD}"/>
              </a:ext>
            </a:extLst>
          </p:cNvPr>
          <p:cNvSpPr/>
          <p:nvPr/>
        </p:nvSpPr>
        <p:spPr>
          <a:xfrm>
            <a:off x="9579144" y="4412802"/>
            <a:ext cx="1666875" cy="1200329"/>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3.</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là</a:t>
            </a:r>
            <a:r>
              <a:rPr lang="nl-NL" altLang="ja-JP" sz="2400" dirty="0">
                <a:solidFill>
                  <a:srgbClr val="000000"/>
                </a:solidFill>
                <a:latin typeface="Times New Roman" pitchFamily="18" charset="0"/>
                <a:ea typeface="Calibri" pitchFamily="34" charset="0"/>
                <a:cs typeface="Times New Roman" pitchFamily="18" charset="0"/>
              </a:rPr>
              <a:t> 1 </a:t>
            </a:r>
            <a:r>
              <a:rPr lang="nl-NL" altLang="ja-JP" sz="2400" dirty="0" err="1">
                <a:solidFill>
                  <a:srgbClr val="000000"/>
                </a:solidFill>
                <a:latin typeface="Times New Roman" pitchFamily="18" charset="0"/>
                <a:ea typeface="Calibri" pitchFamily="34" charset="0"/>
                <a:cs typeface="Times New Roman" pitchFamily="18" charset="0"/>
              </a:rPr>
              <a:t>đồng</a:t>
            </a:r>
            <a:endParaRPr lang="en-US" sz="2400" dirty="0"/>
          </a:p>
        </p:txBody>
      </p:sp>
      <p:sp>
        <p:nvSpPr>
          <p:cNvPr id="18" name="Rectangle 17">
            <a:extLst>
              <a:ext uri="{FF2B5EF4-FFF2-40B4-BE49-F238E27FC236}">
                <a16:creationId xmlns:a16="http://schemas.microsoft.com/office/drawing/2014/main" id="{81EBE9B3-4CE8-3295-5521-0490E81C10D5}"/>
              </a:ext>
            </a:extLst>
          </p:cNvPr>
          <p:cNvSpPr/>
          <p:nvPr/>
        </p:nvSpPr>
        <p:spPr>
          <a:xfrm>
            <a:off x="5933503" y="4151785"/>
            <a:ext cx="1268412" cy="193833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phục vụ việc tổng kiểm kê </a:t>
            </a:r>
            <a:r>
              <a:rPr lang="en-US" altLang="ja-JP" sz="2000" dirty="0">
                <a:solidFill>
                  <a:srgbClr val="000000"/>
                </a:solidFill>
                <a:latin typeface="Times New Roman" pitchFamily="18" charset="0"/>
                <a:cs typeface="Times New Roman" pitchFamily="18" charset="0"/>
              </a:rPr>
              <a:t>+ </a:t>
            </a:r>
            <a:r>
              <a:rPr lang="vi-VN" altLang="ja-JP" sz="2000" dirty="0">
                <a:solidFill>
                  <a:srgbClr val="000000"/>
                </a:solidFill>
                <a:latin typeface="Times New Roman" pitchFamily="18" charset="0"/>
                <a:cs typeface="Times New Roman" pitchFamily="18" charset="0"/>
              </a:rPr>
              <a:t>thực hiện hạch toán tài sản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4414760D-E0CE-18E2-9FDA-EDA28FCF721A}"/>
              </a:ext>
            </a:extLst>
          </p:cNvPr>
          <p:cNvSpPr/>
          <p:nvPr/>
        </p:nvSpPr>
        <p:spPr>
          <a:xfrm>
            <a:off x="7860009" y="3985147"/>
            <a:ext cx="1425575" cy="2246313"/>
          </a:xfrm>
          <a:prstGeom prst="rect">
            <a:avLst/>
          </a:prstGeom>
          <a:solidFill>
            <a:schemeClr val="accent3">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vi-VN" altLang="ja-JP" sz="2000" dirty="0">
                <a:solidFill>
                  <a:srgbClr val="000000"/>
                </a:solidFill>
                <a:latin typeface="Times New Roman" pitchFamily="18" charset="0"/>
                <a:cs typeface="Times New Roman" pitchFamily="18" charset="0"/>
              </a:rPr>
              <a:t>Sau kiểm kê, xác định </a:t>
            </a:r>
            <a:r>
              <a:rPr lang="nl-NL" altLang="ja-JP" sz="2000" dirty="0">
                <a:solidFill>
                  <a:srgbClr val="000000"/>
                </a:solidFill>
                <a:latin typeface="Times New Roman" pitchFamily="18" charset="0"/>
                <a:cs typeface="Times New Roman" pitchFamily="18" charset="0"/>
              </a:rPr>
              <a:t>NG, GTCL </a:t>
            </a:r>
            <a:r>
              <a:rPr lang="vi-VN" altLang="ja-JP" sz="2000" dirty="0">
                <a:solidFill>
                  <a:srgbClr val="000000"/>
                </a:solidFill>
                <a:latin typeface="Times New Roman" pitchFamily="18" charset="0"/>
                <a:cs typeface="Times New Roman" pitchFamily="18" charset="0"/>
              </a:rPr>
              <a:t>của TS để quản lý, theo dõi, hạch toán</a:t>
            </a:r>
            <a:r>
              <a:rPr lang="en-US" altLang="ja-JP" sz="2000" dirty="0">
                <a:solidFill>
                  <a:srgbClr val="000000"/>
                </a:solidFill>
                <a:latin typeface="Times New Roman" pitchFamily="18" charset="0"/>
                <a:cs typeface="Times New Roman" pitchFamily="18" charset="0"/>
              </a:rPr>
              <a:t>.</a:t>
            </a:r>
            <a:endParaRPr lang="en-US" sz="2000" dirty="0">
              <a:solidFill>
                <a:srgbClr val="000000"/>
              </a:solidFill>
              <a:latin typeface="Times New Roman" pitchFamily="18" charset="0"/>
              <a:cs typeface="Times New Roman" pitchFamily="18" charset="0"/>
            </a:endParaRPr>
          </a:p>
        </p:txBody>
      </p:sp>
      <p:sp>
        <p:nvSpPr>
          <p:cNvPr id="1461" name="Rectangle 1460">
            <a:extLst>
              <a:ext uri="{FF2B5EF4-FFF2-40B4-BE49-F238E27FC236}">
                <a16:creationId xmlns:a16="http://schemas.microsoft.com/office/drawing/2014/main" id="{87848465-3A6A-4A16-F89A-AD66F1DE344B}"/>
              </a:ext>
            </a:extLst>
          </p:cNvPr>
          <p:cNvSpPr/>
          <p:nvPr/>
        </p:nvSpPr>
        <p:spPr>
          <a:xfrm>
            <a:off x="906495" y="3289619"/>
            <a:ext cx="1964379" cy="304641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Bef>
                <a:spcPts val="0"/>
              </a:spcBef>
              <a:spcAft>
                <a:spcPts val="0"/>
              </a:spcAft>
              <a:defRPr/>
            </a:pPr>
            <a:r>
              <a:rPr lang="nl-NL" altLang="ja-JP" sz="2400" b="1" u="sng" dirty="0">
                <a:solidFill>
                  <a:srgbClr val="000000"/>
                </a:solidFill>
                <a:latin typeface="Times New Roman" pitchFamily="18" charset="0"/>
                <a:ea typeface="Calibri" pitchFamily="34" charset="0"/>
                <a:cs typeface="Times New Roman" pitchFamily="18" charset="0"/>
              </a:rPr>
              <a:t>1.</a:t>
            </a:r>
            <a:r>
              <a:rPr lang="nl-NL" altLang="ja-JP" sz="2400" b="1"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Xác</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định</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giá</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trị</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theo</a:t>
            </a:r>
            <a:r>
              <a:rPr lang="nl-NL" altLang="ja-JP" sz="2400" dirty="0">
                <a:solidFill>
                  <a:srgbClr val="000000"/>
                </a:solidFill>
                <a:latin typeface="Times New Roman" pitchFamily="18" charset="0"/>
                <a:ea typeface="Calibri" pitchFamily="34" charset="0"/>
                <a:cs typeface="Times New Roman" pitchFamily="18" charset="0"/>
              </a:rPr>
              <a:t> NG, GTCL </a:t>
            </a:r>
            <a:r>
              <a:rPr lang="nl-NL" altLang="ja-JP" sz="2400" dirty="0" err="1">
                <a:solidFill>
                  <a:srgbClr val="000000"/>
                </a:solidFill>
                <a:latin typeface="Times New Roman" pitchFamily="18" charset="0"/>
                <a:ea typeface="Calibri" pitchFamily="34" charset="0"/>
                <a:cs typeface="Times New Roman" pitchFamily="18" charset="0"/>
              </a:rPr>
              <a:t>còn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lại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của</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tài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sản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tại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thời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điểm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kiểm</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kê</a:t>
            </a:r>
            <a:endParaRPr lang="en-US" sz="2400" dirty="0"/>
          </a:p>
        </p:txBody>
      </p:sp>
      <p:cxnSp>
        <p:nvCxnSpPr>
          <p:cNvPr id="1469" name="Straight Connector 1468">
            <a:extLst>
              <a:ext uri="{FF2B5EF4-FFF2-40B4-BE49-F238E27FC236}">
                <a16:creationId xmlns:a16="http://schemas.microsoft.com/office/drawing/2014/main" id="{F141F277-FB83-90DA-7753-A25408E649E2}"/>
              </a:ext>
            </a:extLst>
          </p:cNvPr>
          <p:cNvCxnSpPr>
            <a:cxnSpLocks/>
          </p:cNvCxnSpPr>
          <p:nvPr/>
        </p:nvCxnSpPr>
        <p:spPr>
          <a:xfrm>
            <a:off x="1915728" y="1720414"/>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1" name="Straight Arrow Connector 1470">
            <a:extLst>
              <a:ext uri="{FF2B5EF4-FFF2-40B4-BE49-F238E27FC236}">
                <a16:creationId xmlns:a16="http://schemas.microsoft.com/office/drawing/2014/main" id="{3144E16E-79EC-825C-80AB-ED751D1C2205}"/>
              </a:ext>
            </a:extLst>
          </p:cNvPr>
          <p:cNvCxnSpPr>
            <a:cxnSpLocks/>
          </p:cNvCxnSpPr>
          <p:nvPr/>
        </p:nvCxnSpPr>
        <p:spPr>
          <a:xfrm>
            <a:off x="1921437" y="2705097"/>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4" name="Straight Connector 1473">
            <a:extLst>
              <a:ext uri="{FF2B5EF4-FFF2-40B4-BE49-F238E27FC236}">
                <a16:creationId xmlns:a16="http://schemas.microsoft.com/office/drawing/2014/main" id="{53B4BCBE-8792-4DD7-BBEB-648929503DF4}"/>
              </a:ext>
            </a:extLst>
          </p:cNvPr>
          <p:cNvCxnSpPr>
            <a:cxnSpLocks/>
          </p:cNvCxnSpPr>
          <p:nvPr/>
        </p:nvCxnSpPr>
        <p:spPr>
          <a:xfrm flipV="1">
            <a:off x="6676628" y="1692705"/>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80" name="Rectangle 1479">
            <a:extLst>
              <a:ext uri="{FF2B5EF4-FFF2-40B4-BE49-F238E27FC236}">
                <a16:creationId xmlns:a16="http://schemas.microsoft.com/office/drawing/2014/main" id="{FCC0D718-53B5-3523-624D-A4FC9CFB9D95}"/>
              </a:ext>
            </a:extLst>
          </p:cNvPr>
          <p:cNvSpPr/>
          <p:nvPr/>
        </p:nvSpPr>
        <p:spPr>
          <a:xfrm>
            <a:off x="3418958" y="1461357"/>
            <a:ext cx="3241675" cy="461963"/>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a:solidFill>
                  <a:srgbClr val="000000"/>
                </a:solidFill>
                <a:latin typeface="Times New Roman" pitchFamily="18" charset="0"/>
                <a:ea typeface="Calibri" pitchFamily="34" charset="0"/>
                <a:cs typeface="Times New Roman" pitchFamily="18" charset="0"/>
              </a:rPr>
              <a:t>Theo </a:t>
            </a:r>
            <a:r>
              <a:rPr lang="nl-NL" altLang="ja-JP" sz="2400" dirty="0" err="1">
                <a:solidFill>
                  <a:srgbClr val="000000"/>
                </a:solidFill>
                <a:latin typeface="Times New Roman" pitchFamily="18" charset="0"/>
                <a:ea typeface="Calibri" pitchFamily="34" charset="0"/>
                <a:cs typeface="Times New Roman" pitchFamily="18" charset="0"/>
              </a:rPr>
              <a:t>dõi</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trên</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sổ</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kế</a:t>
            </a:r>
            <a:r>
              <a:rPr lang="nl-NL" altLang="ja-JP" sz="2400" dirty="0">
                <a:solidFill>
                  <a:srgbClr val="000000"/>
                </a:solidFill>
                <a:latin typeface="Times New Roman" pitchFamily="18" charset="0"/>
                <a:ea typeface="Calibri" pitchFamily="34" charset="0"/>
                <a:cs typeface="Times New Roman" pitchFamily="18" charset="0"/>
              </a:rPr>
              <a:t> </a:t>
            </a:r>
            <a:r>
              <a:rPr lang="nl-NL" altLang="ja-JP" sz="2400" dirty="0" err="1">
                <a:solidFill>
                  <a:srgbClr val="000000"/>
                </a:solidFill>
                <a:latin typeface="Times New Roman" pitchFamily="18" charset="0"/>
                <a:ea typeface="Calibri" pitchFamily="34" charset="0"/>
                <a:cs typeface="Times New Roman" pitchFamily="18" charset="0"/>
              </a:rPr>
              <a:t>toán</a:t>
            </a:r>
            <a:r>
              <a:rPr lang="nl-NL" altLang="ja-JP" sz="2400" dirty="0">
                <a:solidFill>
                  <a:srgbClr val="000000"/>
                </a:solidFill>
                <a:latin typeface="Times New Roman" pitchFamily="18" charset="0"/>
                <a:ea typeface="Calibri" pitchFamily="34" charset="0"/>
                <a:cs typeface="Times New Roman" pitchFamily="18" charset="0"/>
              </a:rPr>
              <a:t> </a:t>
            </a:r>
            <a:endParaRPr lang="en-US" sz="2400" dirty="0"/>
          </a:p>
        </p:txBody>
      </p:sp>
      <p:cxnSp>
        <p:nvCxnSpPr>
          <p:cNvPr id="1483" name="Straight Arrow Connector 1482">
            <a:extLst>
              <a:ext uri="{FF2B5EF4-FFF2-40B4-BE49-F238E27FC236}">
                <a16:creationId xmlns:a16="http://schemas.microsoft.com/office/drawing/2014/main" id="{394EE176-338B-CD47-8AE7-D8845F947268}"/>
              </a:ext>
            </a:extLst>
          </p:cNvPr>
          <p:cNvCxnSpPr/>
          <p:nvPr/>
        </p:nvCxnSpPr>
        <p:spPr>
          <a:xfrm>
            <a:off x="5143110" y="2846798"/>
            <a:ext cx="0" cy="388170"/>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4" name="Straight Connector 1483">
            <a:extLst>
              <a:ext uri="{FF2B5EF4-FFF2-40B4-BE49-F238E27FC236}">
                <a16:creationId xmlns:a16="http://schemas.microsoft.com/office/drawing/2014/main" id="{B06543A5-723A-67CA-32CA-1A4E66A6B676}"/>
              </a:ext>
            </a:extLst>
          </p:cNvPr>
          <p:cNvCxnSpPr>
            <a:cxnSpLocks/>
          </p:cNvCxnSpPr>
          <p:nvPr/>
        </p:nvCxnSpPr>
        <p:spPr>
          <a:xfrm>
            <a:off x="5143110" y="2869556"/>
            <a:ext cx="1848409" cy="1"/>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6" name="Straight Connector 1485">
            <a:extLst>
              <a:ext uri="{FF2B5EF4-FFF2-40B4-BE49-F238E27FC236}">
                <a16:creationId xmlns:a16="http://schemas.microsoft.com/office/drawing/2014/main" id="{6260553A-C628-E7CC-67E2-F2A47643390C}"/>
              </a:ext>
            </a:extLst>
          </p:cNvPr>
          <p:cNvCxnSpPr>
            <a:cxnSpLocks/>
          </p:cNvCxnSpPr>
          <p:nvPr/>
        </p:nvCxnSpPr>
        <p:spPr>
          <a:xfrm flipV="1">
            <a:off x="9026036" y="2857363"/>
            <a:ext cx="1463738" cy="12193"/>
          </a:xfrm>
          <a:prstGeom prst="line">
            <a:avLst/>
          </a:prstGeom>
          <a:ln w="571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7" name="Straight Arrow Connector 1486">
            <a:extLst>
              <a:ext uri="{FF2B5EF4-FFF2-40B4-BE49-F238E27FC236}">
                <a16:creationId xmlns:a16="http://schemas.microsoft.com/office/drawing/2014/main" id="{C6FF3ECD-BBD6-7BD4-4BB3-AAA2ADD71D29}"/>
              </a:ext>
            </a:extLst>
          </p:cNvPr>
          <p:cNvCxnSpPr>
            <a:cxnSpLocks/>
          </p:cNvCxnSpPr>
          <p:nvPr/>
        </p:nvCxnSpPr>
        <p:spPr>
          <a:xfrm>
            <a:off x="10489774" y="2834605"/>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90" name="Rectangle 1489">
            <a:extLst>
              <a:ext uri="{FF2B5EF4-FFF2-40B4-BE49-F238E27FC236}">
                <a16:creationId xmlns:a16="http://schemas.microsoft.com/office/drawing/2014/main" id="{A960C7BF-EC74-F818-6FE7-9DDDB0147B5C}"/>
              </a:ext>
            </a:extLst>
          </p:cNvPr>
          <p:cNvSpPr/>
          <p:nvPr/>
        </p:nvSpPr>
        <p:spPr>
          <a:xfrm>
            <a:off x="6245521" y="2646275"/>
            <a:ext cx="3602038" cy="419966"/>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fontAlgn="auto">
              <a:spcBef>
                <a:spcPts val="0"/>
              </a:spcBef>
              <a:spcAft>
                <a:spcPts val="0"/>
              </a:spcAft>
              <a:defRPr/>
            </a:pPr>
            <a:r>
              <a:rPr lang="nl-NL" altLang="ja-JP" sz="2400" dirty="0" err="1">
                <a:solidFill>
                  <a:srgbClr val="000000"/>
                </a:solidFill>
                <a:latin typeface="Times New Roman" pitchFamily="18" charset="0"/>
                <a:cs typeface="Times New Roman" pitchFamily="18" charset="0"/>
              </a:rPr>
              <a:t>Hồ</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sơ</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liên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quan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đến</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tài</a:t>
            </a:r>
            <a:r>
              <a:rPr lang="nl-NL" altLang="ja-JP" sz="2400" dirty="0">
                <a:solidFill>
                  <a:srgbClr val="000000"/>
                </a:solidFill>
                <a:latin typeface="Times New Roman" pitchFamily="18" charset="0"/>
                <a:cs typeface="Times New Roman" pitchFamily="18" charset="0"/>
              </a:rPr>
              <a:t> </a:t>
            </a:r>
            <a:r>
              <a:rPr lang="nl-NL" altLang="ja-JP" sz="2400" dirty="0" err="1">
                <a:solidFill>
                  <a:srgbClr val="000000"/>
                </a:solidFill>
                <a:latin typeface="Times New Roman" pitchFamily="18" charset="0"/>
                <a:cs typeface="Times New Roman" pitchFamily="18" charset="0"/>
              </a:rPr>
              <a:t>sản</a:t>
            </a:r>
            <a:r>
              <a:rPr lang="nl-NL" altLang="ja-JP" sz="2400" dirty="0">
                <a:solidFill>
                  <a:srgbClr val="000000"/>
                </a:solidFill>
                <a:latin typeface="Times New Roman" pitchFamily="18" charset="0"/>
                <a:cs typeface="Times New Roman" pitchFamily="18" charset="0"/>
              </a:rPr>
              <a:t> </a:t>
            </a:r>
            <a:endParaRPr lang="en-US" sz="2400" dirty="0">
              <a:solidFill>
                <a:srgbClr val="000000"/>
              </a:solidFill>
              <a:latin typeface="Times New Roman" pitchFamily="18" charset="0"/>
              <a:cs typeface="Times New Roman" pitchFamily="18" charset="0"/>
            </a:endParaRPr>
          </a:p>
        </p:txBody>
      </p:sp>
      <p:cxnSp>
        <p:nvCxnSpPr>
          <p:cNvPr id="1491" name="Straight Arrow Connector 1490">
            <a:extLst>
              <a:ext uri="{FF2B5EF4-FFF2-40B4-BE49-F238E27FC236}">
                <a16:creationId xmlns:a16="http://schemas.microsoft.com/office/drawing/2014/main" id="{D81CA4BF-A697-5C8A-0551-1B3381F8F908}"/>
              </a:ext>
            </a:extLst>
          </p:cNvPr>
          <p:cNvCxnSpPr>
            <a:cxnSpLocks/>
          </p:cNvCxnSpPr>
          <p:nvPr/>
        </p:nvCxnSpPr>
        <p:spPr>
          <a:xfrm>
            <a:off x="5143110" y="3799792"/>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2" name="Straight Arrow Connector 1491">
            <a:extLst>
              <a:ext uri="{FF2B5EF4-FFF2-40B4-BE49-F238E27FC236}">
                <a16:creationId xmlns:a16="http://schemas.microsoft.com/office/drawing/2014/main" id="{2E114B6C-78C1-EC0E-3AB4-FBFBE81B54B0}"/>
              </a:ext>
            </a:extLst>
          </p:cNvPr>
          <p:cNvCxnSpPr>
            <a:cxnSpLocks/>
          </p:cNvCxnSpPr>
          <p:nvPr/>
        </p:nvCxnSpPr>
        <p:spPr>
          <a:xfrm>
            <a:off x="10489774" y="3756022"/>
            <a:ext cx="0" cy="550473"/>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4" name="Straight Arrow Connector 1493">
            <a:extLst>
              <a:ext uri="{FF2B5EF4-FFF2-40B4-BE49-F238E27FC236}">
                <a16:creationId xmlns:a16="http://schemas.microsoft.com/office/drawing/2014/main" id="{81DFCDFB-9E3C-53F8-7498-3851BFC4311E}"/>
              </a:ext>
            </a:extLst>
          </p:cNvPr>
          <p:cNvCxnSpPr>
            <a:stCxn id="15" idx="3"/>
            <a:endCxn id="18" idx="1"/>
          </p:cNvCxnSpPr>
          <p:nvPr/>
        </p:nvCxnSpPr>
        <p:spPr>
          <a:xfrm flipV="1">
            <a:off x="5669132" y="5120954"/>
            <a:ext cx="264371" cy="251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6" name="Straight Arrow Connector 1495">
            <a:extLst>
              <a:ext uri="{FF2B5EF4-FFF2-40B4-BE49-F238E27FC236}">
                <a16:creationId xmlns:a16="http://schemas.microsoft.com/office/drawing/2014/main" id="{BD29269E-57B4-6736-CAC5-8E1A1E5FE742}"/>
              </a:ext>
            </a:extLst>
          </p:cNvPr>
          <p:cNvCxnSpPr>
            <a:cxnSpLocks/>
            <a:stCxn id="17" idx="1"/>
          </p:cNvCxnSpPr>
          <p:nvPr/>
        </p:nvCxnSpPr>
        <p:spPr>
          <a:xfrm flipH="1" flipV="1">
            <a:off x="9285584" y="5011322"/>
            <a:ext cx="293560" cy="16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D83A83E-9E82-938A-05F6-0547D231A678}"/>
              </a:ext>
            </a:extLst>
          </p:cNvPr>
          <p:cNvSpPr/>
          <p:nvPr/>
        </p:nvSpPr>
        <p:spPr>
          <a:xfrm>
            <a:off x="4025987" y="765821"/>
            <a:ext cx="2088606" cy="565384"/>
          </a:xfrm>
          <a:prstGeom prst="roundRect">
            <a:avLst>
              <a:gd name="adj" fmla="val 10000"/>
            </a:avLst>
          </a:prstGeom>
          <a:solidFill>
            <a:srgbClr val="CD8CC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 name="Group 5">
            <a:extLst>
              <a:ext uri="{FF2B5EF4-FFF2-40B4-BE49-F238E27FC236}">
                <a16:creationId xmlns:a16="http://schemas.microsoft.com/office/drawing/2014/main" id="{84F77AF5-67ED-62F6-2133-6FD7BFD92907}"/>
              </a:ext>
            </a:extLst>
          </p:cNvPr>
          <p:cNvGrpSpPr/>
          <p:nvPr/>
        </p:nvGrpSpPr>
        <p:grpSpPr>
          <a:xfrm>
            <a:off x="4137617" y="864767"/>
            <a:ext cx="2103057" cy="510520"/>
            <a:chOff x="5706260" y="17463"/>
            <a:chExt cx="2103057" cy="1326264"/>
          </a:xfrm>
        </p:grpSpPr>
        <p:sp>
          <p:nvSpPr>
            <p:cNvPr id="9" name="Rounded Rectangle 8">
              <a:extLst>
                <a:ext uri="{FF2B5EF4-FFF2-40B4-BE49-F238E27FC236}">
                  <a16:creationId xmlns:a16="http://schemas.microsoft.com/office/drawing/2014/main" id="{DCEA73AC-1DD0-AE9E-2540-D55AB1A9D490}"/>
                </a:ext>
              </a:extLst>
            </p:cNvPr>
            <p:cNvSpPr/>
            <p:nvPr/>
          </p:nvSpPr>
          <p:spPr>
            <a:xfrm>
              <a:off x="5720711" y="17463"/>
              <a:ext cx="2088606" cy="1326264"/>
            </a:xfrm>
            <a:prstGeom prst="roundRect">
              <a:avLst>
                <a:gd name="adj" fmla="val 10000"/>
              </a:avLst>
            </a:prstGeom>
            <a:ln>
              <a:solidFill>
                <a:srgbClr val="CD8CC7"/>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10" name="Rounded Rectangle 5">
              <a:extLst>
                <a:ext uri="{FF2B5EF4-FFF2-40B4-BE49-F238E27FC236}">
                  <a16:creationId xmlns:a16="http://schemas.microsoft.com/office/drawing/2014/main" id="{ED94537E-36BC-4FC1-EA62-59A8FFB60003}"/>
                </a:ext>
              </a:extLst>
            </p:cNvPr>
            <p:cNvSpPr txBox="1"/>
            <p:nvPr/>
          </p:nvSpPr>
          <p:spPr>
            <a:xfrm>
              <a:off x="5706260" y="27264"/>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err="1">
                  <a:solidFill>
                    <a:srgbClr val="000000"/>
                  </a:solidFill>
                  <a:latin typeface="Times New Roman" pitchFamily="18" charset="0"/>
                  <a:ea typeface="Calibri" pitchFamily="34" charset="0"/>
                  <a:cs typeface="Times New Roman" pitchFamily="18" charset="0"/>
                </a:rPr>
                <a:t>Tài</a:t>
              </a:r>
              <a:r>
                <a:rPr lang="nl-NL" altLang="ja-JP" sz="2800" b="1" dirty="0">
                  <a:solidFill>
                    <a:srgbClr val="000000"/>
                  </a:solidFill>
                  <a:latin typeface="Times New Roman" pitchFamily="18" charset="0"/>
                  <a:ea typeface="Calibri" pitchFamily="34" charset="0"/>
                  <a:cs typeface="Times New Roman" pitchFamily="18" charset="0"/>
                </a:rPr>
                <a:t> </a:t>
              </a:r>
              <a:r>
                <a:rPr lang="nl-NL" altLang="ja-JP" sz="2800" b="1" dirty="0" err="1">
                  <a:solidFill>
                    <a:srgbClr val="000000"/>
                  </a:solidFill>
                  <a:latin typeface="Times New Roman" pitchFamily="18" charset="0"/>
                  <a:ea typeface="Calibri" pitchFamily="34" charset="0"/>
                  <a:cs typeface="Times New Roman" pitchFamily="18" charset="0"/>
                </a:rPr>
                <a:t>sản</a:t>
              </a:r>
              <a:r>
                <a:rPr lang="nl-NL" altLang="ja-JP" sz="2800" b="1" dirty="0">
                  <a:solidFill>
                    <a:srgbClr val="000000"/>
                  </a:solidFill>
                  <a:latin typeface="Times New Roman" pitchFamily="18" charset="0"/>
                  <a:ea typeface="Calibri" pitchFamily="34" charset="0"/>
                  <a:cs typeface="Times New Roman" pitchFamily="18" charset="0"/>
                </a:rPr>
                <a:t> </a:t>
              </a:r>
              <a:endParaRPr lang="en-US" sz="2800" b="1" dirty="0"/>
            </a:p>
          </p:txBody>
        </p:sp>
      </p:grpSp>
      <p:grpSp>
        <p:nvGrpSpPr>
          <p:cNvPr id="12" name="Group 11">
            <a:extLst>
              <a:ext uri="{FF2B5EF4-FFF2-40B4-BE49-F238E27FC236}">
                <a16:creationId xmlns:a16="http://schemas.microsoft.com/office/drawing/2014/main" id="{2B7922D6-2C79-5731-5C7D-3C3BD5DE82B7}"/>
              </a:ext>
            </a:extLst>
          </p:cNvPr>
          <p:cNvGrpSpPr/>
          <p:nvPr/>
        </p:nvGrpSpPr>
        <p:grpSpPr>
          <a:xfrm>
            <a:off x="498393" y="756149"/>
            <a:ext cx="1428206" cy="210411"/>
            <a:chOff x="4798423" y="1698171"/>
            <a:chExt cx="2009787" cy="296092"/>
          </a:xfrm>
        </p:grpSpPr>
        <p:sp>
          <p:nvSpPr>
            <p:cNvPr id="14" name="Diamond 13">
              <a:extLst>
                <a:ext uri="{FF2B5EF4-FFF2-40B4-BE49-F238E27FC236}">
                  <a16:creationId xmlns:a16="http://schemas.microsoft.com/office/drawing/2014/main" id="{35F0302E-4628-F53A-7FF9-835F76B5E30E}"/>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DE850FCD-9E07-5492-F661-0D32CD9E710C}"/>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a:extLst>
                <a:ext uri="{FF2B5EF4-FFF2-40B4-BE49-F238E27FC236}">
                  <a16:creationId xmlns:a16="http://schemas.microsoft.com/office/drawing/2014/main" id="{D0B0FDC9-85A4-5C44-75BE-017DE3C2F293}"/>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a:extLst>
                <a:ext uri="{FF2B5EF4-FFF2-40B4-BE49-F238E27FC236}">
                  <a16:creationId xmlns:a16="http://schemas.microsoft.com/office/drawing/2014/main" id="{7054A813-267F-0C6A-8A47-C4E50FF57B94}"/>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a:extLst>
                <a:ext uri="{FF2B5EF4-FFF2-40B4-BE49-F238E27FC236}">
                  <a16:creationId xmlns:a16="http://schemas.microsoft.com/office/drawing/2014/main" id="{0239F295-770E-ED30-9F1D-75365055CCF6}"/>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2E49B120-5A68-6CFC-A91A-73BDADC3B04A}"/>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ounded Rectangle 58">
            <a:extLst>
              <a:ext uri="{FF2B5EF4-FFF2-40B4-BE49-F238E27FC236}">
                <a16:creationId xmlns:a16="http://schemas.microsoft.com/office/drawing/2014/main" id="{BE51DEBA-A6C0-4ED1-A3F3-E2ECC99DEF13}"/>
              </a:ext>
            </a:extLst>
          </p:cNvPr>
          <p:cNvSpPr/>
          <p:nvPr/>
        </p:nvSpPr>
        <p:spPr>
          <a:xfrm>
            <a:off x="925527" y="2012763"/>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60" name="Group 59">
            <a:extLst>
              <a:ext uri="{FF2B5EF4-FFF2-40B4-BE49-F238E27FC236}">
                <a16:creationId xmlns:a16="http://schemas.microsoft.com/office/drawing/2014/main" id="{C93500FD-6853-0FE0-2C5D-26E08ABA0B64}"/>
              </a:ext>
            </a:extLst>
          </p:cNvPr>
          <p:cNvGrpSpPr/>
          <p:nvPr/>
        </p:nvGrpSpPr>
        <p:grpSpPr>
          <a:xfrm>
            <a:off x="1037157" y="2111709"/>
            <a:ext cx="2103057" cy="539808"/>
            <a:chOff x="5706260" y="17463"/>
            <a:chExt cx="2103057" cy="1402351"/>
          </a:xfrm>
        </p:grpSpPr>
        <p:sp>
          <p:nvSpPr>
            <p:cNvPr id="61" name="Rounded Rectangle 60">
              <a:extLst>
                <a:ext uri="{FF2B5EF4-FFF2-40B4-BE49-F238E27FC236}">
                  <a16:creationId xmlns:a16="http://schemas.microsoft.com/office/drawing/2014/main" id="{012643D2-B5F3-E3CA-5023-0C56001F52FA}"/>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62" name="Rounded Rectangle 5">
              <a:extLst>
                <a:ext uri="{FF2B5EF4-FFF2-40B4-BE49-F238E27FC236}">
                  <a16:creationId xmlns:a16="http://schemas.microsoft.com/office/drawing/2014/main" id="{A3A9ECA6-37F7-60F0-A583-4C03DB68507A}"/>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cxnSp>
        <p:nvCxnSpPr>
          <p:cNvPr id="63" name="Straight Arrow Connector 62">
            <a:extLst>
              <a:ext uri="{FF2B5EF4-FFF2-40B4-BE49-F238E27FC236}">
                <a16:creationId xmlns:a16="http://schemas.microsoft.com/office/drawing/2014/main" id="{7E0B84D1-293F-FBF5-D1D5-F76240130798}"/>
              </a:ext>
            </a:extLst>
          </p:cNvPr>
          <p:cNvCxnSpPr>
            <a:cxnSpLocks/>
          </p:cNvCxnSpPr>
          <p:nvPr/>
        </p:nvCxnSpPr>
        <p:spPr>
          <a:xfrm>
            <a:off x="1947396" y="1697651"/>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8" name="Rounded Rectangle 1347">
            <a:extLst>
              <a:ext uri="{FF2B5EF4-FFF2-40B4-BE49-F238E27FC236}">
                <a16:creationId xmlns:a16="http://schemas.microsoft.com/office/drawing/2014/main" id="{C5D09F3E-CEC8-80B2-15C8-D028DEDD089E}"/>
              </a:ext>
            </a:extLst>
          </p:cNvPr>
          <p:cNvSpPr/>
          <p:nvPr/>
        </p:nvSpPr>
        <p:spPr>
          <a:xfrm>
            <a:off x="6985818" y="1977259"/>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1349" name="Group 1348">
            <a:extLst>
              <a:ext uri="{FF2B5EF4-FFF2-40B4-BE49-F238E27FC236}">
                <a16:creationId xmlns:a16="http://schemas.microsoft.com/office/drawing/2014/main" id="{D959B0CA-51F2-44D1-7082-A7462D9AB725}"/>
              </a:ext>
            </a:extLst>
          </p:cNvPr>
          <p:cNvGrpSpPr/>
          <p:nvPr/>
        </p:nvGrpSpPr>
        <p:grpSpPr>
          <a:xfrm>
            <a:off x="7097448" y="2076205"/>
            <a:ext cx="2103057" cy="539808"/>
            <a:chOff x="5706260" y="17463"/>
            <a:chExt cx="2103057" cy="1402351"/>
          </a:xfrm>
        </p:grpSpPr>
        <p:sp>
          <p:nvSpPr>
            <p:cNvPr id="1350" name="Rounded Rectangle 1349">
              <a:extLst>
                <a:ext uri="{FF2B5EF4-FFF2-40B4-BE49-F238E27FC236}">
                  <a16:creationId xmlns:a16="http://schemas.microsoft.com/office/drawing/2014/main" id="{F3CEE2F5-9E0F-E46F-E11A-BB5896561684}"/>
                </a:ext>
              </a:extLst>
            </p:cNvPr>
            <p:cNvSpPr/>
            <p:nvPr/>
          </p:nvSpPr>
          <p:spPr>
            <a:xfrm>
              <a:off x="5720711" y="17463"/>
              <a:ext cx="2088606" cy="1326264"/>
            </a:xfrm>
            <a:prstGeom prst="roundRect">
              <a:avLst>
                <a:gd name="adj" fmla="val 10000"/>
              </a:avLst>
            </a:prstGeom>
            <a:ln>
              <a:solidFill>
                <a:schemeClr val="accent3">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1351" name="Rounded Rectangle 5">
              <a:extLst>
                <a:ext uri="{FF2B5EF4-FFF2-40B4-BE49-F238E27FC236}">
                  <a16:creationId xmlns:a16="http://schemas.microsoft.com/office/drawing/2014/main" id="{F7AB1F90-B09D-4A22-B023-FAB3548CA901}"/>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CHƯA</a:t>
              </a:r>
              <a:endParaRPr lang="en-US" sz="2800" b="1" dirty="0"/>
            </a:p>
          </p:txBody>
        </p:sp>
      </p:grpSp>
      <p:cxnSp>
        <p:nvCxnSpPr>
          <p:cNvPr id="1352" name="Straight Arrow Connector 1351">
            <a:extLst>
              <a:ext uri="{FF2B5EF4-FFF2-40B4-BE49-F238E27FC236}">
                <a16:creationId xmlns:a16="http://schemas.microsoft.com/office/drawing/2014/main" id="{30720EB3-487B-39F2-F967-EF1A2FA560D4}"/>
              </a:ext>
            </a:extLst>
          </p:cNvPr>
          <p:cNvCxnSpPr>
            <a:cxnSpLocks/>
          </p:cNvCxnSpPr>
          <p:nvPr/>
        </p:nvCxnSpPr>
        <p:spPr>
          <a:xfrm>
            <a:off x="8126511" y="1669947"/>
            <a:ext cx="5684" cy="351339"/>
          </a:xfrm>
          <a:prstGeom prst="straightConnector1">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3" name="Rounded Rectangle 1352">
            <a:extLst>
              <a:ext uri="{FF2B5EF4-FFF2-40B4-BE49-F238E27FC236}">
                <a16:creationId xmlns:a16="http://schemas.microsoft.com/office/drawing/2014/main" id="{813218D5-DE9E-0DFA-AB40-7E15BF65D51D}"/>
              </a:ext>
            </a:extLst>
          </p:cNvPr>
          <p:cNvSpPr/>
          <p:nvPr/>
        </p:nvSpPr>
        <p:spPr>
          <a:xfrm>
            <a:off x="3998871" y="3248922"/>
            <a:ext cx="2088606" cy="565384"/>
          </a:xfrm>
          <a:prstGeom prst="roundRect">
            <a:avLst>
              <a:gd name="adj" fmla="val 100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1354" name="Group 1353">
            <a:extLst>
              <a:ext uri="{FF2B5EF4-FFF2-40B4-BE49-F238E27FC236}">
                <a16:creationId xmlns:a16="http://schemas.microsoft.com/office/drawing/2014/main" id="{3E231EFA-C6B6-771F-1DE1-529CDC7E47D2}"/>
              </a:ext>
            </a:extLst>
          </p:cNvPr>
          <p:cNvGrpSpPr/>
          <p:nvPr/>
        </p:nvGrpSpPr>
        <p:grpSpPr>
          <a:xfrm>
            <a:off x="4110501" y="3347868"/>
            <a:ext cx="2103057" cy="539808"/>
            <a:chOff x="5706260" y="17463"/>
            <a:chExt cx="2103057" cy="1402351"/>
          </a:xfrm>
        </p:grpSpPr>
        <p:sp>
          <p:nvSpPr>
            <p:cNvPr id="1355" name="Rounded Rectangle 1354">
              <a:extLst>
                <a:ext uri="{FF2B5EF4-FFF2-40B4-BE49-F238E27FC236}">
                  <a16:creationId xmlns:a16="http://schemas.microsoft.com/office/drawing/2014/main" id="{6915751B-3033-35DB-C63A-BCB083649099}"/>
                </a:ext>
              </a:extLst>
            </p:cNvPr>
            <p:cNvSpPr/>
            <p:nvPr/>
          </p:nvSpPr>
          <p:spPr>
            <a:xfrm>
              <a:off x="5720711" y="17463"/>
              <a:ext cx="2088606" cy="1326264"/>
            </a:xfrm>
            <a:prstGeom prst="roundRect">
              <a:avLst>
                <a:gd name="adj" fmla="val 10000"/>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1356" name="Rounded Rectangle 5">
              <a:extLst>
                <a:ext uri="{FF2B5EF4-FFF2-40B4-BE49-F238E27FC236}">
                  <a16:creationId xmlns:a16="http://schemas.microsoft.com/office/drawing/2014/main" id="{6CA3E32F-F3BB-52CA-9188-1B36EBADD90B}"/>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CÓ</a:t>
              </a:r>
              <a:endParaRPr lang="en-US" sz="2800" b="1" dirty="0"/>
            </a:p>
          </p:txBody>
        </p:sp>
      </p:grpSp>
      <p:sp>
        <p:nvSpPr>
          <p:cNvPr id="1462" name="Rounded Rectangle 1461">
            <a:extLst>
              <a:ext uri="{FF2B5EF4-FFF2-40B4-BE49-F238E27FC236}">
                <a16:creationId xmlns:a16="http://schemas.microsoft.com/office/drawing/2014/main" id="{05F68560-272E-5A61-36B5-5C01D387C89E}"/>
              </a:ext>
            </a:extLst>
          </p:cNvPr>
          <p:cNvSpPr/>
          <p:nvPr/>
        </p:nvSpPr>
        <p:spPr>
          <a:xfrm>
            <a:off x="9334864" y="3193219"/>
            <a:ext cx="2088606" cy="565384"/>
          </a:xfrm>
          <a:prstGeom prst="roundRect">
            <a:avLst>
              <a:gd name="adj" fmla="val 1000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VN"/>
          </a:p>
        </p:txBody>
      </p:sp>
      <p:grpSp>
        <p:nvGrpSpPr>
          <p:cNvPr id="1463" name="Group 1462">
            <a:extLst>
              <a:ext uri="{FF2B5EF4-FFF2-40B4-BE49-F238E27FC236}">
                <a16:creationId xmlns:a16="http://schemas.microsoft.com/office/drawing/2014/main" id="{56E0C46D-A98A-FAD8-02B8-0CC6A4E895AB}"/>
              </a:ext>
            </a:extLst>
          </p:cNvPr>
          <p:cNvGrpSpPr/>
          <p:nvPr/>
        </p:nvGrpSpPr>
        <p:grpSpPr>
          <a:xfrm>
            <a:off x="9446494" y="3292165"/>
            <a:ext cx="2103057" cy="539808"/>
            <a:chOff x="5706260" y="17463"/>
            <a:chExt cx="2103057" cy="1402351"/>
          </a:xfrm>
        </p:grpSpPr>
        <p:sp>
          <p:nvSpPr>
            <p:cNvPr id="1464" name="Rounded Rectangle 1463">
              <a:extLst>
                <a:ext uri="{FF2B5EF4-FFF2-40B4-BE49-F238E27FC236}">
                  <a16:creationId xmlns:a16="http://schemas.microsoft.com/office/drawing/2014/main" id="{EB3625B2-CB8E-4DA4-C1C3-C422DA111316}"/>
                </a:ext>
              </a:extLst>
            </p:cNvPr>
            <p:cNvSpPr/>
            <p:nvPr/>
          </p:nvSpPr>
          <p:spPr>
            <a:xfrm>
              <a:off x="5720711" y="17463"/>
              <a:ext cx="2088606" cy="1326264"/>
            </a:xfrm>
            <a:prstGeom prst="roundRect">
              <a:avLst>
                <a:gd name="adj" fmla="val 10000"/>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VN"/>
            </a:p>
          </p:txBody>
        </p:sp>
        <p:sp>
          <p:nvSpPr>
            <p:cNvPr id="1465" name="Rounded Rectangle 5">
              <a:extLst>
                <a:ext uri="{FF2B5EF4-FFF2-40B4-BE49-F238E27FC236}">
                  <a16:creationId xmlns:a16="http://schemas.microsoft.com/office/drawing/2014/main" id="{7C34D6BA-848C-5035-743E-CF5CBFC37CAE}"/>
                </a:ext>
              </a:extLst>
            </p:cNvPr>
            <p:cNvSpPr txBox="1"/>
            <p:nvPr/>
          </p:nvSpPr>
          <p:spPr>
            <a:xfrm>
              <a:off x="5706260" y="171239"/>
              <a:ext cx="2010916" cy="12485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r>
                <a:rPr lang="nl-NL" altLang="ja-JP" sz="2800" b="1" dirty="0">
                  <a:solidFill>
                    <a:srgbClr val="000000"/>
                  </a:solidFill>
                  <a:latin typeface="Times New Roman" pitchFamily="18" charset="0"/>
                  <a:ea typeface="Calibri" pitchFamily="34" charset="0"/>
                  <a:cs typeface="Times New Roman" pitchFamily="18" charset="0"/>
                </a:rPr>
                <a:t>KHÔNG</a:t>
              </a:r>
              <a:endParaRPr lang="en-US" sz="2800" b="1" dirty="0"/>
            </a:p>
          </p:txBody>
        </p:sp>
      </p:grpSp>
    </p:spTree>
    <p:extLst>
      <p:ext uri="{BB962C8B-B14F-4D97-AF65-F5344CB8AC3E}">
        <p14:creationId xmlns:p14="http://schemas.microsoft.com/office/powerpoint/2010/main" val="209189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80"/>
                                        </p:tgtEl>
                                        <p:attrNameLst>
                                          <p:attrName>style.visibility</p:attrName>
                                        </p:attrNameLst>
                                      </p:cBhvr>
                                      <p:to>
                                        <p:strVal val="visible"/>
                                      </p:to>
                                    </p:set>
                                    <p:animEffect transition="in" filter="barn(inVertical)">
                                      <p:cBhvr>
                                        <p:cTn id="10" dur="500"/>
                                        <p:tgtEl>
                                          <p:spTgt spid="148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469"/>
                                        </p:tgtEl>
                                        <p:attrNameLst>
                                          <p:attrName>style.visibility</p:attrName>
                                        </p:attrNameLst>
                                      </p:cBhvr>
                                      <p:to>
                                        <p:strVal val="visible"/>
                                      </p:to>
                                    </p:set>
                                    <p:animEffect transition="in" filter="strips(downLeft)">
                                      <p:cBhvr>
                                        <p:cTn id="15" dur="500"/>
                                        <p:tgtEl>
                                          <p:spTgt spid="1469"/>
                                        </p:tgtEl>
                                      </p:cBhvr>
                                    </p:animEffect>
                                  </p:childTnLst>
                                </p:cTn>
                              </p:par>
                              <p:par>
                                <p:cTn id="16" presetID="18" presetClass="entr" presetSubtype="12"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strips(downLeft)">
                                      <p:cBhvr>
                                        <p:cTn id="18" dur="500"/>
                                        <p:tgtEl>
                                          <p:spTgt spid="63"/>
                                        </p:tgtEl>
                                      </p:cBhvr>
                                    </p:animEffect>
                                  </p:childTnLst>
                                </p:cTn>
                              </p:par>
                              <p:par>
                                <p:cTn id="19" presetID="18" presetClass="entr" presetSubtype="12"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strips(downLeft)">
                                      <p:cBhvr>
                                        <p:cTn id="21" dur="500"/>
                                        <p:tgtEl>
                                          <p:spTgt spid="60"/>
                                        </p:tgtEl>
                                      </p:cBhvr>
                                    </p:animEffect>
                                  </p:childTnLst>
                                </p:cTn>
                              </p:par>
                              <p:par>
                                <p:cTn id="22" presetID="18" presetClass="entr" presetSubtype="12" fill="hold" nodeType="withEffect">
                                  <p:stCondLst>
                                    <p:cond delay="0"/>
                                  </p:stCondLst>
                                  <p:childTnLst>
                                    <p:set>
                                      <p:cBhvr>
                                        <p:cTn id="23" dur="1" fill="hold">
                                          <p:stCondLst>
                                            <p:cond delay="0"/>
                                          </p:stCondLst>
                                        </p:cTn>
                                        <p:tgtEl>
                                          <p:spTgt spid="1471"/>
                                        </p:tgtEl>
                                        <p:attrNameLst>
                                          <p:attrName>style.visibility</p:attrName>
                                        </p:attrNameLst>
                                      </p:cBhvr>
                                      <p:to>
                                        <p:strVal val="visible"/>
                                      </p:to>
                                    </p:set>
                                    <p:animEffect transition="in" filter="strips(downLeft)">
                                      <p:cBhvr>
                                        <p:cTn id="24" dur="500"/>
                                        <p:tgtEl>
                                          <p:spTgt spid="1471"/>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461"/>
                                        </p:tgtEl>
                                        <p:attrNameLst>
                                          <p:attrName>style.visibility</p:attrName>
                                        </p:attrNameLst>
                                      </p:cBhvr>
                                      <p:to>
                                        <p:strVal val="visible"/>
                                      </p:to>
                                    </p:set>
                                    <p:animEffect transition="in" filter="strips(downLeft)">
                                      <p:cBhvr>
                                        <p:cTn id="27" dur="500"/>
                                        <p:tgtEl>
                                          <p:spTgt spid="146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474"/>
                                        </p:tgtEl>
                                        <p:attrNameLst>
                                          <p:attrName>style.visibility</p:attrName>
                                        </p:attrNameLst>
                                      </p:cBhvr>
                                      <p:to>
                                        <p:strVal val="visible"/>
                                      </p:to>
                                    </p:set>
                                    <p:animEffect transition="in" filter="strips(downLeft)">
                                      <p:cBhvr>
                                        <p:cTn id="32" dur="500"/>
                                        <p:tgtEl>
                                          <p:spTgt spid="1474"/>
                                        </p:tgtEl>
                                      </p:cBhvr>
                                    </p:animEffect>
                                  </p:childTnLst>
                                </p:cTn>
                              </p:par>
                              <p:par>
                                <p:cTn id="33" presetID="18" presetClass="entr" presetSubtype="12" fill="hold" nodeType="withEffect">
                                  <p:stCondLst>
                                    <p:cond delay="0"/>
                                  </p:stCondLst>
                                  <p:childTnLst>
                                    <p:set>
                                      <p:cBhvr>
                                        <p:cTn id="34" dur="1" fill="hold">
                                          <p:stCondLst>
                                            <p:cond delay="0"/>
                                          </p:stCondLst>
                                        </p:cTn>
                                        <p:tgtEl>
                                          <p:spTgt spid="1352"/>
                                        </p:tgtEl>
                                        <p:attrNameLst>
                                          <p:attrName>style.visibility</p:attrName>
                                        </p:attrNameLst>
                                      </p:cBhvr>
                                      <p:to>
                                        <p:strVal val="visible"/>
                                      </p:to>
                                    </p:set>
                                    <p:animEffect transition="in" filter="strips(downLeft)">
                                      <p:cBhvr>
                                        <p:cTn id="35" dur="500"/>
                                        <p:tgtEl>
                                          <p:spTgt spid="1352"/>
                                        </p:tgtEl>
                                      </p:cBhvr>
                                    </p:animEffect>
                                  </p:childTnLst>
                                </p:cTn>
                              </p:par>
                              <p:par>
                                <p:cTn id="36" presetID="18" presetClass="entr" presetSubtype="12" fill="hold" nodeType="withEffect">
                                  <p:stCondLst>
                                    <p:cond delay="0"/>
                                  </p:stCondLst>
                                  <p:childTnLst>
                                    <p:set>
                                      <p:cBhvr>
                                        <p:cTn id="37" dur="1" fill="hold">
                                          <p:stCondLst>
                                            <p:cond delay="0"/>
                                          </p:stCondLst>
                                        </p:cTn>
                                        <p:tgtEl>
                                          <p:spTgt spid="1349"/>
                                        </p:tgtEl>
                                        <p:attrNameLst>
                                          <p:attrName>style.visibility</p:attrName>
                                        </p:attrNameLst>
                                      </p:cBhvr>
                                      <p:to>
                                        <p:strVal val="visible"/>
                                      </p:to>
                                    </p:set>
                                    <p:animEffect transition="in" filter="strips(downLeft)">
                                      <p:cBhvr>
                                        <p:cTn id="38" dur="500"/>
                                        <p:tgtEl>
                                          <p:spTgt spid="1349"/>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1490"/>
                                        </p:tgtEl>
                                        <p:attrNameLst>
                                          <p:attrName>style.visibility</p:attrName>
                                        </p:attrNameLst>
                                      </p:cBhvr>
                                      <p:to>
                                        <p:strVal val="visible"/>
                                      </p:to>
                                    </p:set>
                                    <p:animEffect transition="in" filter="strips(downLeft)">
                                      <p:cBhvr>
                                        <p:cTn id="41" dur="500"/>
                                        <p:tgtEl>
                                          <p:spTgt spid="149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484"/>
                                        </p:tgtEl>
                                        <p:attrNameLst>
                                          <p:attrName>style.visibility</p:attrName>
                                        </p:attrNameLst>
                                      </p:cBhvr>
                                      <p:to>
                                        <p:strVal val="visible"/>
                                      </p:to>
                                    </p:set>
                                    <p:anim calcmode="lin" valueType="num">
                                      <p:cBhvr>
                                        <p:cTn id="46" dur="500" fill="hold"/>
                                        <p:tgtEl>
                                          <p:spTgt spid="1484"/>
                                        </p:tgtEl>
                                        <p:attrNameLst>
                                          <p:attrName>ppt_w</p:attrName>
                                        </p:attrNameLst>
                                      </p:cBhvr>
                                      <p:tavLst>
                                        <p:tav tm="0">
                                          <p:val>
                                            <p:fltVal val="0"/>
                                          </p:val>
                                        </p:tav>
                                        <p:tav tm="100000">
                                          <p:val>
                                            <p:strVal val="#ppt_w"/>
                                          </p:val>
                                        </p:tav>
                                      </p:tavLst>
                                    </p:anim>
                                    <p:anim calcmode="lin" valueType="num">
                                      <p:cBhvr>
                                        <p:cTn id="47" dur="500" fill="hold"/>
                                        <p:tgtEl>
                                          <p:spTgt spid="1484"/>
                                        </p:tgtEl>
                                        <p:attrNameLst>
                                          <p:attrName>ppt_h</p:attrName>
                                        </p:attrNameLst>
                                      </p:cBhvr>
                                      <p:tavLst>
                                        <p:tav tm="0">
                                          <p:val>
                                            <p:fltVal val="0"/>
                                          </p:val>
                                        </p:tav>
                                        <p:tav tm="100000">
                                          <p:val>
                                            <p:strVal val="#ppt_h"/>
                                          </p:val>
                                        </p:tav>
                                      </p:tavLst>
                                    </p:anim>
                                    <p:animEffect transition="in" filter="fade">
                                      <p:cBhvr>
                                        <p:cTn id="48" dur="500"/>
                                        <p:tgtEl>
                                          <p:spTgt spid="1484"/>
                                        </p:tgtEl>
                                      </p:cBhvr>
                                    </p:animEffect>
                                  </p:childTnLst>
                                </p:cTn>
                              </p:par>
                              <p:par>
                                <p:cTn id="49" presetID="53" presetClass="entr" presetSubtype="16" fill="hold" nodeType="withEffect">
                                  <p:stCondLst>
                                    <p:cond delay="0"/>
                                  </p:stCondLst>
                                  <p:childTnLst>
                                    <p:set>
                                      <p:cBhvr>
                                        <p:cTn id="50" dur="1" fill="hold">
                                          <p:stCondLst>
                                            <p:cond delay="0"/>
                                          </p:stCondLst>
                                        </p:cTn>
                                        <p:tgtEl>
                                          <p:spTgt spid="1483"/>
                                        </p:tgtEl>
                                        <p:attrNameLst>
                                          <p:attrName>style.visibility</p:attrName>
                                        </p:attrNameLst>
                                      </p:cBhvr>
                                      <p:to>
                                        <p:strVal val="visible"/>
                                      </p:to>
                                    </p:set>
                                    <p:anim calcmode="lin" valueType="num">
                                      <p:cBhvr>
                                        <p:cTn id="51" dur="500" fill="hold"/>
                                        <p:tgtEl>
                                          <p:spTgt spid="1483"/>
                                        </p:tgtEl>
                                        <p:attrNameLst>
                                          <p:attrName>ppt_w</p:attrName>
                                        </p:attrNameLst>
                                      </p:cBhvr>
                                      <p:tavLst>
                                        <p:tav tm="0">
                                          <p:val>
                                            <p:fltVal val="0"/>
                                          </p:val>
                                        </p:tav>
                                        <p:tav tm="100000">
                                          <p:val>
                                            <p:strVal val="#ppt_w"/>
                                          </p:val>
                                        </p:tav>
                                      </p:tavLst>
                                    </p:anim>
                                    <p:anim calcmode="lin" valueType="num">
                                      <p:cBhvr>
                                        <p:cTn id="52" dur="500" fill="hold"/>
                                        <p:tgtEl>
                                          <p:spTgt spid="1483"/>
                                        </p:tgtEl>
                                        <p:attrNameLst>
                                          <p:attrName>ppt_h</p:attrName>
                                        </p:attrNameLst>
                                      </p:cBhvr>
                                      <p:tavLst>
                                        <p:tav tm="0">
                                          <p:val>
                                            <p:fltVal val="0"/>
                                          </p:val>
                                        </p:tav>
                                        <p:tav tm="100000">
                                          <p:val>
                                            <p:strVal val="#ppt_h"/>
                                          </p:val>
                                        </p:tav>
                                      </p:tavLst>
                                    </p:anim>
                                    <p:animEffect transition="in" filter="fade">
                                      <p:cBhvr>
                                        <p:cTn id="53" dur="500"/>
                                        <p:tgtEl>
                                          <p:spTgt spid="1483"/>
                                        </p:tgtEl>
                                      </p:cBhvr>
                                    </p:animEffect>
                                  </p:childTnLst>
                                </p:cTn>
                              </p:par>
                              <p:par>
                                <p:cTn id="54" presetID="53" presetClass="entr" presetSubtype="16" fill="hold" nodeType="withEffect">
                                  <p:stCondLst>
                                    <p:cond delay="0"/>
                                  </p:stCondLst>
                                  <p:childTnLst>
                                    <p:set>
                                      <p:cBhvr>
                                        <p:cTn id="55" dur="1" fill="hold">
                                          <p:stCondLst>
                                            <p:cond delay="0"/>
                                          </p:stCondLst>
                                        </p:cTn>
                                        <p:tgtEl>
                                          <p:spTgt spid="1354"/>
                                        </p:tgtEl>
                                        <p:attrNameLst>
                                          <p:attrName>style.visibility</p:attrName>
                                        </p:attrNameLst>
                                      </p:cBhvr>
                                      <p:to>
                                        <p:strVal val="visible"/>
                                      </p:to>
                                    </p:set>
                                    <p:anim calcmode="lin" valueType="num">
                                      <p:cBhvr>
                                        <p:cTn id="56" dur="500" fill="hold"/>
                                        <p:tgtEl>
                                          <p:spTgt spid="1354"/>
                                        </p:tgtEl>
                                        <p:attrNameLst>
                                          <p:attrName>ppt_w</p:attrName>
                                        </p:attrNameLst>
                                      </p:cBhvr>
                                      <p:tavLst>
                                        <p:tav tm="0">
                                          <p:val>
                                            <p:fltVal val="0"/>
                                          </p:val>
                                        </p:tav>
                                        <p:tav tm="100000">
                                          <p:val>
                                            <p:strVal val="#ppt_w"/>
                                          </p:val>
                                        </p:tav>
                                      </p:tavLst>
                                    </p:anim>
                                    <p:anim calcmode="lin" valueType="num">
                                      <p:cBhvr>
                                        <p:cTn id="57" dur="500" fill="hold"/>
                                        <p:tgtEl>
                                          <p:spTgt spid="1354"/>
                                        </p:tgtEl>
                                        <p:attrNameLst>
                                          <p:attrName>ppt_h</p:attrName>
                                        </p:attrNameLst>
                                      </p:cBhvr>
                                      <p:tavLst>
                                        <p:tav tm="0">
                                          <p:val>
                                            <p:fltVal val="0"/>
                                          </p:val>
                                        </p:tav>
                                        <p:tav tm="100000">
                                          <p:val>
                                            <p:strVal val="#ppt_h"/>
                                          </p:val>
                                        </p:tav>
                                      </p:tavLst>
                                    </p:anim>
                                    <p:animEffect transition="in" filter="fade">
                                      <p:cBhvr>
                                        <p:cTn id="58" dur="500"/>
                                        <p:tgtEl>
                                          <p:spTgt spid="135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par>
                                <p:cTn id="64" presetID="53" presetClass="entr" presetSubtype="16" fill="hold" nodeType="withEffect">
                                  <p:stCondLst>
                                    <p:cond delay="0"/>
                                  </p:stCondLst>
                                  <p:childTnLst>
                                    <p:set>
                                      <p:cBhvr>
                                        <p:cTn id="65" dur="1" fill="hold">
                                          <p:stCondLst>
                                            <p:cond delay="0"/>
                                          </p:stCondLst>
                                        </p:cTn>
                                        <p:tgtEl>
                                          <p:spTgt spid="1494"/>
                                        </p:tgtEl>
                                        <p:attrNameLst>
                                          <p:attrName>style.visibility</p:attrName>
                                        </p:attrNameLst>
                                      </p:cBhvr>
                                      <p:to>
                                        <p:strVal val="visible"/>
                                      </p:to>
                                    </p:set>
                                    <p:anim calcmode="lin" valueType="num">
                                      <p:cBhvr>
                                        <p:cTn id="66" dur="500" fill="hold"/>
                                        <p:tgtEl>
                                          <p:spTgt spid="1494"/>
                                        </p:tgtEl>
                                        <p:attrNameLst>
                                          <p:attrName>ppt_w</p:attrName>
                                        </p:attrNameLst>
                                      </p:cBhvr>
                                      <p:tavLst>
                                        <p:tav tm="0">
                                          <p:val>
                                            <p:fltVal val="0"/>
                                          </p:val>
                                        </p:tav>
                                        <p:tav tm="100000">
                                          <p:val>
                                            <p:strVal val="#ppt_w"/>
                                          </p:val>
                                        </p:tav>
                                      </p:tavLst>
                                    </p:anim>
                                    <p:anim calcmode="lin" valueType="num">
                                      <p:cBhvr>
                                        <p:cTn id="67" dur="500" fill="hold"/>
                                        <p:tgtEl>
                                          <p:spTgt spid="1494"/>
                                        </p:tgtEl>
                                        <p:attrNameLst>
                                          <p:attrName>ppt_h</p:attrName>
                                        </p:attrNameLst>
                                      </p:cBhvr>
                                      <p:tavLst>
                                        <p:tav tm="0">
                                          <p:val>
                                            <p:fltVal val="0"/>
                                          </p:val>
                                        </p:tav>
                                        <p:tav tm="100000">
                                          <p:val>
                                            <p:strVal val="#ppt_h"/>
                                          </p:val>
                                        </p:tav>
                                      </p:tavLst>
                                    </p:anim>
                                    <p:animEffect transition="in" filter="fade">
                                      <p:cBhvr>
                                        <p:cTn id="68" dur="500"/>
                                        <p:tgtEl>
                                          <p:spTgt spid="149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486"/>
                                        </p:tgtEl>
                                        <p:attrNameLst>
                                          <p:attrName>style.visibility</p:attrName>
                                        </p:attrNameLst>
                                      </p:cBhvr>
                                      <p:to>
                                        <p:strVal val="visible"/>
                                      </p:to>
                                    </p:set>
                                    <p:anim calcmode="lin" valueType="num">
                                      <p:cBhvr>
                                        <p:cTn id="78" dur="500" fill="hold"/>
                                        <p:tgtEl>
                                          <p:spTgt spid="1486"/>
                                        </p:tgtEl>
                                        <p:attrNameLst>
                                          <p:attrName>ppt_w</p:attrName>
                                        </p:attrNameLst>
                                      </p:cBhvr>
                                      <p:tavLst>
                                        <p:tav tm="0">
                                          <p:val>
                                            <p:fltVal val="0"/>
                                          </p:val>
                                        </p:tav>
                                        <p:tav tm="100000">
                                          <p:val>
                                            <p:strVal val="#ppt_w"/>
                                          </p:val>
                                        </p:tav>
                                      </p:tavLst>
                                    </p:anim>
                                    <p:anim calcmode="lin" valueType="num">
                                      <p:cBhvr>
                                        <p:cTn id="79" dur="500" fill="hold"/>
                                        <p:tgtEl>
                                          <p:spTgt spid="1486"/>
                                        </p:tgtEl>
                                        <p:attrNameLst>
                                          <p:attrName>ppt_h</p:attrName>
                                        </p:attrNameLst>
                                      </p:cBhvr>
                                      <p:tavLst>
                                        <p:tav tm="0">
                                          <p:val>
                                            <p:fltVal val="0"/>
                                          </p:val>
                                        </p:tav>
                                        <p:tav tm="100000">
                                          <p:val>
                                            <p:strVal val="#ppt_h"/>
                                          </p:val>
                                        </p:tav>
                                      </p:tavLst>
                                    </p:anim>
                                    <p:animEffect transition="in" filter="fade">
                                      <p:cBhvr>
                                        <p:cTn id="80" dur="500"/>
                                        <p:tgtEl>
                                          <p:spTgt spid="1486"/>
                                        </p:tgtEl>
                                      </p:cBhvr>
                                    </p:animEffect>
                                  </p:childTnLst>
                                </p:cTn>
                              </p:par>
                              <p:par>
                                <p:cTn id="81" presetID="53" presetClass="entr" presetSubtype="16" fill="hold" nodeType="withEffect">
                                  <p:stCondLst>
                                    <p:cond delay="0"/>
                                  </p:stCondLst>
                                  <p:childTnLst>
                                    <p:set>
                                      <p:cBhvr>
                                        <p:cTn id="82" dur="1" fill="hold">
                                          <p:stCondLst>
                                            <p:cond delay="0"/>
                                          </p:stCondLst>
                                        </p:cTn>
                                        <p:tgtEl>
                                          <p:spTgt spid="1487"/>
                                        </p:tgtEl>
                                        <p:attrNameLst>
                                          <p:attrName>style.visibility</p:attrName>
                                        </p:attrNameLst>
                                      </p:cBhvr>
                                      <p:to>
                                        <p:strVal val="visible"/>
                                      </p:to>
                                    </p:set>
                                    <p:anim calcmode="lin" valueType="num">
                                      <p:cBhvr>
                                        <p:cTn id="83" dur="500" fill="hold"/>
                                        <p:tgtEl>
                                          <p:spTgt spid="1487"/>
                                        </p:tgtEl>
                                        <p:attrNameLst>
                                          <p:attrName>ppt_w</p:attrName>
                                        </p:attrNameLst>
                                      </p:cBhvr>
                                      <p:tavLst>
                                        <p:tav tm="0">
                                          <p:val>
                                            <p:fltVal val="0"/>
                                          </p:val>
                                        </p:tav>
                                        <p:tav tm="100000">
                                          <p:val>
                                            <p:strVal val="#ppt_w"/>
                                          </p:val>
                                        </p:tav>
                                      </p:tavLst>
                                    </p:anim>
                                    <p:anim calcmode="lin" valueType="num">
                                      <p:cBhvr>
                                        <p:cTn id="84" dur="500" fill="hold"/>
                                        <p:tgtEl>
                                          <p:spTgt spid="1487"/>
                                        </p:tgtEl>
                                        <p:attrNameLst>
                                          <p:attrName>ppt_h</p:attrName>
                                        </p:attrNameLst>
                                      </p:cBhvr>
                                      <p:tavLst>
                                        <p:tav tm="0">
                                          <p:val>
                                            <p:fltVal val="0"/>
                                          </p:val>
                                        </p:tav>
                                        <p:tav tm="100000">
                                          <p:val>
                                            <p:strVal val="#ppt_h"/>
                                          </p:val>
                                        </p:tav>
                                      </p:tavLst>
                                    </p:anim>
                                    <p:animEffect transition="in" filter="fade">
                                      <p:cBhvr>
                                        <p:cTn id="85" dur="500"/>
                                        <p:tgtEl>
                                          <p:spTgt spid="1487"/>
                                        </p:tgtEl>
                                      </p:cBhvr>
                                    </p:animEffect>
                                  </p:childTnLst>
                                </p:cTn>
                              </p:par>
                              <p:par>
                                <p:cTn id="86" presetID="53" presetClass="entr" presetSubtype="16" fill="hold" nodeType="withEffect">
                                  <p:stCondLst>
                                    <p:cond delay="0"/>
                                  </p:stCondLst>
                                  <p:childTnLst>
                                    <p:set>
                                      <p:cBhvr>
                                        <p:cTn id="87" dur="1" fill="hold">
                                          <p:stCondLst>
                                            <p:cond delay="0"/>
                                          </p:stCondLst>
                                        </p:cTn>
                                        <p:tgtEl>
                                          <p:spTgt spid="1492"/>
                                        </p:tgtEl>
                                        <p:attrNameLst>
                                          <p:attrName>style.visibility</p:attrName>
                                        </p:attrNameLst>
                                      </p:cBhvr>
                                      <p:to>
                                        <p:strVal val="visible"/>
                                      </p:to>
                                    </p:set>
                                    <p:anim calcmode="lin" valueType="num">
                                      <p:cBhvr>
                                        <p:cTn id="88" dur="500" fill="hold"/>
                                        <p:tgtEl>
                                          <p:spTgt spid="1492"/>
                                        </p:tgtEl>
                                        <p:attrNameLst>
                                          <p:attrName>ppt_w</p:attrName>
                                        </p:attrNameLst>
                                      </p:cBhvr>
                                      <p:tavLst>
                                        <p:tav tm="0">
                                          <p:val>
                                            <p:fltVal val="0"/>
                                          </p:val>
                                        </p:tav>
                                        <p:tav tm="100000">
                                          <p:val>
                                            <p:strVal val="#ppt_w"/>
                                          </p:val>
                                        </p:tav>
                                      </p:tavLst>
                                    </p:anim>
                                    <p:anim calcmode="lin" valueType="num">
                                      <p:cBhvr>
                                        <p:cTn id="89" dur="500" fill="hold"/>
                                        <p:tgtEl>
                                          <p:spTgt spid="1492"/>
                                        </p:tgtEl>
                                        <p:attrNameLst>
                                          <p:attrName>ppt_h</p:attrName>
                                        </p:attrNameLst>
                                      </p:cBhvr>
                                      <p:tavLst>
                                        <p:tav tm="0">
                                          <p:val>
                                            <p:fltVal val="0"/>
                                          </p:val>
                                        </p:tav>
                                        <p:tav tm="100000">
                                          <p:val>
                                            <p:strVal val="#ppt_h"/>
                                          </p:val>
                                        </p:tav>
                                      </p:tavLst>
                                    </p:anim>
                                    <p:animEffect transition="in" filter="fade">
                                      <p:cBhvr>
                                        <p:cTn id="90" dur="500"/>
                                        <p:tgtEl>
                                          <p:spTgt spid="1492"/>
                                        </p:tgtEl>
                                      </p:cBhvr>
                                    </p:animEffect>
                                  </p:childTnLst>
                                </p:cTn>
                              </p:par>
                              <p:par>
                                <p:cTn id="91" presetID="53" presetClass="entr" presetSubtype="16" fill="hold" nodeType="withEffect">
                                  <p:stCondLst>
                                    <p:cond delay="0"/>
                                  </p:stCondLst>
                                  <p:childTnLst>
                                    <p:set>
                                      <p:cBhvr>
                                        <p:cTn id="92" dur="1" fill="hold">
                                          <p:stCondLst>
                                            <p:cond delay="0"/>
                                          </p:stCondLst>
                                        </p:cTn>
                                        <p:tgtEl>
                                          <p:spTgt spid="1463"/>
                                        </p:tgtEl>
                                        <p:attrNameLst>
                                          <p:attrName>style.visibility</p:attrName>
                                        </p:attrNameLst>
                                      </p:cBhvr>
                                      <p:to>
                                        <p:strVal val="visible"/>
                                      </p:to>
                                    </p:set>
                                    <p:anim calcmode="lin" valueType="num">
                                      <p:cBhvr>
                                        <p:cTn id="93" dur="500" fill="hold"/>
                                        <p:tgtEl>
                                          <p:spTgt spid="1463"/>
                                        </p:tgtEl>
                                        <p:attrNameLst>
                                          <p:attrName>ppt_w</p:attrName>
                                        </p:attrNameLst>
                                      </p:cBhvr>
                                      <p:tavLst>
                                        <p:tav tm="0">
                                          <p:val>
                                            <p:fltVal val="0"/>
                                          </p:val>
                                        </p:tav>
                                        <p:tav tm="100000">
                                          <p:val>
                                            <p:strVal val="#ppt_w"/>
                                          </p:val>
                                        </p:tav>
                                      </p:tavLst>
                                    </p:anim>
                                    <p:anim calcmode="lin" valueType="num">
                                      <p:cBhvr>
                                        <p:cTn id="94" dur="500" fill="hold"/>
                                        <p:tgtEl>
                                          <p:spTgt spid="1463"/>
                                        </p:tgtEl>
                                        <p:attrNameLst>
                                          <p:attrName>ppt_h</p:attrName>
                                        </p:attrNameLst>
                                      </p:cBhvr>
                                      <p:tavLst>
                                        <p:tav tm="0">
                                          <p:val>
                                            <p:fltVal val="0"/>
                                          </p:val>
                                        </p:tav>
                                        <p:tav tm="100000">
                                          <p:val>
                                            <p:strVal val="#ppt_h"/>
                                          </p:val>
                                        </p:tav>
                                      </p:tavLst>
                                    </p:anim>
                                    <p:animEffect transition="in" filter="fade">
                                      <p:cBhvr>
                                        <p:cTn id="95" dur="500"/>
                                        <p:tgtEl>
                                          <p:spTgt spid="1463"/>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 calcmode="lin" valueType="num">
                                      <p:cBhvr>
                                        <p:cTn id="98" dur="500" fill="hold"/>
                                        <p:tgtEl>
                                          <p:spTgt spid="17"/>
                                        </p:tgtEl>
                                        <p:attrNameLst>
                                          <p:attrName>ppt_w</p:attrName>
                                        </p:attrNameLst>
                                      </p:cBhvr>
                                      <p:tavLst>
                                        <p:tav tm="0">
                                          <p:val>
                                            <p:fltVal val="0"/>
                                          </p:val>
                                        </p:tav>
                                        <p:tav tm="100000">
                                          <p:val>
                                            <p:strVal val="#ppt_w"/>
                                          </p:val>
                                        </p:tav>
                                      </p:tavLst>
                                    </p:anim>
                                    <p:anim calcmode="lin" valueType="num">
                                      <p:cBhvr>
                                        <p:cTn id="99" dur="500" fill="hold"/>
                                        <p:tgtEl>
                                          <p:spTgt spid="17"/>
                                        </p:tgtEl>
                                        <p:attrNameLst>
                                          <p:attrName>ppt_h</p:attrName>
                                        </p:attrNameLst>
                                      </p:cBhvr>
                                      <p:tavLst>
                                        <p:tav tm="0">
                                          <p:val>
                                            <p:fltVal val="0"/>
                                          </p:val>
                                        </p:tav>
                                        <p:tav tm="100000">
                                          <p:val>
                                            <p:strVal val="#ppt_h"/>
                                          </p:val>
                                        </p:tav>
                                      </p:tavLst>
                                    </p:anim>
                                    <p:animEffect transition="in" filter="fade">
                                      <p:cBhvr>
                                        <p:cTn id="100" dur="500"/>
                                        <p:tgtEl>
                                          <p:spTgt spid="17"/>
                                        </p:tgtEl>
                                      </p:cBhvr>
                                    </p:animEffect>
                                  </p:childTnLst>
                                </p:cTn>
                              </p:par>
                              <p:par>
                                <p:cTn id="101" presetID="53" presetClass="entr" presetSubtype="16" fill="hold" nodeType="withEffect">
                                  <p:stCondLst>
                                    <p:cond delay="0"/>
                                  </p:stCondLst>
                                  <p:childTnLst>
                                    <p:set>
                                      <p:cBhvr>
                                        <p:cTn id="102" dur="1" fill="hold">
                                          <p:stCondLst>
                                            <p:cond delay="0"/>
                                          </p:stCondLst>
                                        </p:cTn>
                                        <p:tgtEl>
                                          <p:spTgt spid="1496"/>
                                        </p:tgtEl>
                                        <p:attrNameLst>
                                          <p:attrName>style.visibility</p:attrName>
                                        </p:attrNameLst>
                                      </p:cBhvr>
                                      <p:to>
                                        <p:strVal val="visible"/>
                                      </p:to>
                                    </p:set>
                                    <p:anim calcmode="lin" valueType="num">
                                      <p:cBhvr>
                                        <p:cTn id="103" dur="500" fill="hold"/>
                                        <p:tgtEl>
                                          <p:spTgt spid="1496"/>
                                        </p:tgtEl>
                                        <p:attrNameLst>
                                          <p:attrName>ppt_w</p:attrName>
                                        </p:attrNameLst>
                                      </p:cBhvr>
                                      <p:tavLst>
                                        <p:tav tm="0">
                                          <p:val>
                                            <p:fltVal val="0"/>
                                          </p:val>
                                        </p:tav>
                                        <p:tav tm="100000">
                                          <p:val>
                                            <p:strVal val="#ppt_w"/>
                                          </p:val>
                                        </p:tav>
                                      </p:tavLst>
                                    </p:anim>
                                    <p:anim calcmode="lin" valueType="num">
                                      <p:cBhvr>
                                        <p:cTn id="104" dur="500" fill="hold"/>
                                        <p:tgtEl>
                                          <p:spTgt spid="1496"/>
                                        </p:tgtEl>
                                        <p:attrNameLst>
                                          <p:attrName>ppt_h</p:attrName>
                                        </p:attrNameLst>
                                      </p:cBhvr>
                                      <p:tavLst>
                                        <p:tav tm="0">
                                          <p:val>
                                            <p:fltVal val="0"/>
                                          </p:val>
                                        </p:tav>
                                        <p:tav tm="100000">
                                          <p:val>
                                            <p:strVal val="#ppt_h"/>
                                          </p:val>
                                        </p:tav>
                                      </p:tavLst>
                                    </p:anim>
                                    <p:animEffect transition="in" filter="fade">
                                      <p:cBhvr>
                                        <p:cTn id="105" dur="500"/>
                                        <p:tgtEl>
                                          <p:spTgt spid="149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500" fill="hold"/>
                                        <p:tgtEl>
                                          <p:spTgt spid="19"/>
                                        </p:tgtEl>
                                        <p:attrNameLst>
                                          <p:attrName>ppt_w</p:attrName>
                                        </p:attrNameLst>
                                      </p:cBhvr>
                                      <p:tavLst>
                                        <p:tav tm="0">
                                          <p:val>
                                            <p:fltVal val="0"/>
                                          </p:val>
                                        </p:tav>
                                        <p:tav tm="100000">
                                          <p:val>
                                            <p:strVal val="#ppt_w"/>
                                          </p:val>
                                        </p:tav>
                                      </p:tavLst>
                                    </p:anim>
                                    <p:anim calcmode="lin" valueType="num">
                                      <p:cBhvr>
                                        <p:cTn id="109" dur="500" fill="hold"/>
                                        <p:tgtEl>
                                          <p:spTgt spid="19"/>
                                        </p:tgtEl>
                                        <p:attrNameLst>
                                          <p:attrName>ppt_h</p:attrName>
                                        </p:attrNameLst>
                                      </p:cBhvr>
                                      <p:tavLst>
                                        <p:tav tm="0">
                                          <p:val>
                                            <p:fltVal val="0"/>
                                          </p:val>
                                        </p:tav>
                                        <p:tav tm="100000">
                                          <p:val>
                                            <p:strVal val="#ppt_h"/>
                                          </p:val>
                                        </p:tav>
                                      </p:tavLst>
                                    </p:anim>
                                    <p:animEffect transition="in" filter="fade">
                                      <p:cBhvr>
                                        <p:cTn id="1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1461" grpId="0" animBg="1"/>
      <p:bldP spid="1480" grpId="0" animBg="1"/>
      <p:bldP spid="14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pSp>
        <p:nvGrpSpPr>
          <p:cNvPr id="1216" name="Google Shape;1216;p42"/>
          <p:cNvGrpSpPr/>
          <p:nvPr/>
        </p:nvGrpSpPr>
        <p:grpSpPr>
          <a:xfrm>
            <a:off x="416715" y="5935925"/>
            <a:ext cx="3201559" cy="555001"/>
            <a:chOff x="6279611" y="4186022"/>
            <a:chExt cx="2401169" cy="682173"/>
          </a:xfrm>
        </p:grpSpPr>
        <p:grpSp>
          <p:nvGrpSpPr>
            <p:cNvPr id="1217" name="Google Shape;1217;p42"/>
            <p:cNvGrpSpPr/>
            <p:nvPr/>
          </p:nvGrpSpPr>
          <p:grpSpPr>
            <a:xfrm flipH="1">
              <a:off x="8252035" y="4300338"/>
              <a:ext cx="428746" cy="567857"/>
              <a:chOff x="2423890" y="3042362"/>
              <a:chExt cx="428746" cy="567857"/>
            </a:xfrm>
          </p:grpSpPr>
          <p:sp>
            <p:nvSpPr>
              <p:cNvPr id="1218" name="Google Shape;1218;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19" name="Google Shape;1219;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0" name="Google Shape;1220;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1" name="Google Shape;1221;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2" name="Google Shape;1222;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3" name="Google Shape;1223;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24" name="Google Shape;1224;p42"/>
            <p:cNvGrpSpPr/>
            <p:nvPr/>
          </p:nvGrpSpPr>
          <p:grpSpPr>
            <a:xfrm flipH="1">
              <a:off x="7355927" y="4186022"/>
              <a:ext cx="514923" cy="681996"/>
              <a:chOff x="2423890" y="3042362"/>
              <a:chExt cx="428746" cy="567857"/>
            </a:xfrm>
          </p:grpSpPr>
          <p:sp>
            <p:nvSpPr>
              <p:cNvPr id="1225" name="Google Shape;1225;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6" name="Google Shape;1226;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7" name="Google Shape;1227;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8" name="Google Shape;1228;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9" name="Google Shape;1229;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0" name="Google Shape;1230;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31" name="Google Shape;1231;p42"/>
            <p:cNvGrpSpPr/>
            <p:nvPr/>
          </p:nvGrpSpPr>
          <p:grpSpPr>
            <a:xfrm flipH="1">
              <a:off x="6545997" y="4300338"/>
              <a:ext cx="428746" cy="567857"/>
              <a:chOff x="2423890" y="3042362"/>
              <a:chExt cx="428746" cy="567857"/>
            </a:xfrm>
          </p:grpSpPr>
          <p:sp>
            <p:nvSpPr>
              <p:cNvPr id="1232" name="Google Shape;1232;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3" name="Google Shape;1233;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4" name="Google Shape;1234;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5" name="Google Shape;1235;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6" name="Google Shape;1236;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7" name="Google Shape;1237;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38" name="Google Shape;1238;p42"/>
            <p:cNvGrpSpPr/>
            <p:nvPr/>
          </p:nvGrpSpPr>
          <p:grpSpPr>
            <a:xfrm flipH="1">
              <a:off x="7985624" y="4186078"/>
              <a:ext cx="151651" cy="681982"/>
              <a:chOff x="3376692" y="3077129"/>
              <a:chExt cx="116556" cy="524158"/>
            </a:xfrm>
          </p:grpSpPr>
          <p:sp>
            <p:nvSpPr>
              <p:cNvPr id="1239" name="Google Shape;1239;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0" name="Google Shape;1240;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1" name="Google Shape;1241;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2" name="Google Shape;1242;p42"/>
            <p:cNvGrpSpPr/>
            <p:nvPr/>
          </p:nvGrpSpPr>
          <p:grpSpPr>
            <a:xfrm flipH="1">
              <a:off x="7089511" y="4186078"/>
              <a:ext cx="151651" cy="681982"/>
              <a:chOff x="3376692" y="3077129"/>
              <a:chExt cx="116556" cy="524158"/>
            </a:xfrm>
          </p:grpSpPr>
          <p:sp>
            <p:nvSpPr>
              <p:cNvPr id="1243" name="Google Shape;1243;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4" name="Google Shape;1244;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5" name="Google Shape;1245;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6" name="Google Shape;1246;p42"/>
            <p:cNvGrpSpPr/>
            <p:nvPr/>
          </p:nvGrpSpPr>
          <p:grpSpPr>
            <a:xfrm flipH="1">
              <a:off x="6279611" y="4186078"/>
              <a:ext cx="151651" cy="681982"/>
              <a:chOff x="3376692" y="3077129"/>
              <a:chExt cx="116556" cy="524158"/>
            </a:xfrm>
          </p:grpSpPr>
          <p:sp>
            <p:nvSpPr>
              <p:cNvPr id="1247" name="Google Shape;1247;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8" name="Google Shape;1248;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9" name="Google Shape;1249;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2" name="Google Shape;1216;p42">
            <a:extLst>
              <a:ext uri="{FF2B5EF4-FFF2-40B4-BE49-F238E27FC236}">
                <a16:creationId xmlns:a16="http://schemas.microsoft.com/office/drawing/2014/main" id="{34043AB6-17EE-1DA7-3193-3A5FB41A86DD}"/>
              </a:ext>
            </a:extLst>
          </p:cNvPr>
          <p:cNvGrpSpPr/>
          <p:nvPr/>
        </p:nvGrpSpPr>
        <p:grpSpPr>
          <a:xfrm>
            <a:off x="3973214" y="5916517"/>
            <a:ext cx="3201559" cy="555001"/>
            <a:chOff x="6279611" y="4186022"/>
            <a:chExt cx="2401169" cy="682173"/>
          </a:xfrm>
        </p:grpSpPr>
        <p:grpSp>
          <p:nvGrpSpPr>
            <p:cNvPr id="3" name="Google Shape;1217;p42">
              <a:extLst>
                <a:ext uri="{FF2B5EF4-FFF2-40B4-BE49-F238E27FC236}">
                  <a16:creationId xmlns:a16="http://schemas.microsoft.com/office/drawing/2014/main" id="{9987E629-6DA3-402B-C71D-62E2D37A983B}"/>
                </a:ext>
              </a:extLst>
            </p:cNvPr>
            <p:cNvGrpSpPr/>
            <p:nvPr/>
          </p:nvGrpSpPr>
          <p:grpSpPr>
            <a:xfrm flipH="1">
              <a:off x="8252035" y="4300338"/>
              <a:ext cx="428746" cy="567857"/>
              <a:chOff x="2423890" y="3042362"/>
              <a:chExt cx="428746" cy="567857"/>
            </a:xfrm>
          </p:grpSpPr>
          <p:sp>
            <p:nvSpPr>
              <p:cNvPr id="33" name="Google Shape;1218;p42">
                <a:extLst>
                  <a:ext uri="{FF2B5EF4-FFF2-40B4-BE49-F238E27FC236}">
                    <a16:creationId xmlns:a16="http://schemas.microsoft.com/office/drawing/2014/main" id="{4D6AA3A9-A154-014A-002E-B2F55231F820}"/>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34" name="Google Shape;1219;p42">
                <a:extLst>
                  <a:ext uri="{FF2B5EF4-FFF2-40B4-BE49-F238E27FC236}">
                    <a16:creationId xmlns:a16="http://schemas.microsoft.com/office/drawing/2014/main" id="{806E7A0F-15D9-523B-3D24-83582899AB6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5" name="Google Shape;1220;p42">
                <a:extLst>
                  <a:ext uri="{FF2B5EF4-FFF2-40B4-BE49-F238E27FC236}">
                    <a16:creationId xmlns:a16="http://schemas.microsoft.com/office/drawing/2014/main" id="{765B7EC5-44EB-851B-88DB-720AC1380D2C}"/>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6" name="Google Shape;1221;p42">
                <a:extLst>
                  <a:ext uri="{FF2B5EF4-FFF2-40B4-BE49-F238E27FC236}">
                    <a16:creationId xmlns:a16="http://schemas.microsoft.com/office/drawing/2014/main" id="{5BDF648C-04C8-60B7-A776-55EDD233E07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7" name="Google Shape;1222;p42">
                <a:extLst>
                  <a:ext uri="{FF2B5EF4-FFF2-40B4-BE49-F238E27FC236}">
                    <a16:creationId xmlns:a16="http://schemas.microsoft.com/office/drawing/2014/main" id="{20349E7D-730E-DF22-B3D1-70BA6F719B0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8" name="Google Shape;1223;p42">
                <a:extLst>
                  <a:ext uri="{FF2B5EF4-FFF2-40B4-BE49-F238E27FC236}">
                    <a16:creationId xmlns:a16="http://schemas.microsoft.com/office/drawing/2014/main" id="{4AC9CE61-A780-C69D-6EF1-70C400E827D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7" name="Google Shape;1224;p42">
              <a:extLst>
                <a:ext uri="{FF2B5EF4-FFF2-40B4-BE49-F238E27FC236}">
                  <a16:creationId xmlns:a16="http://schemas.microsoft.com/office/drawing/2014/main" id="{31A3BBBA-51B8-2F48-BE86-9244D093E2DF}"/>
                </a:ext>
              </a:extLst>
            </p:cNvPr>
            <p:cNvGrpSpPr/>
            <p:nvPr/>
          </p:nvGrpSpPr>
          <p:grpSpPr>
            <a:xfrm flipH="1">
              <a:off x="7355927" y="4186022"/>
              <a:ext cx="514923" cy="681996"/>
              <a:chOff x="2423890" y="3042362"/>
              <a:chExt cx="428746" cy="567857"/>
            </a:xfrm>
          </p:grpSpPr>
          <p:sp>
            <p:nvSpPr>
              <p:cNvPr id="27" name="Google Shape;1225;p42">
                <a:extLst>
                  <a:ext uri="{FF2B5EF4-FFF2-40B4-BE49-F238E27FC236}">
                    <a16:creationId xmlns:a16="http://schemas.microsoft.com/office/drawing/2014/main" id="{C56E4EDD-0480-9F03-AAB6-7856D134BF2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8" name="Google Shape;1226;p42">
                <a:extLst>
                  <a:ext uri="{FF2B5EF4-FFF2-40B4-BE49-F238E27FC236}">
                    <a16:creationId xmlns:a16="http://schemas.microsoft.com/office/drawing/2014/main" id="{1C1A7578-83F1-142B-C817-6F573D9BC172}"/>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9" name="Google Shape;1227;p42">
                <a:extLst>
                  <a:ext uri="{FF2B5EF4-FFF2-40B4-BE49-F238E27FC236}">
                    <a16:creationId xmlns:a16="http://schemas.microsoft.com/office/drawing/2014/main" id="{8DCC29D4-5F2D-7C74-37F9-E69891FDE7E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0" name="Google Shape;1228;p42">
                <a:extLst>
                  <a:ext uri="{FF2B5EF4-FFF2-40B4-BE49-F238E27FC236}">
                    <a16:creationId xmlns:a16="http://schemas.microsoft.com/office/drawing/2014/main" id="{78D60AC9-870F-BC1E-3D66-0F10E0B97BB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1" name="Google Shape;1229;p42">
                <a:extLst>
                  <a:ext uri="{FF2B5EF4-FFF2-40B4-BE49-F238E27FC236}">
                    <a16:creationId xmlns:a16="http://schemas.microsoft.com/office/drawing/2014/main" id="{25B229C9-0107-996B-78C6-F5CF67A2DB7B}"/>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2" name="Google Shape;1230;p42">
                <a:extLst>
                  <a:ext uri="{FF2B5EF4-FFF2-40B4-BE49-F238E27FC236}">
                    <a16:creationId xmlns:a16="http://schemas.microsoft.com/office/drawing/2014/main" id="{F4A4A0FE-4DBD-F6CF-758F-5E20722FC22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8" name="Google Shape;1231;p42">
              <a:extLst>
                <a:ext uri="{FF2B5EF4-FFF2-40B4-BE49-F238E27FC236}">
                  <a16:creationId xmlns:a16="http://schemas.microsoft.com/office/drawing/2014/main" id="{8A81BB91-7DC7-F57F-9925-D4743748061B}"/>
                </a:ext>
              </a:extLst>
            </p:cNvPr>
            <p:cNvGrpSpPr/>
            <p:nvPr/>
          </p:nvGrpSpPr>
          <p:grpSpPr>
            <a:xfrm flipH="1">
              <a:off x="6545997" y="4300338"/>
              <a:ext cx="428746" cy="567857"/>
              <a:chOff x="2423890" y="3042362"/>
              <a:chExt cx="428746" cy="567857"/>
            </a:xfrm>
          </p:grpSpPr>
          <p:sp>
            <p:nvSpPr>
              <p:cNvPr id="21" name="Google Shape;1232;p42">
                <a:extLst>
                  <a:ext uri="{FF2B5EF4-FFF2-40B4-BE49-F238E27FC236}">
                    <a16:creationId xmlns:a16="http://schemas.microsoft.com/office/drawing/2014/main" id="{9088EA3E-8221-992A-33DE-A2D97D29726E}"/>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2" name="Google Shape;1233;p42">
                <a:extLst>
                  <a:ext uri="{FF2B5EF4-FFF2-40B4-BE49-F238E27FC236}">
                    <a16:creationId xmlns:a16="http://schemas.microsoft.com/office/drawing/2014/main" id="{4C112BF2-8062-085F-451B-FB1D016E2BA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3" name="Google Shape;1234;p42">
                <a:extLst>
                  <a:ext uri="{FF2B5EF4-FFF2-40B4-BE49-F238E27FC236}">
                    <a16:creationId xmlns:a16="http://schemas.microsoft.com/office/drawing/2014/main" id="{7DD04EDD-2165-8137-69DE-5B924D38042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4" name="Google Shape;1235;p42">
                <a:extLst>
                  <a:ext uri="{FF2B5EF4-FFF2-40B4-BE49-F238E27FC236}">
                    <a16:creationId xmlns:a16="http://schemas.microsoft.com/office/drawing/2014/main" id="{0DDBD346-52EE-776D-A6C5-BACCCE00E2C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5" name="Google Shape;1236;p42">
                <a:extLst>
                  <a:ext uri="{FF2B5EF4-FFF2-40B4-BE49-F238E27FC236}">
                    <a16:creationId xmlns:a16="http://schemas.microsoft.com/office/drawing/2014/main" id="{10D042EE-974E-014C-F0BA-D776EBDE1F5F}"/>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6" name="Google Shape;1237;p42">
                <a:extLst>
                  <a:ext uri="{FF2B5EF4-FFF2-40B4-BE49-F238E27FC236}">
                    <a16:creationId xmlns:a16="http://schemas.microsoft.com/office/drawing/2014/main" id="{BD06D761-69B5-A09B-8823-9696D0BF42F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9" name="Google Shape;1238;p42">
              <a:extLst>
                <a:ext uri="{FF2B5EF4-FFF2-40B4-BE49-F238E27FC236}">
                  <a16:creationId xmlns:a16="http://schemas.microsoft.com/office/drawing/2014/main" id="{FAC54990-A970-6A8B-3707-C5E8F4D1B91E}"/>
                </a:ext>
              </a:extLst>
            </p:cNvPr>
            <p:cNvGrpSpPr/>
            <p:nvPr/>
          </p:nvGrpSpPr>
          <p:grpSpPr>
            <a:xfrm flipH="1">
              <a:off x="7985624" y="4186078"/>
              <a:ext cx="151651" cy="681982"/>
              <a:chOff x="3376692" y="3077129"/>
              <a:chExt cx="116556" cy="524158"/>
            </a:xfrm>
          </p:grpSpPr>
          <p:sp>
            <p:nvSpPr>
              <p:cNvPr id="18" name="Google Shape;1239;p42">
                <a:extLst>
                  <a:ext uri="{FF2B5EF4-FFF2-40B4-BE49-F238E27FC236}">
                    <a16:creationId xmlns:a16="http://schemas.microsoft.com/office/drawing/2014/main" id="{F44B3AFA-4454-9418-B029-CA769023716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0;p42">
                <a:extLst>
                  <a:ext uri="{FF2B5EF4-FFF2-40B4-BE49-F238E27FC236}">
                    <a16:creationId xmlns:a16="http://schemas.microsoft.com/office/drawing/2014/main" id="{B32006EF-FACA-0851-1821-8EB2B4E362F3}"/>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1;p42">
                <a:extLst>
                  <a:ext uri="{FF2B5EF4-FFF2-40B4-BE49-F238E27FC236}">
                    <a16:creationId xmlns:a16="http://schemas.microsoft.com/office/drawing/2014/main" id="{E7BBE3C5-6D61-EFE3-B20D-DFC25E6A256E}"/>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0" name="Google Shape;1242;p42">
              <a:extLst>
                <a:ext uri="{FF2B5EF4-FFF2-40B4-BE49-F238E27FC236}">
                  <a16:creationId xmlns:a16="http://schemas.microsoft.com/office/drawing/2014/main" id="{0AB21C04-B0B5-1B0A-E0AD-980C6B32670F}"/>
                </a:ext>
              </a:extLst>
            </p:cNvPr>
            <p:cNvGrpSpPr/>
            <p:nvPr/>
          </p:nvGrpSpPr>
          <p:grpSpPr>
            <a:xfrm flipH="1">
              <a:off x="7089511" y="4186078"/>
              <a:ext cx="151651" cy="681982"/>
              <a:chOff x="3376692" y="3077129"/>
              <a:chExt cx="116556" cy="524158"/>
            </a:xfrm>
          </p:grpSpPr>
          <p:sp>
            <p:nvSpPr>
              <p:cNvPr id="15" name="Google Shape;1243;p42">
                <a:extLst>
                  <a:ext uri="{FF2B5EF4-FFF2-40B4-BE49-F238E27FC236}">
                    <a16:creationId xmlns:a16="http://schemas.microsoft.com/office/drawing/2014/main" id="{0300204A-A827-21B6-752A-B271F5F864B7}"/>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6" name="Google Shape;1244;p42">
                <a:extLst>
                  <a:ext uri="{FF2B5EF4-FFF2-40B4-BE49-F238E27FC236}">
                    <a16:creationId xmlns:a16="http://schemas.microsoft.com/office/drawing/2014/main" id="{23BB4501-8BDE-B01B-94A6-3B7F03E633E8}"/>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7" name="Google Shape;1245;p42">
                <a:extLst>
                  <a:ext uri="{FF2B5EF4-FFF2-40B4-BE49-F238E27FC236}">
                    <a16:creationId xmlns:a16="http://schemas.microsoft.com/office/drawing/2014/main" id="{A0E024C8-002A-4E85-8A82-05628131EB7E}"/>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1" name="Google Shape;1246;p42">
              <a:extLst>
                <a:ext uri="{FF2B5EF4-FFF2-40B4-BE49-F238E27FC236}">
                  <a16:creationId xmlns:a16="http://schemas.microsoft.com/office/drawing/2014/main" id="{E42CD6E9-4E87-F9E0-2178-DAE61A4D86AA}"/>
                </a:ext>
              </a:extLst>
            </p:cNvPr>
            <p:cNvGrpSpPr/>
            <p:nvPr/>
          </p:nvGrpSpPr>
          <p:grpSpPr>
            <a:xfrm flipH="1">
              <a:off x="6279611" y="4186078"/>
              <a:ext cx="151651" cy="681982"/>
              <a:chOff x="3376692" y="3077129"/>
              <a:chExt cx="116556" cy="524158"/>
            </a:xfrm>
          </p:grpSpPr>
          <p:sp>
            <p:nvSpPr>
              <p:cNvPr id="12" name="Google Shape;1247;p42">
                <a:extLst>
                  <a:ext uri="{FF2B5EF4-FFF2-40B4-BE49-F238E27FC236}">
                    <a16:creationId xmlns:a16="http://schemas.microsoft.com/office/drawing/2014/main" id="{89381248-62A1-6111-B54C-8E7310E301E9}"/>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 name="Google Shape;1248;p42">
                <a:extLst>
                  <a:ext uri="{FF2B5EF4-FFF2-40B4-BE49-F238E27FC236}">
                    <a16:creationId xmlns:a16="http://schemas.microsoft.com/office/drawing/2014/main" id="{2A3B2E2C-CAC8-9D0C-1A8A-D18CB315E7E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4" name="Google Shape;1249;p42">
                <a:extLst>
                  <a:ext uri="{FF2B5EF4-FFF2-40B4-BE49-F238E27FC236}">
                    <a16:creationId xmlns:a16="http://schemas.microsoft.com/office/drawing/2014/main" id="{4904BDBC-7294-14DD-1CF6-0D73B1C897CF}"/>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39" name="Google Shape;1216;p42">
            <a:extLst>
              <a:ext uri="{FF2B5EF4-FFF2-40B4-BE49-F238E27FC236}">
                <a16:creationId xmlns:a16="http://schemas.microsoft.com/office/drawing/2014/main" id="{627F1315-DFC9-0BEA-E573-0FBB054A6EE5}"/>
              </a:ext>
            </a:extLst>
          </p:cNvPr>
          <p:cNvGrpSpPr/>
          <p:nvPr/>
        </p:nvGrpSpPr>
        <p:grpSpPr>
          <a:xfrm>
            <a:off x="7420709" y="5933475"/>
            <a:ext cx="3201559" cy="555001"/>
            <a:chOff x="6279611" y="4186022"/>
            <a:chExt cx="2401169" cy="682173"/>
          </a:xfrm>
        </p:grpSpPr>
        <p:grpSp>
          <p:nvGrpSpPr>
            <p:cNvPr id="40" name="Google Shape;1217;p42">
              <a:extLst>
                <a:ext uri="{FF2B5EF4-FFF2-40B4-BE49-F238E27FC236}">
                  <a16:creationId xmlns:a16="http://schemas.microsoft.com/office/drawing/2014/main" id="{1A4B0113-28C7-31E9-B80E-77F15EEA5B91}"/>
                </a:ext>
              </a:extLst>
            </p:cNvPr>
            <p:cNvGrpSpPr/>
            <p:nvPr/>
          </p:nvGrpSpPr>
          <p:grpSpPr>
            <a:xfrm flipH="1">
              <a:off x="8252035" y="4300338"/>
              <a:ext cx="428746" cy="567857"/>
              <a:chOff x="2423890" y="3042362"/>
              <a:chExt cx="428746" cy="567857"/>
            </a:xfrm>
          </p:grpSpPr>
          <p:sp>
            <p:nvSpPr>
              <p:cNvPr id="1253" name="Google Shape;1218;p42">
                <a:extLst>
                  <a:ext uri="{FF2B5EF4-FFF2-40B4-BE49-F238E27FC236}">
                    <a16:creationId xmlns:a16="http://schemas.microsoft.com/office/drawing/2014/main" id="{E8FE4CBE-C830-4D87-2A18-EBE464DC8BA6}"/>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54" name="Google Shape;1219;p42">
                <a:extLst>
                  <a:ext uri="{FF2B5EF4-FFF2-40B4-BE49-F238E27FC236}">
                    <a16:creationId xmlns:a16="http://schemas.microsoft.com/office/drawing/2014/main" id="{712282B1-94DD-9776-60F2-FFEE5885030B}"/>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5" name="Google Shape;1220;p42">
                <a:extLst>
                  <a:ext uri="{FF2B5EF4-FFF2-40B4-BE49-F238E27FC236}">
                    <a16:creationId xmlns:a16="http://schemas.microsoft.com/office/drawing/2014/main" id="{16A19085-68C0-4029-6E94-928FA80442D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6" name="Google Shape;1221;p42">
                <a:extLst>
                  <a:ext uri="{FF2B5EF4-FFF2-40B4-BE49-F238E27FC236}">
                    <a16:creationId xmlns:a16="http://schemas.microsoft.com/office/drawing/2014/main" id="{B1AD8B30-1557-9D7E-9DA9-8CD5453E690F}"/>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7" name="Google Shape;1222;p42">
                <a:extLst>
                  <a:ext uri="{FF2B5EF4-FFF2-40B4-BE49-F238E27FC236}">
                    <a16:creationId xmlns:a16="http://schemas.microsoft.com/office/drawing/2014/main" id="{D892B529-02A9-C916-8C6A-B890E66EB87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8" name="Google Shape;1223;p42">
                <a:extLst>
                  <a:ext uri="{FF2B5EF4-FFF2-40B4-BE49-F238E27FC236}">
                    <a16:creationId xmlns:a16="http://schemas.microsoft.com/office/drawing/2014/main" id="{E9AD4B6D-4995-F856-92F2-09449EC9F31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1" name="Google Shape;1224;p42">
              <a:extLst>
                <a:ext uri="{FF2B5EF4-FFF2-40B4-BE49-F238E27FC236}">
                  <a16:creationId xmlns:a16="http://schemas.microsoft.com/office/drawing/2014/main" id="{9DD08004-2E00-29A5-8230-F8E1C02F0081}"/>
                </a:ext>
              </a:extLst>
            </p:cNvPr>
            <p:cNvGrpSpPr/>
            <p:nvPr/>
          </p:nvGrpSpPr>
          <p:grpSpPr>
            <a:xfrm flipH="1">
              <a:off x="7355927" y="4186022"/>
              <a:ext cx="514923" cy="681996"/>
              <a:chOff x="2423890" y="3042362"/>
              <a:chExt cx="428746" cy="567857"/>
            </a:xfrm>
          </p:grpSpPr>
          <p:sp>
            <p:nvSpPr>
              <p:cNvPr id="61" name="Google Shape;1225;p42">
                <a:extLst>
                  <a:ext uri="{FF2B5EF4-FFF2-40B4-BE49-F238E27FC236}">
                    <a16:creationId xmlns:a16="http://schemas.microsoft.com/office/drawing/2014/main" id="{C744CFD8-EE1E-12DB-23FA-6131F6CABC4E}"/>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2" name="Google Shape;1226;p42">
                <a:extLst>
                  <a:ext uri="{FF2B5EF4-FFF2-40B4-BE49-F238E27FC236}">
                    <a16:creationId xmlns:a16="http://schemas.microsoft.com/office/drawing/2014/main" id="{79B3845D-4D98-4CAA-23D7-DA250A0B20C5}"/>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3" name="Google Shape;1227;p42">
                <a:extLst>
                  <a:ext uri="{FF2B5EF4-FFF2-40B4-BE49-F238E27FC236}">
                    <a16:creationId xmlns:a16="http://schemas.microsoft.com/office/drawing/2014/main" id="{247F21C7-B668-5AA1-41F1-7426885643EE}"/>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0" name="Google Shape;1228;p42">
                <a:extLst>
                  <a:ext uri="{FF2B5EF4-FFF2-40B4-BE49-F238E27FC236}">
                    <a16:creationId xmlns:a16="http://schemas.microsoft.com/office/drawing/2014/main" id="{45C706CE-6FD8-318B-AF56-692FE1C02F8F}"/>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1" name="Google Shape;1229;p42">
                <a:extLst>
                  <a:ext uri="{FF2B5EF4-FFF2-40B4-BE49-F238E27FC236}">
                    <a16:creationId xmlns:a16="http://schemas.microsoft.com/office/drawing/2014/main" id="{6A74FA99-66EA-271E-8343-0E802BDEA9D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2" name="Google Shape;1230;p42">
                <a:extLst>
                  <a:ext uri="{FF2B5EF4-FFF2-40B4-BE49-F238E27FC236}">
                    <a16:creationId xmlns:a16="http://schemas.microsoft.com/office/drawing/2014/main" id="{FFCBCAD4-0110-CC0B-9B2D-118C4CE971F1}"/>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2" name="Google Shape;1231;p42">
              <a:extLst>
                <a:ext uri="{FF2B5EF4-FFF2-40B4-BE49-F238E27FC236}">
                  <a16:creationId xmlns:a16="http://schemas.microsoft.com/office/drawing/2014/main" id="{A6974BE1-9389-7BE0-0737-5608D4669364}"/>
                </a:ext>
              </a:extLst>
            </p:cNvPr>
            <p:cNvGrpSpPr/>
            <p:nvPr/>
          </p:nvGrpSpPr>
          <p:grpSpPr>
            <a:xfrm flipH="1">
              <a:off x="6545997" y="4300338"/>
              <a:ext cx="428746" cy="567857"/>
              <a:chOff x="2423890" y="3042362"/>
              <a:chExt cx="428746" cy="567857"/>
            </a:xfrm>
          </p:grpSpPr>
          <p:sp>
            <p:nvSpPr>
              <p:cNvPr id="55" name="Google Shape;1232;p42">
                <a:extLst>
                  <a:ext uri="{FF2B5EF4-FFF2-40B4-BE49-F238E27FC236}">
                    <a16:creationId xmlns:a16="http://schemas.microsoft.com/office/drawing/2014/main" id="{44248D4C-E900-379E-8B9D-06DD55E22C3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6" name="Google Shape;1233;p42">
                <a:extLst>
                  <a:ext uri="{FF2B5EF4-FFF2-40B4-BE49-F238E27FC236}">
                    <a16:creationId xmlns:a16="http://schemas.microsoft.com/office/drawing/2014/main" id="{6D3B26FD-6A72-F9F2-21D9-9E40CC84604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7" name="Google Shape;1234;p42">
                <a:extLst>
                  <a:ext uri="{FF2B5EF4-FFF2-40B4-BE49-F238E27FC236}">
                    <a16:creationId xmlns:a16="http://schemas.microsoft.com/office/drawing/2014/main" id="{3FC31DF8-8C08-A9D2-B265-61973B645BF0}"/>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8" name="Google Shape;1235;p42">
                <a:extLst>
                  <a:ext uri="{FF2B5EF4-FFF2-40B4-BE49-F238E27FC236}">
                    <a16:creationId xmlns:a16="http://schemas.microsoft.com/office/drawing/2014/main" id="{B5436426-EFFB-7197-B4A6-3DD0221C8596}"/>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9" name="Google Shape;1236;p42">
                <a:extLst>
                  <a:ext uri="{FF2B5EF4-FFF2-40B4-BE49-F238E27FC236}">
                    <a16:creationId xmlns:a16="http://schemas.microsoft.com/office/drawing/2014/main" id="{6D700A7C-BAAF-B02E-4CF2-0C2112089B3D}"/>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0" name="Google Shape;1237;p42">
                <a:extLst>
                  <a:ext uri="{FF2B5EF4-FFF2-40B4-BE49-F238E27FC236}">
                    <a16:creationId xmlns:a16="http://schemas.microsoft.com/office/drawing/2014/main" id="{03C6DCF4-2FA5-A462-3DB4-49650141A7F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3" name="Google Shape;1238;p42">
              <a:extLst>
                <a:ext uri="{FF2B5EF4-FFF2-40B4-BE49-F238E27FC236}">
                  <a16:creationId xmlns:a16="http://schemas.microsoft.com/office/drawing/2014/main" id="{096624E3-8177-54B7-6D4C-981D58329E57}"/>
                </a:ext>
              </a:extLst>
            </p:cNvPr>
            <p:cNvGrpSpPr/>
            <p:nvPr/>
          </p:nvGrpSpPr>
          <p:grpSpPr>
            <a:xfrm flipH="1">
              <a:off x="7985624" y="4186078"/>
              <a:ext cx="151651" cy="681982"/>
              <a:chOff x="3376692" y="3077129"/>
              <a:chExt cx="116556" cy="524158"/>
            </a:xfrm>
          </p:grpSpPr>
          <p:sp>
            <p:nvSpPr>
              <p:cNvPr id="52" name="Google Shape;1239;p42">
                <a:extLst>
                  <a:ext uri="{FF2B5EF4-FFF2-40B4-BE49-F238E27FC236}">
                    <a16:creationId xmlns:a16="http://schemas.microsoft.com/office/drawing/2014/main" id="{2A90A2EA-FA22-4212-03AC-32F5811F6176}"/>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3" name="Google Shape;1240;p42">
                <a:extLst>
                  <a:ext uri="{FF2B5EF4-FFF2-40B4-BE49-F238E27FC236}">
                    <a16:creationId xmlns:a16="http://schemas.microsoft.com/office/drawing/2014/main" id="{3D2227E2-22BB-B4B3-4EB1-DC271F9EA65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4" name="Google Shape;1241;p42">
                <a:extLst>
                  <a:ext uri="{FF2B5EF4-FFF2-40B4-BE49-F238E27FC236}">
                    <a16:creationId xmlns:a16="http://schemas.microsoft.com/office/drawing/2014/main" id="{CD7FE4C2-5438-67CD-1661-74F59C1CBC89}"/>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4" name="Google Shape;1242;p42">
              <a:extLst>
                <a:ext uri="{FF2B5EF4-FFF2-40B4-BE49-F238E27FC236}">
                  <a16:creationId xmlns:a16="http://schemas.microsoft.com/office/drawing/2014/main" id="{AE2183BC-900E-BC1D-F3D7-8A7C49B92F27}"/>
                </a:ext>
              </a:extLst>
            </p:cNvPr>
            <p:cNvGrpSpPr/>
            <p:nvPr/>
          </p:nvGrpSpPr>
          <p:grpSpPr>
            <a:xfrm flipH="1">
              <a:off x="7089511" y="4186078"/>
              <a:ext cx="151651" cy="681982"/>
              <a:chOff x="3376692" y="3077129"/>
              <a:chExt cx="116556" cy="524158"/>
            </a:xfrm>
          </p:grpSpPr>
          <p:sp>
            <p:nvSpPr>
              <p:cNvPr id="49" name="Google Shape;1243;p42">
                <a:extLst>
                  <a:ext uri="{FF2B5EF4-FFF2-40B4-BE49-F238E27FC236}">
                    <a16:creationId xmlns:a16="http://schemas.microsoft.com/office/drawing/2014/main" id="{CAB32656-5879-0D92-A025-1D2ED53406D6}"/>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0" name="Google Shape;1244;p42">
                <a:extLst>
                  <a:ext uri="{FF2B5EF4-FFF2-40B4-BE49-F238E27FC236}">
                    <a16:creationId xmlns:a16="http://schemas.microsoft.com/office/drawing/2014/main" id="{E3E29908-35FF-7278-6470-CFDE176064B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1" name="Google Shape;1245;p42">
                <a:extLst>
                  <a:ext uri="{FF2B5EF4-FFF2-40B4-BE49-F238E27FC236}">
                    <a16:creationId xmlns:a16="http://schemas.microsoft.com/office/drawing/2014/main" id="{ABE5381A-460E-CD1A-A45F-10C611877540}"/>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5" name="Google Shape;1246;p42">
              <a:extLst>
                <a:ext uri="{FF2B5EF4-FFF2-40B4-BE49-F238E27FC236}">
                  <a16:creationId xmlns:a16="http://schemas.microsoft.com/office/drawing/2014/main" id="{C8B2CDF8-7432-EA95-E157-FCB3DC80EDFD}"/>
                </a:ext>
              </a:extLst>
            </p:cNvPr>
            <p:cNvGrpSpPr/>
            <p:nvPr/>
          </p:nvGrpSpPr>
          <p:grpSpPr>
            <a:xfrm flipH="1">
              <a:off x="6279611" y="4186078"/>
              <a:ext cx="151651" cy="681982"/>
              <a:chOff x="3376692" y="3077129"/>
              <a:chExt cx="116556" cy="524158"/>
            </a:xfrm>
          </p:grpSpPr>
          <p:sp>
            <p:nvSpPr>
              <p:cNvPr id="46" name="Google Shape;1247;p42">
                <a:extLst>
                  <a:ext uri="{FF2B5EF4-FFF2-40B4-BE49-F238E27FC236}">
                    <a16:creationId xmlns:a16="http://schemas.microsoft.com/office/drawing/2014/main" id="{1BAF03B4-DFE4-DAA2-EC0D-9CE8A6B2F718}"/>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47" name="Google Shape;1248;p42">
                <a:extLst>
                  <a:ext uri="{FF2B5EF4-FFF2-40B4-BE49-F238E27FC236}">
                    <a16:creationId xmlns:a16="http://schemas.microsoft.com/office/drawing/2014/main" id="{8C75EDB0-82C6-2528-C560-0E8ABA8D1BB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48" name="Google Shape;1249;p42">
                <a:extLst>
                  <a:ext uri="{FF2B5EF4-FFF2-40B4-BE49-F238E27FC236}">
                    <a16:creationId xmlns:a16="http://schemas.microsoft.com/office/drawing/2014/main" id="{4523FC21-44EC-04D3-D210-DD5000A60D9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259" name="Google Shape;1216;p42">
            <a:extLst>
              <a:ext uri="{FF2B5EF4-FFF2-40B4-BE49-F238E27FC236}">
                <a16:creationId xmlns:a16="http://schemas.microsoft.com/office/drawing/2014/main" id="{DC48C25F-9185-6D3B-3332-39618348B8A8}"/>
              </a:ext>
            </a:extLst>
          </p:cNvPr>
          <p:cNvGrpSpPr/>
          <p:nvPr/>
        </p:nvGrpSpPr>
        <p:grpSpPr>
          <a:xfrm>
            <a:off x="10799411" y="5946131"/>
            <a:ext cx="3201559" cy="555001"/>
            <a:chOff x="6279611" y="4186022"/>
            <a:chExt cx="2401169" cy="682173"/>
          </a:xfrm>
        </p:grpSpPr>
        <p:grpSp>
          <p:nvGrpSpPr>
            <p:cNvPr id="1260" name="Google Shape;1217;p42">
              <a:extLst>
                <a:ext uri="{FF2B5EF4-FFF2-40B4-BE49-F238E27FC236}">
                  <a16:creationId xmlns:a16="http://schemas.microsoft.com/office/drawing/2014/main" id="{51066FE1-462F-D011-FA70-5E6431B8E375}"/>
                </a:ext>
              </a:extLst>
            </p:cNvPr>
            <p:cNvGrpSpPr/>
            <p:nvPr/>
          </p:nvGrpSpPr>
          <p:grpSpPr>
            <a:xfrm flipH="1">
              <a:off x="8252035" y="4300338"/>
              <a:ext cx="428746" cy="567857"/>
              <a:chOff x="2423890" y="3042362"/>
              <a:chExt cx="428746" cy="567857"/>
            </a:xfrm>
          </p:grpSpPr>
          <p:sp>
            <p:nvSpPr>
              <p:cNvPr id="1287" name="Google Shape;1218;p42">
                <a:extLst>
                  <a:ext uri="{FF2B5EF4-FFF2-40B4-BE49-F238E27FC236}">
                    <a16:creationId xmlns:a16="http://schemas.microsoft.com/office/drawing/2014/main" id="{245B593D-4410-1360-2D87-E4FF3A33C3A2}"/>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88" name="Google Shape;1219;p42">
                <a:extLst>
                  <a:ext uri="{FF2B5EF4-FFF2-40B4-BE49-F238E27FC236}">
                    <a16:creationId xmlns:a16="http://schemas.microsoft.com/office/drawing/2014/main" id="{95FF7034-E7E7-2AB5-CB98-F2C9A9876ED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9" name="Google Shape;1220;p42">
                <a:extLst>
                  <a:ext uri="{FF2B5EF4-FFF2-40B4-BE49-F238E27FC236}">
                    <a16:creationId xmlns:a16="http://schemas.microsoft.com/office/drawing/2014/main" id="{6714B787-460D-19D5-CFA1-0D21500B371B}"/>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0" name="Google Shape;1221;p42">
                <a:extLst>
                  <a:ext uri="{FF2B5EF4-FFF2-40B4-BE49-F238E27FC236}">
                    <a16:creationId xmlns:a16="http://schemas.microsoft.com/office/drawing/2014/main" id="{A3C5A497-519E-3AA6-B9DD-20C9DC5E2E2A}"/>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1" name="Google Shape;1222;p42">
                <a:extLst>
                  <a:ext uri="{FF2B5EF4-FFF2-40B4-BE49-F238E27FC236}">
                    <a16:creationId xmlns:a16="http://schemas.microsoft.com/office/drawing/2014/main" id="{600AE2AC-77C2-9D3B-1A7F-7BE46D39F63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2" name="Google Shape;1223;p42">
                <a:extLst>
                  <a:ext uri="{FF2B5EF4-FFF2-40B4-BE49-F238E27FC236}">
                    <a16:creationId xmlns:a16="http://schemas.microsoft.com/office/drawing/2014/main" id="{689E4EF7-4E16-B180-3BBC-1C9CCBCFC57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1" name="Google Shape;1224;p42">
              <a:extLst>
                <a:ext uri="{FF2B5EF4-FFF2-40B4-BE49-F238E27FC236}">
                  <a16:creationId xmlns:a16="http://schemas.microsoft.com/office/drawing/2014/main" id="{9F75CEB0-BC16-4738-028F-C0CB60C9FB44}"/>
                </a:ext>
              </a:extLst>
            </p:cNvPr>
            <p:cNvGrpSpPr/>
            <p:nvPr/>
          </p:nvGrpSpPr>
          <p:grpSpPr>
            <a:xfrm flipH="1">
              <a:off x="7355927" y="4186022"/>
              <a:ext cx="514923" cy="681996"/>
              <a:chOff x="2423890" y="3042362"/>
              <a:chExt cx="428746" cy="567857"/>
            </a:xfrm>
          </p:grpSpPr>
          <p:sp>
            <p:nvSpPr>
              <p:cNvPr id="1281" name="Google Shape;1225;p42">
                <a:extLst>
                  <a:ext uri="{FF2B5EF4-FFF2-40B4-BE49-F238E27FC236}">
                    <a16:creationId xmlns:a16="http://schemas.microsoft.com/office/drawing/2014/main" id="{BFB3C84A-2260-4FB4-C4D8-A06E969748B8}"/>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2" name="Google Shape;1226;p42">
                <a:extLst>
                  <a:ext uri="{FF2B5EF4-FFF2-40B4-BE49-F238E27FC236}">
                    <a16:creationId xmlns:a16="http://schemas.microsoft.com/office/drawing/2014/main" id="{B435650B-4BE3-34DA-3040-016075BBAC27}"/>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3" name="Google Shape;1227;p42">
                <a:extLst>
                  <a:ext uri="{FF2B5EF4-FFF2-40B4-BE49-F238E27FC236}">
                    <a16:creationId xmlns:a16="http://schemas.microsoft.com/office/drawing/2014/main" id="{3872A007-C738-7AE7-ACF1-9287AEF959DB}"/>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4" name="Google Shape;1228;p42">
                <a:extLst>
                  <a:ext uri="{FF2B5EF4-FFF2-40B4-BE49-F238E27FC236}">
                    <a16:creationId xmlns:a16="http://schemas.microsoft.com/office/drawing/2014/main" id="{C11F65E2-056F-23AA-4ACB-F156B1B8010D}"/>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5" name="Google Shape;1229;p42">
                <a:extLst>
                  <a:ext uri="{FF2B5EF4-FFF2-40B4-BE49-F238E27FC236}">
                    <a16:creationId xmlns:a16="http://schemas.microsoft.com/office/drawing/2014/main" id="{3FAC9C0B-9D86-2C89-9137-B9A5BE38B44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6" name="Google Shape;1230;p42">
                <a:extLst>
                  <a:ext uri="{FF2B5EF4-FFF2-40B4-BE49-F238E27FC236}">
                    <a16:creationId xmlns:a16="http://schemas.microsoft.com/office/drawing/2014/main" id="{673897F1-0C56-5DB3-14FD-5B3EE2897FCB}"/>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2" name="Google Shape;1231;p42">
              <a:extLst>
                <a:ext uri="{FF2B5EF4-FFF2-40B4-BE49-F238E27FC236}">
                  <a16:creationId xmlns:a16="http://schemas.microsoft.com/office/drawing/2014/main" id="{5FA54CDE-CBF8-44C8-422E-2A4631078991}"/>
                </a:ext>
              </a:extLst>
            </p:cNvPr>
            <p:cNvGrpSpPr/>
            <p:nvPr/>
          </p:nvGrpSpPr>
          <p:grpSpPr>
            <a:xfrm flipH="1">
              <a:off x="6545997" y="4300338"/>
              <a:ext cx="428746" cy="567857"/>
              <a:chOff x="2423890" y="3042362"/>
              <a:chExt cx="428746" cy="567857"/>
            </a:xfrm>
          </p:grpSpPr>
          <p:sp>
            <p:nvSpPr>
              <p:cNvPr id="1275" name="Google Shape;1232;p42">
                <a:extLst>
                  <a:ext uri="{FF2B5EF4-FFF2-40B4-BE49-F238E27FC236}">
                    <a16:creationId xmlns:a16="http://schemas.microsoft.com/office/drawing/2014/main" id="{DE83E402-DFDE-6657-2119-3935D428636A}"/>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6" name="Google Shape;1233;p42">
                <a:extLst>
                  <a:ext uri="{FF2B5EF4-FFF2-40B4-BE49-F238E27FC236}">
                    <a16:creationId xmlns:a16="http://schemas.microsoft.com/office/drawing/2014/main" id="{D0B9E8FF-61CB-1C47-C4C7-0B89108D6DD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7" name="Google Shape;1234;p42">
                <a:extLst>
                  <a:ext uri="{FF2B5EF4-FFF2-40B4-BE49-F238E27FC236}">
                    <a16:creationId xmlns:a16="http://schemas.microsoft.com/office/drawing/2014/main" id="{899B692B-E514-1EB4-98B4-CAECDD9642E3}"/>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8" name="Google Shape;1235;p42">
                <a:extLst>
                  <a:ext uri="{FF2B5EF4-FFF2-40B4-BE49-F238E27FC236}">
                    <a16:creationId xmlns:a16="http://schemas.microsoft.com/office/drawing/2014/main" id="{21112429-6807-6E9D-5D67-A961C1C70589}"/>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9" name="Google Shape;1236;p42">
                <a:extLst>
                  <a:ext uri="{FF2B5EF4-FFF2-40B4-BE49-F238E27FC236}">
                    <a16:creationId xmlns:a16="http://schemas.microsoft.com/office/drawing/2014/main" id="{07288902-B38D-7A3C-94A3-AD44705DE0B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0" name="Google Shape;1237;p42">
                <a:extLst>
                  <a:ext uri="{FF2B5EF4-FFF2-40B4-BE49-F238E27FC236}">
                    <a16:creationId xmlns:a16="http://schemas.microsoft.com/office/drawing/2014/main" id="{C46BAC78-D5AA-6E30-2921-49F52367D9C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3" name="Google Shape;1238;p42">
              <a:extLst>
                <a:ext uri="{FF2B5EF4-FFF2-40B4-BE49-F238E27FC236}">
                  <a16:creationId xmlns:a16="http://schemas.microsoft.com/office/drawing/2014/main" id="{51072A81-CF2E-D9C2-A226-EA8B85C98B4E}"/>
                </a:ext>
              </a:extLst>
            </p:cNvPr>
            <p:cNvGrpSpPr/>
            <p:nvPr/>
          </p:nvGrpSpPr>
          <p:grpSpPr>
            <a:xfrm flipH="1">
              <a:off x="7985624" y="4186078"/>
              <a:ext cx="151651" cy="681982"/>
              <a:chOff x="3376692" y="3077129"/>
              <a:chExt cx="116556" cy="524158"/>
            </a:xfrm>
          </p:grpSpPr>
          <p:sp>
            <p:nvSpPr>
              <p:cNvPr id="1272" name="Google Shape;1239;p42">
                <a:extLst>
                  <a:ext uri="{FF2B5EF4-FFF2-40B4-BE49-F238E27FC236}">
                    <a16:creationId xmlns:a16="http://schemas.microsoft.com/office/drawing/2014/main" id="{1CAAC9C6-9C3C-92FF-BBDF-252A02CD4DC7}"/>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3" name="Google Shape;1240;p42">
                <a:extLst>
                  <a:ext uri="{FF2B5EF4-FFF2-40B4-BE49-F238E27FC236}">
                    <a16:creationId xmlns:a16="http://schemas.microsoft.com/office/drawing/2014/main" id="{12EFFD52-A838-3FB1-BB68-AFFFA341A8D4}"/>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4" name="Google Shape;1241;p42">
                <a:extLst>
                  <a:ext uri="{FF2B5EF4-FFF2-40B4-BE49-F238E27FC236}">
                    <a16:creationId xmlns:a16="http://schemas.microsoft.com/office/drawing/2014/main" id="{CA8E52DD-C976-BBE5-19EC-A2B3292F39A1}"/>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4" name="Google Shape;1242;p42">
              <a:extLst>
                <a:ext uri="{FF2B5EF4-FFF2-40B4-BE49-F238E27FC236}">
                  <a16:creationId xmlns:a16="http://schemas.microsoft.com/office/drawing/2014/main" id="{BBAE82B0-B5DF-DC37-DF7A-5E22DF84B433}"/>
                </a:ext>
              </a:extLst>
            </p:cNvPr>
            <p:cNvGrpSpPr/>
            <p:nvPr/>
          </p:nvGrpSpPr>
          <p:grpSpPr>
            <a:xfrm flipH="1">
              <a:off x="7089511" y="4186078"/>
              <a:ext cx="151651" cy="681982"/>
              <a:chOff x="3376692" y="3077129"/>
              <a:chExt cx="116556" cy="524158"/>
            </a:xfrm>
          </p:grpSpPr>
          <p:sp>
            <p:nvSpPr>
              <p:cNvPr id="1269" name="Google Shape;1243;p42">
                <a:extLst>
                  <a:ext uri="{FF2B5EF4-FFF2-40B4-BE49-F238E27FC236}">
                    <a16:creationId xmlns:a16="http://schemas.microsoft.com/office/drawing/2014/main" id="{0251C851-FC6D-6393-5B64-41ED5425436F}"/>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0" name="Google Shape;1244;p42">
                <a:extLst>
                  <a:ext uri="{FF2B5EF4-FFF2-40B4-BE49-F238E27FC236}">
                    <a16:creationId xmlns:a16="http://schemas.microsoft.com/office/drawing/2014/main" id="{F243442B-808B-46BD-E70A-3C9D9E24F0A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1" name="Google Shape;1245;p42">
                <a:extLst>
                  <a:ext uri="{FF2B5EF4-FFF2-40B4-BE49-F238E27FC236}">
                    <a16:creationId xmlns:a16="http://schemas.microsoft.com/office/drawing/2014/main" id="{A5C5E3DF-9DBA-B6F2-1229-A38A0CA6F9C5}"/>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5" name="Google Shape;1246;p42">
              <a:extLst>
                <a:ext uri="{FF2B5EF4-FFF2-40B4-BE49-F238E27FC236}">
                  <a16:creationId xmlns:a16="http://schemas.microsoft.com/office/drawing/2014/main" id="{4ED0A8A6-45E8-140D-CA30-A1585512DC28}"/>
                </a:ext>
              </a:extLst>
            </p:cNvPr>
            <p:cNvGrpSpPr/>
            <p:nvPr/>
          </p:nvGrpSpPr>
          <p:grpSpPr>
            <a:xfrm flipH="1">
              <a:off x="6279611" y="4186078"/>
              <a:ext cx="151651" cy="681982"/>
              <a:chOff x="3376692" y="3077129"/>
              <a:chExt cx="116556" cy="524158"/>
            </a:xfrm>
          </p:grpSpPr>
          <p:sp>
            <p:nvSpPr>
              <p:cNvPr id="1266" name="Google Shape;1247;p42">
                <a:extLst>
                  <a:ext uri="{FF2B5EF4-FFF2-40B4-BE49-F238E27FC236}">
                    <a16:creationId xmlns:a16="http://schemas.microsoft.com/office/drawing/2014/main" id="{0A6D1F13-ABAB-1443-1DDD-1A6D7F6D5CC5}"/>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67" name="Google Shape;1248;p42">
                <a:extLst>
                  <a:ext uri="{FF2B5EF4-FFF2-40B4-BE49-F238E27FC236}">
                    <a16:creationId xmlns:a16="http://schemas.microsoft.com/office/drawing/2014/main" id="{618AC290-6400-00D6-93B4-B496D7892CEC}"/>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68" name="Google Shape;1249;p42">
                <a:extLst>
                  <a:ext uri="{FF2B5EF4-FFF2-40B4-BE49-F238E27FC236}">
                    <a16:creationId xmlns:a16="http://schemas.microsoft.com/office/drawing/2014/main" id="{0CB70479-CFBA-65FD-A0AC-60AAB9E82D96}"/>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1331" name="Rectangle 1330">
            <a:extLst>
              <a:ext uri="{FF2B5EF4-FFF2-40B4-BE49-F238E27FC236}">
                <a16:creationId xmlns:a16="http://schemas.microsoft.com/office/drawing/2014/main" id="{24D57B1C-6931-3C72-0DF5-D6BA49ACB236}"/>
              </a:ext>
            </a:extLst>
          </p:cNvPr>
          <p:cNvSpPr/>
          <p:nvPr/>
        </p:nvSpPr>
        <p:spPr>
          <a:xfrm>
            <a:off x="779528" y="1394014"/>
            <a:ext cx="745411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endParaRPr lang="en-US" sz="2400" b="1" dirty="0">
              <a:latin typeface="Times New Roman" pitchFamily="18" charset="0"/>
              <a:cs typeface="Times New Roman" pitchFamily="18" charset="0"/>
            </a:endParaRPr>
          </a:p>
        </p:txBody>
      </p:sp>
      <p:sp>
        <p:nvSpPr>
          <p:cNvPr id="1332" name="Rectangle 1331">
            <a:extLst>
              <a:ext uri="{FF2B5EF4-FFF2-40B4-BE49-F238E27FC236}">
                <a16:creationId xmlns:a16="http://schemas.microsoft.com/office/drawing/2014/main" id="{69248B26-E9B5-8971-F71B-64DF6575F564}"/>
              </a:ext>
            </a:extLst>
          </p:cNvPr>
          <p:cNvSpPr/>
          <p:nvPr/>
        </p:nvSpPr>
        <p:spPr>
          <a:xfrm>
            <a:off x="759471" y="2482782"/>
            <a:ext cx="3673475" cy="1015663"/>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n-US" sz="2000" b="1" dirty="0">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dựng</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TS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endParaRPr lang="en-US" sz="2000" dirty="0">
              <a:latin typeface="Times New Roman" pitchFamily="18" charset="0"/>
              <a:cs typeface="Times New Roman" pitchFamily="18" charset="0"/>
            </a:endParaRPr>
          </a:p>
        </p:txBody>
      </p:sp>
      <p:sp>
        <p:nvSpPr>
          <p:cNvPr id="1333" name="Rectangle 1332">
            <a:extLst>
              <a:ext uri="{FF2B5EF4-FFF2-40B4-BE49-F238E27FC236}">
                <a16:creationId xmlns:a16="http://schemas.microsoft.com/office/drawing/2014/main" id="{B9E17C6F-B52A-78E7-36F0-9BC3313F627A}"/>
              </a:ext>
            </a:extLst>
          </p:cNvPr>
          <p:cNvSpPr/>
          <p:nvPr/>
        </p:nvSpPr>
        <p:spPr>
          <a:xfrm>
            <a:off x="6728336" y="2148081"/>
            <a:ext cx="3593300" cy="70788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TS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K1 Đ6 TT23/2023/TT-BTC</a:t>
            </a:r>
          </a:p>
        </p:txBody>
      </p:sp>
      <p:sp>
        <p:nvSpPr>
          <p:cNvPr id="1335" name="Rectangle 1334">
            <a:extLst>
              <a:ext uri="{FF2B5EF4-FFF2-40B4-BE49-F238E27FC236}">
                <a16:creationId xmlns:a16="http://schemas.microsoft.com/office/drawing/2014/main" id="{0C633CD5-ACD5-CE4C-BC64-C63C13FBEDB1}"/>
              </a:ext>
            </a:extLst>
          </p:cNvPr>
          <p:cNvSpPr/>
          <p:nvPr/>
        </p:nvSpPr>
        <p:spPr>
          <a:xfrm>
            <a:off x="6723865" y="3189273"/>
            <a:ext cx="3593300" cy="707886"/>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TS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ĐTXD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K2 Đ6 TT23/2023/TT-BTC</a:t>
            </a:r>
          </a:p>
        </p:txBody>
      </p:sp>
      <p:sp>
        <p:nvSpPr>
          <p:cNvPr id="1336" name="Rectangle 1335">
            <a:extLst>
              <a:ext uri="{FF2B5EF4-FFF2-40B4-BE49-F238E27FC236}">
                <a16:creationId xmlns:a16="http://schemas.microsoft.com/office/drawing/2014/main" id="{088F3DAF-0069-CE25-9FB0-6372A2F70F5E}"/>
              </a:ext>
            </a:extLst>
          </p:cNvPr>
          <p:cNvSpPr/>
          <p:nvPr/>
        </p:nvSpPr>
        <p:spPr>
          <a:xfrm>
            <a:off x="779528" y="4115305"/>
            <a:ext cx="585819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2000" b="1" dirty="0">
                <a:latin typeface="Times New Roman" pitchFamily="18" charset="0"/>
                <a:cs typeface="Times New Roman" pitchFamily="18" charset="0"/>
              </a:rPr>
              <a:t>KHÔNG CÓ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dựng</a:t>
            </a:r>
            <a:r>
              <a:rPr lang="en-US" sz="2000" dirty="0">
                <a:solidFill>
                  <a:schemeClr val="tx1"/>
                </a:solidFill>
                <a:latin typeface="Times New Roman" pitchFamily="18" charset="0"/>
                <a:cs typeface="Times New Roman" pitchFamily="18" charset="0"/>
              </a:rPr>
              <a:t> </a:t>
            </a:r>
            <a:r>
              <a:rPr lang="en-US" sz="2000" dirty="0">
                <a:latin typeface="Times New Roman" pitchFamily="18" charset="0"/>
                <a:cs typeface="Times New Roman" pitchFamily="18" charset="0"/>
              </a:rPr>
              <a:t> </a:t>
            </a:r>
          </a:p>
        </p:txBody>
      </p:sp>
      <p:sp>
        <p:nvSpPr>
          <p:cNvPr id="1337" name="Rectangle 1336">
            <a:extLst>
              <a:ext uri="{FF2B5EF4-FFF2-40B4-BE49-F238E27FC236}">
                <a16:creationId xmlns:a16="http://schemas.microsoft.com/office/drawing/2014/main" id="{1FED9072-A8CD-DD57-7CE4-31A10D399691}"/>
              </a:ext>
            </a:extLst>
          </p:cNvPr>
          <p:cNvSpPr/>
          <p:nvPr/>
        </p:nvSpPr>
        <p:spPr>
          <a:xfrm>
            <a:off x="7205758" y="4518722"/>
            <a:ext cx="3679446"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2000" dirty="0">
                <a:latin typeface="Times New Roman" pitchFamily="18" charset="0"/>
                <a:cs typeface="Times New Roman" pitchFamily="18" charset="0"/>
              </a:rPr>
              <a:t>Nguyên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a2 K5 Đ6 TT23/2023/TT-BTC</a:t>
            </a:r>
          </a:p>
        </p:txBody>
      </p:sp>
      <p:sp>
        <p:nvSpPr>
          <p:cNvPr id="1338" name="Left Brace 1337">
            <a:extLst>
              <a:ext uri="{FF2B5EF4-FFF2-40B4-BE49-F238E27FC236}">
                <a16:creationId xmlns:a16="http://schemas.microsoft.com/office/drawing/2014/main" id="{BFBF3D82-45D6-B053-18F8-0181EE093552}"/>
              </a:ext>
            </a:extLst>
          </p:cNvPr>
          <p:cNvSpPr/>
          <p:nvPr/>
        </p:nvSpPr>
        <p:spPr>
          <a:xfrm rot="10800000">
            <a:off x="6702520" y="4191380"/>
            <a:ext cx="431800" cy="1341437"/>
          </a:xfrm>
          <a:prstGeom prst="leftBrace">
            <a:avLst/>
          </a:prstGeom>
        </p:spPr>
        <p:style>
          <a:lnRef idx="3">
            <a:schemeClr val="accent4"/>
          </a:lnRef>
          <a:fillRef idx="0">
            <a:schemeClr val="accent4"/>
          </a:fillRef>
          <a:effectRef idx="2">
            <a:schemeClr val="accent4"/>
          </a:effectRef>
          <a:fontRef idx="minor">
            <a:schemeClr val="tx1"/>
          </a:fontRef>
        </p:style>
        <p:txBody>
          <a:bodyPr anchor="ctr"/>
          <a:lstStyle/>
          <a:p>
            <a:pPr algn="ctr" fontAlgn="auto">
              <a:spcBef>
                <a:spcPts val="0"/>
              </a:spcBef>
              <a:spcAft>
                <a:spcPts val="0"/>
              </a:spcAft>
              <a:defRPr/>
            </a:pPr>
            <a:endParaRPr lang="en-US" sz="2000">
              <a:latin typeface="Times New Roman" pitchFamily="18" charset="0"/>
              <a:cs typeface="Times New Roman" pitchFamily="18" charset="0"/>
            </a:endParaRPr>
          </a:p>
        </p:txBody>
      </p:sp>
      <p:sp>
        <p:nvSpPr>
          <p:cNvPr id="1339" name="Rectangle 1338">
            <a:extLst>
              <a:ext uri="{FF2B5EF4-FFF2-40B4-BE49-F238E27FC236}">
                <a16:creationId xmlns:a16="http://schemas.microsoft.com/office/drawing/2014/main" id="{06A203B6-B785-45F7-AEC8-F96928704208}"/>
              </a:ext>
            </a:extLst>
          </p:cNvPr>
          <p:cNvSpPr/>
          <p:nvPr/>
        </p:nvSpPr>
        <p:spPr>
          <a:xfrm>
            <a:off x="779529" y="4661878"/>
            <a:ext cx="585819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fontAlgn="auto">
              <a:spcBef>
                <a:spcPts val="0"/>
              </a:spcBef>
              <a:spcAft>
                <a:spcPts val="0"/>
              </a:spcAft>
              <a:defRPr/>
            </a:pPr>
            <a:r>
              <a:rPr lang="en-US" sz="2000" b="1" dirty="0">
                <a:latin typeface="Times New Roman" pitchFamily="18" charset="0"/>
                <a:cs typeface="Times New Roman" pitchFamily="18" charset="0"/>
              </a:rPr>
              <a:t>CÓ: </a:t>
            </a:r>
            <a:r>
              <a:rPr lang="en-US" sz="2000" b="1" dirty="0" err="1">
                <a:latin typeface="Times New Roman" pitchFamily="18" charset="0"/>
                <a:cs typeface="Times New Roman" pitchFamily="18" charset="0"/>
              </a:rPr>
              <a:t>C</a:t>
            </a:r>
            <a:r>
              <a:rPr lang="en-US" sz="2000" dirty="0" err="1">
                <a:solidFill>
                  <a:schemeClr val="tx1"/>
                </a:solidFill>
                <a:latin typeface="Times New Roman" pitchFamily="18" charset="0"/>
                <a:cs typeface="Times New Roman" pitchFamily="18" charset="0"/>
              </a:rPr>
              <a:t>ăn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cứ</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xác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định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thời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điểm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vào</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sử</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dụng</a:t>
            </a:r>
            <a:r>
              <a:rPr lang="en-US" sz="2000" dirty="0">
                <a:solidFill>
                  <a:schemeClr val="tx1"/>
                </a:solidFill>
                <a:latin typeface="Times New Roman" pitchFamily="18" charset="0"/>
                <a:cs typeface="Times New Roman" pitchFamily="18" charset="0"/>
              </a:rPr>
              <a:t> </a:t>
            </a:r>
          </a:p>
          <a:p>
            <a:pPr fontAlgn="auto">
              <a:spcBef>
                <a:spcPts val="0"/>
              </a:spcBef>
              <a:spcAft>
                <a:spcPts val="0"/>
              </a:spcAft>
              <a:defRPr/>
            </a:pP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mua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cùng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loại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xây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dựng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chuẩn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tương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đương</a:t>
            </a:r>
            <a:r>
              <a:rPr lang="en-US" sz="2000" dirty="0">
                <a:latin typeface="Times New Roman" pitchFamily="18" charset="0"/>
                <a:cs typeface="Times New Roman" pitchFamily="18" charset="0"/>
              </a:rPr>
              <a:t> </a:t>
            </a:r>
          </a:p>
        </p:txBody>
      </p:sp>
      <p:cxnSp>
        <p:nvCxnSpPr>
          <p:cNvPr id="1341" name="Straight Connector 1340">
            <a:extLst>
              <a:ext uri="{FF2B5EF4-FFF2-40B4-BE49-F238E27FC236}">
                <a16:creationId xmlns:a16="http://schemas.microsoft.com/office/drawing/2014/main" id="{E3E40FE8-DC29-DAA7-3A97-91D29686803E}"/>
              </a:ext>
            </a:extLst>
          </p:cNvPr>
          <p:cNvCxnSpPr>
            <a:cxnSpLocks/>
            <a:stCxn id="1332" idx="3"/>
            <a:endCxn id="1343" idx="1"/>
          </p:cNvCxnSpPr>
          <p:nvPr/>
        </p:nvCxnSpPr>
        <p:spPr>
          <a:xfrm flipV="1">
            <a:off x="4432946" y="2968206"/>
            <a:ext cx="975356" cy="2240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43" name="Left Bracket 1342">
            <a:extLst>
              <a:ext uri="{FF2B5EF4-FFF2-40B4-BE49-F238E27FC236}">
                <a16:creationId xmlns:a16="http://schemas.microsoft.com/office/drawing/2014/main" id="{1749CE7C-2011-60D3-50EB-ACA4DBD900CD}"/>
              </a:ext>
            </a:extLst>
          </p:cNvPr>
          <p:cNvSpPr/>
          <p:nvPr/>
        </p:nvSpPr>
        <p:spPr>
          <a:xfrm>
            <a:off x="5408302" y="2413470"/>
            <a:ext cx="45719" cy="1109472"/>
          </a:xfrm>
          <a:prstGeom prst="leftBracket">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sz="2000"/>
          </a:p>
        </p:txBody>
      </p:sp>
      <p:cxnSp>
        <p:nvCxnSpPr>
          <p:cNvPr id="1345" name="Straight Arrow Connector 1344">
            <a:extLst>
              <a:ext uri="{FF2B5EF4-FFF2-40B4-BE49-F238E27FC236}">
                <a16:creationId xmlns:a16="http://schemas.microsoft.com/office/drawing/2014/main" id="{D8A66661-9936-D3E0-F112-22A3A13E46F9}"/>
              </a:ext>
            </a:extLst>
          </p:cNvPr>
          <p:cNvCxnSpPr/>
          <p:nvPr/>
        </p:nvCxnSpPr>
        <p:spPr>
          <a:xfrm>
            <a:off x="5454021" y="2413470"/>
            <a:ext cx="1183698" cy="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46" name="Straight Arrow Connector 1345">
            <a:extLst>
              <a:ext uri="{FF2B5EF4-FFF2-40B4-BE49-F238E27FC236}">
                <a16:creationId xmlns:a16="http://schemas.microsoft.com/office/drawing/2014/main" id="{4BBDAE46-03FD-1F00-8E62-0448F5A1F3D3}"/>
              </a:ext>
            </a:extLst>
          </p:cNvPr>
          <p:cNvCxnSpPr/>
          <p:nvPr/>
        </p:nvCxnSpPr>
        <p:spPr>
          <a:xfrm>
            <a:off x="5435733" y="3516846"/>
            <a:ext cx="1183698" cy="0"/>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EF446DB-0BFF-3ED4-03B3-A8F9C40DC80F}"/>
              </a:ext>
            </a:extLst>
          </p:cNvPr>
          <p:cNvSpPr/>
          <p:nvPr/>
        </p:nvSpPr>
        <p:spPr>
          <a:xfrm>
            <a:off x="423353" y="-7588"/>
            <a:ext cx="8279424" cy="95410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XÁC ĐỊNH GIÁ TRỊ TSCĐ TẠI CQ, TC, ĐV CHƯA ĐƯỢC THEO DÕI TRÊN SỔ KẾ TOÁN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id="{023AF315-9AE3-B370-39F9-866D8385121A}"/>
              </a:ext>
            </a:extLst>
          </p:cNvPr>
          <p:cNvGrpSpPr/>
          <p:nvPr/>
        </p:nvGrpSpPr>
        <p:grpSpPr>
          <a:xfrm>
            <a:off x="498393" y="936262"/>
            <a:ext cx="1428206" cy="210411"/>
            <a:chOff x="4798423" y="1698171"/>
            <a:chExt cx="2009787" cy="296092"/>
          </a:xfrm>
        </p:grpSpPr>
        <p:sp>
          <p:nvSpPr>
            <p:cNvPr id="6" name="Diamond 5">
              <a:extLst>
                <a:ext uri="{FF2B5EF4-FFF2-40B4-BE49-F238E27FC236}">
                  <a16:creationId xmlns:a16="http://schemas.microsoft.com/office/drawing/2014/main" id="{E4199EA5-BEF0-2520-FA76-65C3566DA438}"/>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Diamond 1343">
              <a:extLst>
                <a:ext uri="{FF2B5EF4-FFF2-40B4-BE49-F238E27FC236}">
                  <a16:creationId xmlns:a16="http://schemas.microsoft.com/office/drawing/2014/main" id="{B8E48538-455F-C6A7-A5C0-BC9E5517DFE1}"/>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Diamond 1346">
              <a:extLst>
                <a:ext uri="{FF2B5EF4-FFF2-40B4-BE49-F238E27FC236}">
                  <a16:creationId xmlns:a16="http://schemas.microsoft.com/office/drawing/2014/main" id="{200ED21C-ADAE-A7BE-6562-41C1476041B7}"/>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Diamond 1347">
              <a:extLst>
                <a:ext uri="{FF2B5EF4-FFF2-40B4-BE49-F238E27FC236}">
                  <a16:creationId xmlns:a16="http://schemas.microsoft.com/office/drawing/2014/main" id="{EBDC6690-E0AA-55F0-F6E8-12BC5D92E4D1}"/>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Diamond 1348">
              <a:extLst>
                <a:ext uri="{FF2B5EF4-FFF2-40B4-BE49-F238E27FC236}">
                  <a16:creationId xmlns:a16="http://schemas.microsoft.com/office/drawing/2014/main" id="{04743ED5-DEEC-F9CF-262A-7FC58A71D3C3}"/>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Diamond 1349">
              <a:extLst>
                <a:ext uri="{FF2B5EF4-FFF2-40B4-BE49-F238E27FC236}">
                  <a16:creationId xmlns:a16="http://schemas.microsoft.com/office/drawing/2014/main" id="{058DE3BA-B74B-FDE6-24D6-0DECCD4ED312}"/>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3" name="Rounded Rectangle 85">
            <a:extLst>
              <a:ext uri="{FF2B5EF4-FFF2-40B4-BE49-F238E27FC236}">
                <a16:creationId xmlns:a16="http://schemas.microsoft.com/office/drawing/2014/main" id="{8EEB4E75-AECA-597F-C506-687B2BE0918E}"/>
              </a:ext>
            </a:extLst>
          </p:cNvPr>
          <p:cNvSpPr/>
          <p:nvPr/>
        </p:nvSpPr>
        <p:spPr>
          <a:xfrm rot="2700000">
            <a:off x="352939" y="1341199"/>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4" name="Rounded Rectangle 86">
            <a:extLst>
              <a:ext uri="{FF2B5EF4-FFF2-40B4-BE49-F238E27FC236}">
                <a16:creationId xmlns:a16="http://schemas.microsoft.com/office/drawing/2014/main" id="{D49DDAA2-C42A-31D8-E55A-89FA7EF993B8}"/>
              </a:ext>
            </a:extLst>
          </p:cNvPr>
          <p:cNvSpPr/>
          <p:nvPr/>
        </p:nvSpPr>
        <p:spPr>
          <a:xfrm rot="2700000">
            <a:off x="184737" y="1341205"/>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5" name="TextBox 1354">
            <a:extLst>
              <a:ext uri="{FF2B5EF4-FFF2-40B4-BE49-F238E27FC236}">
                <a16:creationId xmlns:a16="http://schemas.microsoft.com/office/drawing/2014/main" id="{A1DB513B-0D3A-C274-C125-CED5DCF23244}"/>
              </a:ext>
            </a:extLst>
          </p:cNvPr>
          <p:cNvSpPr txBox="1"/>
          <p:nvPr/>
        </p:nvSpPr>
        <p:spPr>
          <a:xfrm>
            <a:off x="253325" y="1434749"/>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Tree>
    <p:extLst>
      <p:ext uri="{BB962C8B-B14F-4D97-AF65-F5344CB8AC3E}">
        <p14:creationId xmlns:p14="http://schemas.microsoft.com/office/powerpoint/2010/main" val="396145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pSp>
        <p:nvGrpSpPr>
          <p:cNvPr id="1216" name="Google Shape;1216;p42"/>
          <p:cNvGrpSpPr/>
          <p:nvPr/>
        </p:nvGrpSpPr>
        <p:grpSpPr>
          <a:xfrm>
            <a:off x="416715" y="5935925"/>
            <a:ext cx="3201559" cy="555001"/>
            <a:chOff x="6279611" y="4186022"/>
            <a:chExt cx="2401169" cy="682173"/>
          </a:xfrm>
        </p:grpSpPr>
        <p:grpSp>
          <p:nvGrpSpPr>
            <p:cNvPr id="1217" name="Google Shape;1217;p42"/>
            <p:cNvGrpSpPr/>
            <p:nvPr/>
          </p:nvGrpSpPr>
          <p:grpSpPr>
            <a:xfrm flipH="1">
              <a:off x="8252035" y="4300338"/>
              <a:ext cx="428746" cy="567857"/>
              <a:chOff x="2423890" y="3042362"/>
              <a:chExt cx="428746" cy="567857"/>
            </a:xfrm>
          </p:grpSpPr>
          <p:sp>
            <p:nvSpPr>
              <p:cNvPr id="1218" name="Google Shape;1218;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19" name="Google Shape;1219;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0" name="Google Shape;1220;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1" name="Google Shape;1221;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2" name="Google Shape;1222;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3" name="Google Shape;1223;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24" name="Google Shape;1224;p42"/>
            <p:cNvGrpSpPr/>
            <p:nvPr/>
          </p:nvGrpSpPr>
          <p:grpSpPr>
            <a:xfrm flipH="1">
              <a:off x="7355927" y="4186022"/>
              <a:ext cx="514923" cy="681996"/>
              <a:chOff x="2423890" y="3042362"/>
              <a:chExt cx="428746" cy="567857"/>
            </a:xfrm>
          </p:grpSpPr>
          <p:sp>
            <p:nvSpPr>
              <p:cNvPr id="1225" name="Google Shape;1225;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6" name="Google Shape;1226;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7" name="Google Shape;1227;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8" name="Google Shape;1228;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9" name="Google Shape;1229;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0" name="Google Shape;1230;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31" name="Google Shape;1231;p42"/>
            <p:cNvGrpSpPr/>
            <p:nvPr/>
          </p:nvGrpSpPr>
          <p:grpSpPr>
            <a:xfrm flipH="1">
              <a:off x="6545997" y="4300338"/>
              <a:ext cx="428746" cy="567857"/>
              <a:chOff x="2423890" y="3042362"/>
              <a:chExt cx="428746" cy="567857"/>
            </a:xfrm>
          </p:grpSpPr>
          <p:sp>
            <p:nvSpPr>
              <p:cNvPr id="1232" name="Google Shape;1232;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3" name="Google Shape;1233;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4" name="Google Shape;1234;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5" name="Google Shape;1235;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6" name="Google Shape;1236;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7" name="Google Shape;1237;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38" name="Google Shape;1238;p42"/>
            <p:cNvGrpSpPr/>
            <p:nvPr/>
          </p:nvGrpSpPr>
          <p:grpSpPr>
            <a:xfrm flipH="1">
              <a:off x="7985624" y="4186078"/>
              <a:ext cx="151651" cy="681982"/>
              <a:chOff x="3376692" y="3077129"/>
              <a:chExt cx="116556" cy="524158"/>
            </a:xfrm>
          </p:grpSpPr>
          <p:sp>
            <p:nvSpPr>
              <p:cNvPr id="1239" name="Google Shape;1239;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0" name="Google Shape;1240;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1" name="Google Shape;1241;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2" name="Google Shape;1242;p42"/>
            <p:cNvGrpSpPr/>
            <p:nvPr/>
          </p:nvGrpSpPr>
          <p:grpSpPr>
            <a:xfrm flipH="1">
              <a:off x="7089511" y="4186078"/>
              <a:ext cx="151651" cy="681982"/>
              <a:chOff x="3376692" y="3077129"/>
              <a:chExt cx="116556" cy="524158"/>
            </a:xfrm>
          </p:grpSpPr>
          <p:sp>
            <p:nvSpPr>
              <p:cNvPr id="1243" name="Google Shape;1243;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4" name="Google Shape;1244;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5" name="Google Shape;1245;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6" name="Google Shape;1246;p42"/>
            <p:cNvGrpSpPr/>
            <p:nvPr/>
          </p:nvGrpSpPr>
          <p:grpSpPr>
            <a:xfrm flipH="1">
              <a:off x="6279611" y="4186078"/>
              <a:ext cx="151651" cy="681982"/>
              <a:chOff x="3376692" y="3077129"/>
              <a:chExt cx="116556" cy="524158"/>
            </a:xfrm>
          </p:grpSpPr>
          <p:sp>
            <p:nvSpPr>
              <p:cNvPr id="1247" name="Google Shape;1247;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8" name="Google Shape;1248;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9" name="Google Shape;1249;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2" name="Google Shape;1216;p42">
            <a:extLst>
              <a:ext uri="{FF2B5EF4-FFF2-40B4-BE49-F238E27FC236}">
                <a16:creationId xmlns:a16="http://schemas.microsoft.com/office/drawing/2014/main" id="{34043AB6-17EE-1DA7-3193-3A5FB41A86DD}"/>
              </a:ext>
            </a:extLst>
          </p:cNvPr>
          <p:cNvGrpSpPr/>
          <p:nvPr/>
        </p:nvGrpSpPr>
        <p:grpSpPr>
          <a:xfrm>
            <a:off x="3973214" y="5916517"/>
            <a:ext cx="3201559" cy="555001"/>
            <a:chOff x="6279611" y="4186022"/>
            <a:chExt cx="2401169" cy="682173"/>
          </a:xfrm>
        </p:grpSpPr>
        <p:grpSp>
          <p:nvGrpSpPr>
            <p:cNvPr id="3" name="Google Shape;1217;p42">
              <a:extLst>
                <a:ext uri="{FF2B5EF4-FFF2-40B4-BE49-F238E27FC236}">
                  <a16:creationId xmlns:a16="http://schemas.microsoft.com/office/drawing/2014/main" id="{9987E629-6DA3-402B-C71D-62E2D37A983B}"/>
                </a:ext>
              </a:extLst>
            </p:cNvPr>
            <p:cNvGrpSpPr/>
            <p:nvPr/>
          </p:nvGrpSpPr>
          <p:grpSpPr>
            <a:xfrm flipH="1">
              <a:off x="8252035" y="4300338"/>
              <a:ext cx="428746" cy="567857"/>
              <a:chOff x="2423890" y="3042362"/>
              <a:chExt cx="428746" cy="567857"/>
            </a:xfrm>
          </p:grpSpPr>
          <p:sp>
            <p:nvSpPr>
              <p:cNvPr id="33" name="Google Shape;1218;p42">
                <a:extLst>
                  <a:ext uri="{FF2B5EF4-FFF2-40B4-BE49-F238E27FC236}">
                    <a16:creationId xmlns:a16="http://schemas.microsoft.com/office/drawing/2014/main" id="{4D6AA3A9-A154-014A-002E-B2F55231F820}"/>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34" name="Google Shape;1219;p42">
                <a:extLst>
                  <a:ext uri="{FF2B5EF4-FFF2-40B4-BE49-F238E27FC236}">
                    <a16:creationId xmlns:a16="http://schemas.microsoft.com/office/drawing/2014/main" id="{806E7A0F-15D9-523B-3D24-83582899AB6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5" name="Google Shape;1220;p42">
                <a:extLst>
                  <a:ext uri="{FF2B5EF4-FFF2-40B4-BE49-F238E27FC236}">
                    <a16:creationId xmlns:a16="http://schemas.microsoft.com/office/drawing/2014/main" id="{765B7EC5-44EB-851B-88DB-720AC1380D2C}"/>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6" name="Google Shape;1221;p42">
                <a:extLst>
                  <a:ext uri="{FF2B5EF4-FFF2-40B4-BE49-F238E27FC236}">
                    <a16:creationId xmlns:a16="http://schemas.microsoft.com/office/drawing/2014/main" id="{5BDF648C-04C8-60B7-A776-55EDD233E07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7" name="Google Shape;1222;p42">
                <a:extLst>
                  <a:ext uri="{FF2B5EF4-FFF2-40B4-BE49-F238E27FC236}">
                    <a16:creationId xmlns:a16="http://schemas.microsoft.com/office/drawing/2014/main" id="{20349E7D-730E-DF22-B3D1-70BA6F719B0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8" name="Google Shape;1223;p42">
                <a:extLst>
                  <a:ext uri="{FF2B5EF4-FFF2-40B4-BE49-F238E27FC236}">
                    <a16:creationId xmlns:a16="http://schemas.microsoft.com/office/drawing/2014/main" id="{4AC9CE61-A780-C69D-6EF1-70C400E827D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7" name="Google Shape;1224;p42">
              <a:extLst>
                <a:ext uri="{FF2B5EF4-FFF2-40B4-BE49-F238E27FC236}">
                  <a16:creationId xmlns:a16="http://schemas.microsoft.com/office/drawing/2014/main" id="{31A3BBBA-51B8-2F48-BE86-9244D093E2DF}"/>
                </a:ext>
              </a:extLst>
            </p:cNvPr>
            <p:cNvGrpSpPr/>
            <p:nvPr/>
          </p:nvGrpSpPr>
          <p:grpSpPr>
            <a:xfrm flipH="1">
              <a:off x="7355927" y="4186022"/>
              <a:ext cx="514923" cy="681996"/>
              <a:chOff x="2423890" y="3042362"/>
              <a:chExt cx="428746" cy="567857"/>
            </a:xfrm>
          </p:grpSpPr>
          <p:sp>
            <p:nvSpPr>
              <p:cNvPr id="27" name="Google Shape;1225;p42">
                <a:extLst>
                  <a:ext uri="{FF2B5EF4-FFF2-40B4-BE49-F238E27FC236}">
                    <a16:creationId xmlns:a16="http://schemas.microsoft.com/office/drawing/2014/main" id="{C56E4EDD-0480-9F03-AAB6-7856D134BF2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8" name="Google Shape;1226;p42">
                <a:extLst>
                  <a:ext uri="{FF2B5EF4-FFF2-40B4-BE49-F238E27FC236}">
                    <a16:creationId xmlns:a16="http://schemas.microsoft.com/office/drawing/2014/main" id="{1C1A7578-83F1-142B-C817-6F573D9BC172}"/>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9" name="Google Shape;1227;p42">
                <a:extLst>
                  <a:ext uri="{FF2B5EF4-FFF2-40B4-BE49-F238E27FC236}">
                    <a16:creationId xmlns:a16="http://schemas.microsoft.com/office/drawing/2014/main" id="{8DCC29D4-5F2D-7C74-37F9-E69891FDE7E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0" name="Google Shape;1228;p42">
                <a:extLst>
                  <a:ext uri="{FF2B5EF4-FFF2-40B4-BE49-F238E27FC236}">
                    <a16:creationId xmlns:a16="http://schemas.microsoft.com/office/drawing/2014/main" id="{78D60AC9-870F-BC1E-3D66-0F10E0B97BB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1" name="Google Shape;1229;p42">
                <a:extLst>
                  <a:ext uri="{FF2B5EF4-FFF2-40B4-BE49-F238E27FC236}">
                    <a16:creationId xmlns:a16="http://schemas.microsoft.com/office/drawing/2014/main" id="{25B229C9-0107-996B-78C6-F5CF67A2DB7B}"/>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2" name="Google Shape;1230;p42">
                <a:extLst>
                  <a:ext uri="{FF2B5EF4-FFF2-40B4-BE49-F238E27FC236}">
                    <a16:creationId xmlns:a16="http://schemas.microsoft.com/office/drawing/2014/main" id="{F4A4A0FE-4DBD-F6CF-758F-5E20722FC22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8" name="Google Shape;1231;p42">
              <a:extLst>
                <a:ext uri="{FF2B5EF4-FFF2-40B4-BE49-F238E27FC236}">
                  <a16:creationId xmlns:a16="http://schemas.microsoft.com/office/drawing/2014/main" id="{8A81BB91-7DC7-F57F-9925-D4743748061B}"/>
                </a:ext>
              </a:extLst>
            </p:cNvPr>
            <p:cNvGrpSpPr/>
            <p:nvPr/>
          </p:nvGrpSpPr>
          <p:grpSpPr>
            <a:xfrm flipH="1">
              <a:off x="6545997" y="4300338"/>
              <a:ext cx="428746" cy="567857"/>
              <a:chOff x="2423890" y="3042362"/>
              <a:chExt cx="428746" cy="567857"/>
            </a:xfrm>
          </p:grpSpPr>
          <p:sp>
            <p:nvSpPr>
              <p:cNvPr id="21" name="Google Shape;1232;p42">
                <a:extLst>
                  <a:ext uri="{FF2B5EF4-FFF2-40B4-BE49-F238E27FC236}">
                    <a16:creationId xmlns:a16="http://schemas.microsoft.com/office/drawing/2014/main" id="{9088EA3E-8221-992A-33DE-A2D97D29726E}"/>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2" name="Google Shape;1233;p42">
                <a:extLst>
                  <a:ext uri="{FF2B5EF4-FFF2-40B4-BE49-F238E27FC236}">
                    <a16:creationId xmlns:a16="http://schemas.microsoft.com/office/drawing/2014/main" id="{4C112BF2-8062-085F-451B-FB1D016E2BA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3" name="Google Shape;1234;p42">
                <a:extLst>
                  <a:ext uri="{FF2B5EF4-FFF2-40B4-BE49-F238E27FC236}">
                    <a16:creationId xmlns:a16="http://schemas.microsoft.com/office/drawing/2014/main" id="{7DD04EDD-2165-8137-69DE-5B924D38042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4" name="Google Shape;1235;p42">
                <a:extLst>
                  <a:ext uri="{FF2B5EF4-FFF2-40B4-BE49-F238E27FC236}">
                    <a16:creationId xmlns:a16="http://schemas.microsoft.com/office/drawing/2014/main" id="{0DDBD346-52EE-776D-A6C5-BACCCE00E2C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5" name="Google Shape;1236;p42">
                <a:extLst>
                  <a:ext uri="{FF2B5EF4-FFF2-40B4-BE49-F238E27FC236}">
                    <a16:creationId xmlns:a16="http://schemas.microsoft.com/office/drawing/2014/main" id="{10D042EE-974E-014C-F0BA-D776EBDE1F5F}"/>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6" name="Google Shape;1237;p42">
                <a:extLst>
                  <a:ext uri="{FF2B5EF4-FFF2-40B4-BE49-F238E27FC236}">
                    <a16:creationId xmlns:a16="http://schemas.microsoft.com/office/drawing/2014/main" id="{BD06D761-69B5-A09B-8823-9696D0BF42F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9" name="Google Shape;1238;p42">
              <a:extLst>
                <a:ext uri="{FF2B5EF4-FFF2-40B4-BE49-F238E27FC236}">
                  <a16:creationId xmlns:a16="http://schemas.microsoft.com/office/drawing/2014/main" id="{FAC54990-A970-6A8B-3707-C5E8F4D1B91E}"/>
                </a:ext>
              </a:extLst>
            </p:cNvPr>
            <p:cNvGrpSpPr/>
            <p:nvPr/>
          </p:nvGrpSpPr>
          <p:grpSpPr>
            <a:xfrm flipH="1">
              <a:off x="7985624" y="4186078"/>
              <a:ext cx="151651" cy="681982"/>
              <a:chOff x="3376692" y="3077129"/>
              <a:chExt cx="116556" cy="524158"/>
            </a:xfrm>
          </p:grpSpPr>
          <p:sp>
            <p:nvSpPr>
              <p:cNvPr id="18" name="Google Shape;1239;p42">
                <a:extLst>
                  <a:ext uri="{FF2B5EF4-FFF2-40B4-BE49-F238E27FC236}">
                    <a16:creationId xmlns:a16="http://schemas.microsoft.com/office/drawing/2014/main" id="{F44B3AFA-4454-9418-B029-CA769023716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0;p42">
                <a:extLst>
                  <a:ext uri="{FF2B5EF4-FFF2-40B4-BE49-F238E27FC236}">
                    <a16:creationId xmlns:a16="http://schemas.microsoft.com/office/drawing/2014/main" id="{B32006EF-FACA-0851-1821-8EB2B4E362F3}"/>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1;p42">
                <a:extLst>
                  <a:ext uri="{FF2B5EF4-FFF2-40B4-BE49-F238E27FC236}">
                    <a16:creationId xmlns:a16="http://schemas.microsoft.com/office/drawing/2014/main" id="{E7BBE3C5-6D61-EFE3-B20D-DFC25E6A256E}"/>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0" name="Google Shape;1242;p42">
              <a:extLst>
                <a:ext uri="{FF2B5EF4-FFF2-40B4-BE49-F238E27FC236}">
                  <a16:creationId xmlns:a16="http://schemas.microsoft.com/office/drawing/2014/main" id="{0AB21C04-B0B5-1B0A-E0AD-980C6B32670F}"/>
                </a:ext>
              </a:extLst>
            </p:cNvPr>
            <p:cNvGrpSpPr/>
            <p:nvPr/>
          </p:nvGrpSpPr>
          <p:grpSpPr>
            <a:xfrm flipH="1">
              <a:off x="7089511" y="4186078"/>
              <a:ext cx="151651" cy="681982"/>
              <a:chOff x="3376692" y="3077129"/>
              <a:chExt cx="116556" cy="524158"/>
            </a:xfrm>
          </p:grpSpPr>
          <p:sp>
            <p:nvSpPr>
              <p:cNvPr id="15" name="Google Shape;1243;p42">
                <a:extLst>
                  <a:ext uri="{FF2B5EF4-FFF2-40B4-BE49-F238E27FC236}">
                    <a16:creationId xmlns:a16="http://schemas.microsoft.com/office/drawing/2014/main" id="{0300204A-A827-21B6-752A-B271F5F864B7}"/>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6" name="Google Shape;1244;p42">
                <a:extLst>
                  <a:ext uri="{FF2B5EF4-FFF2-40B4-BE49-F238E27FC236}">
                    <a16:creationId xmlns:a16="http://schemas.microsoft.com/office/drawing/2014/main" id="{23BB4501-8BDE-B01B-94A6-3B7F03E633E8}"/>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7" name="Google Shape;1245;p42">
                <a:extLst>
                  <a:ext uri="{FF2B5EF4-FFF2-40B4-BE49-F238E27FC236}">
                    <a16:creationId xmlns:a16="http://schemas.microsoft.com/office/drawing/2014/main" id="{A0E024C8-002A-4E85-8A82-05628131EB7E}"/>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1" name="Google Shape;1246;p42">
              <a:extLst>
                <a:ext uri="{FF2B5EF4-FFF2-40B4-BE49-F238E27FC236}">
                  <a16:creationId xmlns:a16="http://schemas.microsoft.com/office/drawing/2014/main" id="{E42CD6E9-4E87-F9E0-2178-DAE61A4D86AA}"/>
                </a:ext>
              </a:extLst>
            </p:cNvPr>
            <p:cNvGrpSpPr/>
            <p:nvPr/>
          </p:nvGrpSpPr>
          <p:grpSpPr>
            <a:xfrm flipH="1">
              <a:off x="6279611" y="4186078"/>
              <a:ext cx="151651" cy="681982"/>
              <a:chOff x="3376692" y="3077129"/>
              <a:chExt cx="116556" cy="524158"/>
            </a:xfrm>
          </p:grpSpPr>
          <p:sp>
            <p:nvSpPr>
              <p:cNvPr id="12" name="Google Shape;1247;p42">
                <a:extLst>
                  <a:ext uri="{FF2B5EF4-FFF2-40B4-BE49-F238E27FC236}">
                    <a16:creationId xmlns:a16="http://schemas.microsoft.com/office/drawing/2014/main" id="{89381248-62A1-6111-B54C-8E7310E301E9}"/>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 name="Google Shape;1248;p42">
                <a:extLst>
                  <a:ext uri="{FF2B5EF4-FFF2-40B4-BE49-F238E27FC236}">
                    <a16:creationId xmlns:a16="http://schemas.microsoft.com/office/drawing/2014/main" id="{2A3B2E2C-CAC8-9D0C-1A8A-D18CB315E7E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4" name="Google Shape;1249;p42">
                <a:extLst>
                  <a:ext uri="{FF2B5EF4-FFF2-40B4-BE49-F238E27FC236}">
                    <a16:creationId xmlns:a16="http://schemas.microsoft.com/office/drawing/2014/main" id="{4904BDBC-7294-14DD-1CF6-0D73B1C897CF}"/>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39" name="Google Shape;1216;p42">
            <a:extLst>
              <a:ext uri="{FF2B5EF4-FFF2-40B4-BE49-F238E27FC236}">
                <a16:creationId xmlns:a16="http://schemas.microsoft.com/office/drawing/2014/main" id="{627F1315-DFC9-0BEA-E573-0FBB054A6EE5}"/>
              </a:ext>
            </a:extLst>
          </p:cNvPr>
          <p:cNvGrpSpPr/>
          <p:nvPr/>
        </p:nvGrpSpPr>
        <p:grpSpPr>
          <a:xfrm>
            <a:off x="7420709" y="5933475"/>
            <a:ext cx="3201559" cy="555001"/>
            <a:chOff x="6279611" y="4186022"/>
            <a:chExt cx="2401169" cy="682173"/>
          </a:xfrm>
        </p:grpSpPr>
        <p:grpSp>
          <p:nvGrpSpPr>
            <p:cNvPr id="40" name="Google Shape;1217;p42">
              <a:extLst>
                <a:ext uri="{FF2B5EF4-FFF2-40B4-BE49-F238E27FC236}">
                  <a16:creationId xmlns:a16="http://schemas.microsoft.com/office/drawing/2014/main" id="{1A4B0113-28C7-31E9-B80E-77F15EEA5B91}"/>
                </a:ext>
              </a:extLst>
            </p:cNvPr>
            <p:cNvGrpSpPr/>
            <p:nvPr/>
          </p:nvGrpSpPr>
          <p:grpSpPr>
            <a:xfrm flipH="1">
              <a:off x="8252035" y="4300338"/>
              <a:ext cx="428746" cy="567857"/>
              <a:chOff x="2423890" y="3042362"/>
              <a:chExt cx="428746" cy="567857"/>
            </a:xfrm>
          </p:grpSpPr>
          <p:sp>
            <p:nvSpPr>
              <p:cNvPr id="1253" name="Google Shape;1218;p42">
                <a:extLst>
                  <a:ext uri="{FF2B5EF4-FFF2-40B4-BE49-F238E27FC236}">
                    <a16:creationId xmlns:a16="http://schemas.microsoft.com/office/drawing/2014/main" id="{E8FE4CBE-C830-4D87-2A18-EBE464DC8BA6}"/>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54" name="Google Shape;1219;p42">
                <a:extLst>
                  <a:ext uri="{FF2B5EF4-FFF2-40B4-BE49-F238E27FC236}">
                    <a16:creationId xmlns:a16="http://schemas.microsoft.com/office/drawing/2014/main" id="{712282B1-94DD-9776-60F2-FFEE5885030B}"/>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5" name="Google Shape;1220;p42">
                <a:extLst>
                  <a:ext uri="{FF2B5EF4-FFF2-40B4-BE49-F238E27FC236}">
                    <a16:creationId xmlns:a16="http://schemas.microsoft.com/office/drawing/2014/main" id="{16A19085-68C0-4029-6E94-928FA80442D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6" name="Google Shape;1221;p42">
                <a:extLst>
                  <a:ext uri="{FF2B5EF4-FFF2-40B4-BE49-F238E27FC236}">
                    <a16:creationId xmlns:a16="http://schemas.microsoft.com/office/drawing/2014/main" id="{B1AD8B30-1557-9D7E-9DA9-8CD5453E690F}"/>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7" name="Google Shape;1222;p42">
                <a:extLst>
                  <a:ext uri="{FF2B5EF4-FFF2-40B4-BE49-F238E27FC236}">
                    <a16:creationId xmlns:a16="http://schemas.microsoft.com/office/drawing/2014/main" id="{D892B529-02A9-C916-8C6A-B890E66EB87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8" name="Google Shape;1223;p42">
                <a:extLst>
                  <a:ext uri="{FF2B5EF4-FFF2-40B4-BE49-F238E27FC236}">
                    <a16:creationId xmlns:a16="http://schemas.microsoft.com/office/drawing/2014/main" id="{E9AD4B6D-4995-F856-92F2-09449EC9F31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1" name="Google Shape;1224;p42">
              <a:extLst>
                <a:ext uri="{FF2B5EF4-FFF2-40B4-BE49-F238E27FC236}">
                  <a16:creationId xmlns:a16="http://schemas.microsoft.com/office/drawing/2014/main" id="{9DD08004-2E00-29A5-8230-F8E1C02F0081}"/>
                </a:ext>
              </a:extLst>
            </p:cNvPr>
            <p:cNvGrpSpPr/>
            <p:nvPr/>
          </p:nvGrpSpPr>
          <p:grpSpPr>
            <a:xfrm flipH="1">
              <a:off x="7355927" y="4186022"/>
              <a:ext cx="514923" cy="681996"/>
              <a:chOff x="2423890" y="3042362"/>
              <a:chExt cx="428746" cy="567857"/>
            </a:xfrm>
          </p:grpSpPr>
          <p:sp>
            <p:nvSpPr>
              <p:cNvPr id="61" name="Google Shape;1225;p42">
                <a:extLst>
                  <a:ext uri="{FF2B5EF4-FFF2-40B4-BE49-F238E27FC236}">
                    <a16:creationId xmlns:a16="http://schemas.microsoft.com/office/drawing/2014/main" id="{C744CFD8-EE1E-12DB-23FA-6131F6CABC4E}"/>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2" name="Google Shape;1226;p42">
                <a:extLst>
                  <a:ext uri="{FF2B5EF4-FFF2-40B4-BE49-F238E27FC236}">
                    <a16:creationId xmlns:a16="http://schemas.microsoft.com/office/drawing/2014/main" id="{79B3845D-4D98-4CAA-23D7-DA250A0B20C5}"/>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3" name="Google Shape;1227;p42">
                <a:extLst>
                  <a:ext uri="{FF2B5EF4-FFF2-40B4-BE49-F238E27FC236}">
                    <a16:creationId xmlns:a16="http://schemas.microsoft.com/office/drawing/2014/main" id="{247F21C7-B668-5AA1-41F1-7426885643EE}"/>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0" name="Google Shape;1228;p42">
                <a:extLst>
                  <a:ext uri="{FF2B5EF4-FFF2-40B4-BE49-F238E27FC236}">
                    <a16:creationId xmlns:a16="http://schemas.microsoft.com/office/drawing/2014/main" id="{45C706CE-6FD8-318B-AF56-692FE1C02F8F}"/>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1" name="Google Shape;1229;p42">
                <a:extLst>
                  <a:ext uri="{FF2B5EF4-FFF2-40B4-BE49-F238E27FC236}">
                    <a16:creationId xmlns:a16="http://schemas.microsoft.com/office/drawing/2014/main" id="{6A74FA99-66EA-271E-8343-0E802BDEA9D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2" name="Google Shape;1230;p42">
                <a:extLst>
                  <a:ext uri="{FF2B5EF4-FFF2-40B4-BE49-F238E27FC236}">
                    <a16:creationId xmlns:a16="http://schemas.microsoft.com/office/drawing/2014/main" id="{FFCBCAD4-0110-CC0B-9B2D-118C4CE971F1}"/>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2" name="Google Shape;1231;p42">
              <a:extLst>
                <a:ext uri="{FF2B5EF4-FFF2-40B4-BE49-F238E27FC236}">
                  <a16:creationId xmlns:a16="http://schemas.microsoft.com/office/drawing/2014/main" id="{A6974BE1-9389-7BE0-0737-5608D4669364}"/>
                </a:ext>
              </a:extLst>
            </p:cNvPr>
            <p:cNvGrpSpPr/>
            <p:nvPr/>
          </p:nvGrpSpPr>
          <p:grpSpPr>
            <a:xfrm flipH="1">
              <a:off x="6545997" y="4300338"/>
              <a:ext cx="428746" cy="567857"/>
              <a:chOff x="2423890" y="3042362"/>
              <a:chExt cx="428746" cy="567857"/>
            </a:xfrm>
          </p:grpSpPr>
          <p:sp>
            <p:nvSpPr>
              <p:cNvPr id="55" name="Google Shape;1232;p42">
                <a:extLst>
                  <a:ext uri="{FF2B5EF4-FFF2-40B4-BE49-F238E27FC236}">
                    <a16:creationId xmlns:a16="http://schemas.microsoft.com/office/drawing/2014/main" id="{44248D4C-E900-379E-8B9D-06DD55E22C3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6" name="Google Shape;1233;p42">
                <a:extLst>
                  <a:ext uri="{FF2B5EF4-FFF2-40B4-BE49-F238E27FC236}">
                    <a16:creationId xmlns:a16="http://schemas.microsoft.com/office/drawing/2014/main" id="{6D3B26FD-6A72-F9F2-21D9-9E40CC84604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7" name="Google Shape;1234;p42">
                <a:extLst>
                  <a:ext uri="{FF2B5EF4-FFF2-40B4-BE49-F238E27FC236}">
                    <a16:creationId xmlns:a16="http://schemas.microsoft.com/office/drawing/2014/main" id="{3FC31DF8-8C08-A9D2-B265-61973B645BF0}"/>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8" name="Google Shape;1235;p42">
                <a:extLst>
                  <a:ext uri="{FF2B5EF4-FFF2-40B4-BE49-F238E27FC236}">
                    <a16:creationId xmlns:a16="http://schemas.microsoft.com/office/drawing/2014/main" id="{B5436426-EFFB-7197-B4A6-3DD0221C8596}"/>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9" name="Google Shape;1236;p42">
                <a:extLst>
                  <a:ext uri="{FF2B5EF4-FFF2-40B4-BE49-F238E27FC236}">
                    <a16:creationId xmlns:a16="http://schemas.microsoft.com/office/drawing/2014/main" id="{6D700A7C-BAAF-B02E-4CF2-0C2112089B3D}"/>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0" name="Google Shape;1237;p42">
                <a:extLst>
                  <a:ext uri="{FF2B5EF4-FFF2-40B4-BE49-F238E27FC236}">
                    <a16:creationId xmlns:a16="http://schemas.microsoft.com/office/drawing/2014/main" id="{03C6DCF4-2FA5-A462-3DB4-49650141A7F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3" name="Google Shape;1238;p42">
              <a:extLst>
                <a:ext uri="{FF2B5EF4-FFF2-40B4-BE49-F238E27FC236}">
                  <a16:creationId xmlns:a16="http://schemas.microsoft.com/office/drawing/2014/main" id="{096624E3-8177-54B7-6D4C-981D58329E57}"/>
                </a:ext>
              </a:extLst>
            </p:cNvPr>
            <p:cNvGrpSpPr/>
            <p:nvPr/>
          </p:nvGrpSpPr>
          <p:grpSpPr>
            <a:xfrm flipH="1">
              <a:off x="7985624" y="4186078"/>
              <a:ext cx="151651" cy="681982"/>
              <a:chOff x="3376692" y="3077129"/>
              <a:chExt cx="116556" cy="524158"/>
            </a:xfrm>
          </p:grpSpPr>
          <p:sp>
            <p:nvSpPr>
              <p:cNvPr id="52" name="Google Shape;1239;p42">
                <a:extLst>
                  <a:ext uri="{FF2B5EF4-FFF2-40B4-BE49-F238E27FC236}">
                    <a16:creationId xmlns:a16="http://schemas.microsoft.com/office/drawing/2014/main" id="{2A90A2EA-FA22-4212-03AC-32F5811F6176}"/>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3" name="Google Shape;1240;p42">
                <a:extLst>
                  <a:ext uri="{FF2B5EF4-FFF2-40B4-BE49-F238E27FC236}">
                    <a16:creationId xmlns:a16="http://schemas.microsoft.com/office/drawing/2014/main" id="{3D2227E2-22BB-B4B3-4EB1-DC271F9EA65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4" name="Google Shape;1241;p42">
                <a:extLst>
                  <a:ext uri="{FF2B5EF4-FFF2-40B4-BE49-F238E27FC236}">
                    <a16:creationId xmlns:a16="http://schemas.microsoft.com/office/drawing/2014/main" id="{CD7FE4C2-5438-67CD-1661-74F59C1CBC89}"/>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4" name="Google Shape;1242;p42">
              <a:extLst>
                <a:ext uri="{FF2B5EF4-FFF2-40B4-BE49-F238E27FC236}">
                  <a16:creationId xmlns:a16="http://schemas.microsoft.com/office/drawing/2014/main" id="{AE2183BC-900E-BC1D-F3D7-8A7C49B92F27}"/>
                </a:ext>
              </a:extLst>
            </p:cNvPr>
            <p:cNvGrpSpPr/>
            <p:nvPr/>
          </p:nvGrpSpPr>
          <p:grpSpPr>
            <a:xfrm flipH="1">
              <a:off x="7089511" y="4186078"/>
              <a:ext cx="151651" cy="681982"/>
              <a:chOff x="3376692" y="3077129"/>
              <a:chExt cx="116556" cy="524158"/>
            </a:xfrm>
          </p:grpSpPr>
          <p:sp>
            <p:nvSpPr>
              <p:cNvPr id="49" name="Google Shape;1243;p42">
                <a:extLst>
                  <a:ext uri="{FF2B5EF4-FFF2-40B4-BE49-F238E27FC236}">
                    <a16:creationId xmlns:a16="http://schemas.microsoft.com/office/drawing/2014/main" id="{CAB32656-5879-0D92-A025-1D2ED53406D6}"/>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0" name="Google Shape;1244;p42">
                <a:extLst>
                  <a:ext uri="{FF2B5EF4-FFF2-40B4-BE49-F238E27FC236}">
                    <a16:creationId xmlns:a16="http://schemas.microsoft.com/office/drawing/2014/main" id="{E3E29908-35FF-7278-6470-CFDE176064B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1" name="Google Shape;1245;p42">
                <a:extLst>
                  <a:ext uri="{FF2B5EF4-FFF2-40B4-BE49-F238E27FC236}">
                    <a16:creationId xmlns:a16="http://schemas.microsoft.com/office/drawing/2014/main" id="{ABE5381A-460E-CD1A-A45F-10C611877540}"/>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5" name="Google Shape;1246;p42">
              <a:extLst>
                <a:ext uri="{FF2B5EF4-FFF2-40B4-BE49-F238E27FC236}">
                  <a16:creationId xmlns:a16="http://schemas.microsoft.com/office/drawing/2014/main" id="{C8B2CDF8-7432-EA95-E157-FCB3DC80EDFD}"/>
                </a:ext>
              </a:extLst>
            </p:cNvPr>
            <p:cNvGrpSpPr/>
            <p:nvPr/>
          </p:nvGrpSpPr>
          <p:grpSpPr>
            <a:xfrm flipH="1">
              <a:off x="6279611" y="4186078"/>
              <a:ext cx="151651" cy="681982"/>
              <a:chOff x="3376692" y="3077129"/>
              <a:chExt cx="116556" cy="524158"/>
            </a:xfrm>
          </p:grpSpPr>
          <p:sp>
            <p:nvSpPr>
              <p:cNvPr id="46" name="Google Shape;1247;p42">
                <a:extLst>
                  <a:ext uri="{FF2B5EF4-FFF2-40B4-BE49-F238E27FC236}">
                    <a16:creationId xmlns:a16="http://schemas.microsoft.com/office/drawing/2014/main" id="{1BAF03B4-DFE4-DAA2-EC0D-9CE8A6B2F718}"/>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47" name="Google Shape;1248;p42">
                <a:extLst>
                  <a:ext uri="{FF2B5EF4-FFF2-40B4-BE49-F238E27FC236}">
                    <a16:creationId xmlns:a16="http://schemas.microsoft.com/office/drawing/2014/main" id="{8C75EDB0-82C6-2528-C560-0E8ABA8D1BB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48" name="Google Shape;1249;p42">
                <a:extLst>
                  <a:ext uri="{FF2B5EF4-FFF2-40B4-BE49-F238E27FC236}">
                    <a16:creationId xmlns:a16="http://schemas.microsoft.com/office/drawing/2014/main" id="{4523FC21-44EC-04D3-D210-DD5000A60D9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259" name="Google Shape;1216;p42">
            <a:extLst>
              <a:ext uri="{FF2B5EF4-FFF2-40B4-BE49-F238E27FC236}">
                <a16:creationId xmlns:a16="http://schemas.microsoft.com/office/drawing/2014/main" id="{DC48C25F-9185-6D3B-3332-39618348B8A8}"/>
              </a:ext>
            </a:extLst>
          </p:cNvPr>
          <p:cNvGrpSpPr/>
          <p:nvPr/>
        </p:nvGrpSpPr>
        <p:grpSpPr>
          <a:xfrm>
            <a:off x="10799411" y="5946131"/>
            <a:ext cx="3201559" cy="555001"/>
            <a:chOff x="6279611" y="4186022"/>
            <a:chExt cx="2401169" cy="682173"/>
          </a:xfrm>
        </p:grpSpPr>
        <p:grpSp>
          <p:nvGrpSpPr>
            <p:cNvPr id="1260" name="Google Shape;1217;p42">
              <a:extLst>
                <a:ext uri="{FF2B5EF4-FFF2-40B4-BE49-F238E27FC236}">
                  <a16:creationId xmlns:a16="http://schemas.microsoft.com/office/drawing/2014/main" id="{51066FE1-462F-D011-FA70-5E6431B8E375}"/>
                </a:ext>
              </a:extLst>
            </p:cNvPr>
            <p:cNvGrpSpPr/>
            <p:nvPr/>
          </p:nvGrpSpPr>
          <p:grpSpPr>
            <a:xfrm flipH="1">
              <a:off x="8252035" y="4300338"/>
              <a:ext cx="428746" cy="567857"/>
              <a:chOff x="2423890" y="3042362"/>
              <a:chExt cx="428746" cy="567857"/>
            </a:xfrm>
          </p:grpSpPr>
          <p:sp>
            <p:nvSpPr>
              <p:cNvPr id="1287" name="Google Shape;1218;p42">
                <a:extLst>
                  <a:ext uri="{FF2B5EF4-FFF2-40B4-BE49-F238E27FC236}">
                    <a16:creationId xmlns:a16="http://schemas.microsoft.com/office/drawing/2014/main" id="{245B593D-4410-1360-2D87-E4FF3A33C3A2}"/>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88" name="Google Shape;1219;p42">
                <a:extLst>
                  <a:ext uri="{FF2B5EF4-FFF2-40B4-BE49-F238E27FC236}">
                    <a16:creationId xmlns:a16="http://schemas.microsoft.com/office/drawing/2014/main" id="{95FF7034-E7E7-2AB5-CB98-F2C9A9876ED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9" name="Google Shape;1220;p42">
                <a:extLst>
                  <a:ext uri="{FF2B5EF4-FFF2-40B4-BE49-F238E27FC236}">
                    <a16:creationId xmlns:a16="http://schemas.microsoft.com/office/drawing/2014/main" id="{6714B787-460D-19D5-CFA1-0D21500B371B}"/>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0" name="Google Shape;1221;p42">
                <a:extLst>
                  <a:ext uri="{FF2B5EF4-FFF2-40B4-BE49-F238E27FC236}">
                    <a16:creationId xmlns:a16="http://schemas.microsoft.com/office/drawing/2014/main" id="{A3C5A497-519E-3AA6-B9DD-20C9DC5E2E2A}"/>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1" name="Google Shape;1222;p42">
                <a:extLst>
                  <a:ext uri="{FF2B5EF4-FFF2-40B4-BE49-F238E27FC236}">
                    <a16:creationId xmlns:a16="http://schemas.microsoft.com/office/drawing/2014/main" id="{600AE2AC-77C2-9D3B-1A7F-7BE46D39F63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2" name="Google Shape;1223;p42">
                <a:extLst>
                  <a:ext uri="{FF2B5EF4-FFF2-40B4-BE49-F238E27FC236}">
                    <a16:creationId xmlns:a16="http://schemas.microsoft.com/office/drawing/2014/main" id="{689E4EF7-4E16-B180-3BBC-1C9CCBCFC57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1" name="Google Shape;1224;p42">
              <a:extLst>
                <a:ext uri="{FF2B5EF4-FFF2-40B4-BE49-F238E27FC236}">
                  <a16:creationId xmlns:a16="http://schemas.microsoft.com/office/drawing/2014/main" id="{9F75CEB0-BC16-4738-028F-C0CB60C9FB44}"/>
                </a:ext>
              </a:extLst>
            </p:cNvPr>
            <p:cNvGrpSpPr/>
            <p:nvPr/>
          </p:nvGrpSpPr>
          <p:grpSpPr>
            <a:xfrm flipH="1">
              <a:off x="7355927" y="4186022"/>
              <a:ext cx="514923" cy="681996"/>
              <a:chOff x="2423890" y="3042362"/>
              <a:chExt cx="428746" cy="567857"/>
            </a:xfrm>
          </p:grpSpPr>
          <p:sp>
            <p:nvSpPr>
              <p:cNvPr id="1281" name="Google Shape;1225;p42">
                <a:extLst>
                  <a:ext uri="{FF2B5EF4-FFF2-40B4-BE49-F238E27FC236}">
                    <a16:creationId xmlns:a16="http://schemas.microsoft.com/office/drawing/2014/main" id="{BFB3C84A-2260-4FB4-C4D8-A06E969748B8}"/>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2" name="Google Shape;1226;p42">
                <a:extLst>
                  <a:ext uri="{FF2B5EF4-FFF2-40B4-BE49-F238E27FC236}">
                    <a16:creationId xmlns:a16="http://schemas.microsoft.com/office/drawing/2014/main" id="{B435650B-4BE3-34DA-3040-016075BBAC27}"/>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3" name="Google Shape;1227;p42">
                <a:extLst>
                  <a:ext uri="{FF2B5EF4-FFF2-40B4-BE49-F238E27FC236}">
                    <a16:creationId xmlns:a16="http://schemas.microsoft.com/office/drawing/2014/main" id="{3872A007-C738-7AE7-ACF1-9287AEF959DB}"/>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4" name="Google Shape;1228;p42">
                <a:extLst>
                  <a:ext uri="{FF2B5EF4-FFF2-40B4-BE49-F238E27FC236}">
                    <a16:creationId xmlns:a16="http://schemas.microsoft.com/office/drawing/2014/main" id="{C11F65E2-056F-23AA-4ACB-F156B1B8010D}"/>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5" name="Google Shape;1229;p42">
                <a:extLst>
                  <a:ext uri="{FF2B5EF4-FFF2-40B4-BE49-F238E27FC236}">
                    <a16:creationId xmlns:a16="http://schemas.microsoft.com/office/drawing/2014/main" id="{3FAC9C0B-9D86-2C89-9137-B9A5BE38B44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6" name="Google Shape;1230;p42">
                <a:extLst>
                  <a:ext uri="{FF2B5EF4-FFF2-40B4-BE49-F238E27FC236}">
                    <a16:creationId xmlns:a16="http://schemas.microsoft.com/office/drawing/2014/main" id="{673897F1-0C56-5DB3-14FD-5B3EE2897FCB}"/>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2" name="Google Shape;1231;p42">
              <a:extLst>
                <a:ext uri="{FF2B5EF4-FFF2-40B4-BE49-F238E27FC236}">
                  <a16:creationId xmlns:a16="http://schemas.microsoft.com/office/drawing/2014/main" id="{5FA54CDE-CBF8-44C8-422E-2A4631078991}"/>
                </a:ext>
              </a:extLst>
            </p:cNvPr>
            <p:cNvGrpSpPr/>
            <p:nvPr/>
          </p:nvGrpSpPr>
          <p:grpSpPr>
            <a:xfrm flipH="1">
              <a:off x="6545997" y="4300338"/>
              <a:ext cx="428746" cy="567857"/>
              <a:chOff x="2423890" y="3042362"/>
              <a:chExt cx="428746" cy="567857"/>
            </a:xfrm>
          </p:grpSpPr>
          <p:sp>
            <p:nvSpPr>
              <p:cNvPr id="1275" name="Google Shape;1232;p42">
                <a:extLst>
                  <a:ext uri="{FF2B5EF4-FFF2-40B4-BE49-F238E27FC236}">
                    <a16:creationId xmlns:a16="http://schemas.microsoft.com/office/drawing/2014/main" id="{DE83E402-DFDE-6657-2119-3935D428636A}"/>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6" name="Google Shape;1233;p42">
                <a:extLst>
                  <a:ext uri="{FF2B5EF4-FFF2-40B4-BE49-F238E27FC236}">
                    <a16:creationId xmlns:a16="http://schemas.microsoft.com/office/drawing/2014/main" id="{D0B9E8FF-61CB-1C47-C4C7-0B89108D6DD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7" name="Google Shape;1234;p42">
                <a:extLst>
                  <a:ext uri="{FF2B5EF4-FFF2-40B4-BE49-F238E27FC236}">
                    <a16:creationId xmlns:a16="http://schemas.microsoft.com/office/drawing/2014/main" id="{899B692B-E514-1EB4-98B4-CAECDD9642E3}"/>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8" name="Google Shape;1235;p42">
                <a:extLst>
                  <a:ext uri="{FF2B5EF4-FFF2-40B4-BE49-F238E27FC236}">
                    <a16:creationId xmlns:a16="http://schemas.microsoft.com/office/drawing/2014/main" id="{21112429-6807-6E9D-5D67-A961C1C70589}"/>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9" name="Google Shape;1236;p42">
                <a:extLst>
                  <a:ext uri="{FF2B5EF4-FFF2-40B4-BE49-F238E27FC236}">
                    <a16:creationId xmlns:a16="http://schemas.microsoft.com/office/drawing/2014/main" id="{07288902-B38D-7A3C-94A3-AD44705DE0B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0" name="Google Shape;1237;p42">
                <a:extLst>
                  <a:ext uri="{FF2B5EF4-FFF2-40B4-BE49-F238E27FC236}">
                    <a16:creationId xmlns:a16="http://schemas.microsoft.com/office/drawing/2014/main" id="{C46BAC78-D5AA-6E30-2921-49F52367D9C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3" name="Google Shape;1238;p42">
              <a:extLst>
                <a:ext uri="{FF2B5EF4-FFF2-40B4-BE49-F238E27FC236}">
                  <a16:creationId xmlns:a16="http://schemas.microsoft.com/office/drawing/2014/main" id="{51072A81-CF2E-D9C2-A226-EA8B85C98B4E}"/>
                </a:ext>
              </a:extLst>
            </p:cNvPr>
            <p:cNvGrpSpPr/>
            <p:nvPr/>
          </p:nvGrpSpPr>
          <p:grpSpPr>
            <a:xfrm flipH="1">
              <a:off x="7985624" y="4186078"/>
              <a:ext cx="151651" cy="681982"/>
              <a:chOff x="3376692" y="3077129"/>
              <a:chExt cx="116556" cy="524158"/>
            </a:xfrm>
          </p:grpSpPr>
          <p:sp>
            <p:nvSpPr>
              <p:cNvPr id="1272" name="Google Shape;1239;p42">
                <a:extLst>
                  <a:ext uri="{FF2B5EF4-FFF2-40B4-BE49-F238E27FC236}">
                    <a16:creationId xmlns:a16="http://schemas.microsoft.com/office/drawing/2014/main" id="{1CAAC9C6-9C3C-92FF-BBDF-252A02CD4DC7}"/>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3" name="Google Shape;1240;p42">
                <a:extLst>
                  <a:ext uri="{FF2B5EF4-FFF2-40B4-BE49-F238E27FC236}">
                    <a16:creationId xmlns:a16="http://schemas.microsoft.com/office/drawing/2014/main" id="{12EFFD52-A838-3FB1-BB68-AFFFA341A8D4}"/>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4" name="Google Shape;1241;p42">
                <a:extLst>
                  <a:ext uri="{FF2B5EF4-FFF2-40B4-BE49-F238E27FC236}">
                    <a16:creationId xmlns:a16="http://schemas.microsoft.com/office/drawing/2014/main" id="{CA8E52DD-C976-BBE5-19EC-A2B3292F39A1}"/>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4" name="Google Shape;1242;p42">
              <a:extLst>
                <a:ext uri="{FF2B5EF4-FFF2-40B4-BE49-F238E27FC236}">
                  <a16:creationId xmlns:a16="http://schemas.microsoft.com/office/drawing/2014/main" id="{BBAE82B0-B5DF-DC37-DF7A-5E22DF84B433}"/>
                </a:ext>
              </a:extLst>
            </p:cNvPr>
            <p:cNvGrpSpPr/>
            <p:nvPr/>
          </p:nvGrpSpPr>
          <p:grpSpPr>
            <a:xfrm flipH="1">
              <a:off x="7089511" y="4186078"/>
              <a:ext cx="151651" cy="681982"/>
              <a:chOff x="3376692" y="3077129"/>
              <a:chExt cx="116556" cy="524158"/>
            </a:xfrm>
          </p:grpSpPr>
          <p:sp>
            <p:nvSpPr>
              <p:cNvPr id="1269" name="Google Shape;1243;p42">
                <a:extLst>
                  <a:ext uri="{FF2B5EF4-FFF2-40B4-BE49-F238E27FC236}">
                    <a16:creationId xmlns:a16="http://schemas.microsoft.com/office/drawing/2014/main" id="{0251C851-FC6D-6393-5B64-41ED5425436F}"/>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0" name="Google Shape;1244;p42">
                <a:extLst>
                  <a:ext uri="{FF2B5EF4-FFF2-40B4-BE49-F238E27FC236}">
                    <a16:creationId xmlns:a16="http://schemas.microsoft.com/office/drawing/2014/main" id="{F243442B-808B-46BD-E70A-3C9D9E24F0A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1" name="Google Shape;1245;p42">
                <a:extLst>
                  <a:ext uri="{FF2B5EF4-FFF2-40B4-BE49-F238E27FC236}">
                    <a16:creationId xmlns:a16="http://schemas.microsoft.com/office/drawing/2014/main" id="{A5C5E3DF-9DBA-B6F2-1229-A38A0CA6F9C5}"/>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5" name="Google Shape;1246;p42">
              <a:extLst>
                <a:ext uri="{FF2B5EF4-FFF2-40B4-BE49-F238E27FC236}">
                  <a16:creationId xmlns:a16="http://schemas.microsoft.com/office/drawing/2014/main" id="{4ED0A8A6-45E8-140D-CA30-A1585512DC28}"/>
                </a:ext>
              </a:extLst>
            </p:cNvPr>
            <p:cNvGrpSpPr/>
            <p:nvPr/>
          </p:nvGrpSpPr>
          <p:grpSpPr>
            <a:xfrm flipH="1">
              <a:off x="6279611" y="4186078"/>
              <a:ext cx="151651" cy="681982"/>
              <a:chOff x="3376692" y="3077129"/>
              <a:chExt cx="116556" cy="524158"/>
            </a:xfrm>
          </p:grpSpPr>
          <p:sp>
            <p:nvSpPr>
              <p:cNvPr id="1266" name="Google Shape;1247;p42">
                <a:extLst>
                  <a:ext uri="{FF2B5EF4-FFF2-40B4-BE49-F238E27FC236}">
                    <a16:creationId xmlns:a16="http://schemas.microsoft.com/office/drawing/2014/main" id="{0A6D1F13-ABAB-1443-1DDD-1A6D7F6D5CC5}"/>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67" name="Google Shape;1248;p42">
                <a:extLst>
                  <a:ext uri="{FF2B5EF4-FFF2-40B4-BE49-F238E27FC236}">
                    <a16:creationId xmlns:a16="http://schemas.microsoft.com/office/drawing/2014/main" id="{618AC290-6400-00D6-93B4-B496D7892CEC}"/>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68" name="Google Shape;1249;p42">
                <a:extLst>
                  <a:ext uri="{FF2B5EF4-FFF2-40B4-BE49-F238E27FC236}">
                    <a16:creationId xmlns:a16="http://schemas.microsoft.com/office/drawing/2014/main" id="{0CB70479-CFBA-65FD-A0AC-60AAB9E82D96}"/>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1331" name="Rectangle 1330">
            <a:extLst>
              <a:ext uri="{FF2B5EF4-FFF2-40B4-BE49-F238E27FC236}">
                <a16:creationId xmlns:a16="http://schemas.microsoft.com/office/drawing/2014/main" id="{24D57B1C-6931-3C72-0DF5-D6BA49ACB236}"/>
              </a:ext>
            </a:extLst>
          </p:cNvPr>
          <p:cNvSpPr/>
          <p:nvPr/>
        </p:nvSpPr>
        <p:spPr>
          <a:xfrm>
            <a:off x="779528" y="1394014"/>
            <a:ext cx="745411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endParaRPr lang="en-US" sz="2400" b="1"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CEF446DB-0BFF-3ED4-03B3-A8F9C40DC80F}"/>
              </a:ext>
            </a:extLst>
          </p:cNvPr>
          <p:cNvSpPr/>
          <p:nvPr/>
        </p:nvSpPr>
        <p:spPr>
          <a:xfrm>
            <a:off x="423353" y="-7588"/>
            <a:ext cx="8279424" cy="95410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XÁC ĐỊNH GIÁ TRỊ TSCĐ TẠI CQ, TC, ĐV CHƯA ĐƯỢC THEO DÕI TRÊN SỔ KẾ TOÁN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id="{023AF315-9AE3-B370-39F9-866D8385121A}"/>
              </a:ext>
            </a:extLst>
          </p:cNvPr>
          <p:cNvGrpSpPr/>
          <p:nvPr/>
        </p:nvGrpSpPr>
        <p:grpSpPr>
          <a:xfrm>
            <a:off x="498393" y="936262"/>
            <a:ext cx="1428206" cy="210411"/>
            <a:chOff x="4798423" y="1698171"/>
            <a:chExt cx="2009787" cy="296092"/>
          </a:xfrm>
        </p:grpSpPr>
        <p:sp>
          <p:nvSpPr>
            <p:cNvPr id="6" name="Diamond 5">
              <a:extLst>
                <a:ext uri="{FF2B5EF4-FFF2-40B4-BE49-F238E27FC236}">
                  <a16:creationId xmlns:a16="http://schemas.microsoft.com/office/drawing/2014/main" id="{E4199EA5-BEF0-2520-FA76-65C3566DA438}"/>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Diamond 1343">
              <a:extLst>
                <a:ext uri="{FF2B5EF4-FFF2-40B4-BE49-F238E27FC236}">
                  <a16:creationId xmlns:a16="http://schemas.microsoft.com/office/drawing/2014/main" id="{B8E48538-455F-C6A7-A5C0-BC9E5517DFE1}"/>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Diamond 1346">
              <a:extLst>
                <a:ext uri="{FF2B5EF4-FFF2-40B4-BE49-F238E27FC236}">
                  <a16:creationId xmlns:a16="http://schemas.microsoft.com/office/drawing/2014/main" id="{200ED21C-ADAE-A7BE-6562-41C1476041B7}"/>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Diamond 1347">
              <a:extLst>
                <a:ext uri="{FF2B5EF4-FFF2-40B4-BE49-F238E27FC236}">
                  <a16:creationId xmlns:a16="http://schemas.microsoft.com/office/drawing/2014/main" id="{EBDC6690-E0AA-55F0-F6E8-12BC5D92E4D1}"/>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Diamond 1348">
              <a:extLst>
                <a:ext uri="{FF2B5EF4-FFF2-40B4-BE49-F238E27FC236}">
                  <a16:creationId xmlns:a16="http://schemas.microsoft.com/office/drawing/2014/main" id="{04743ED5-DEEC-F9CF-262A-7FC58A71D3C3}"/>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Diamond 1349">
              <a:extLst>
                <a:ext uri="{FF2B5EF4-FFF2-40B4-BE49-F238E27FC236}">
                  <a16:creationId xmlns:a16="http://schemas.microsoft.com/office/drawing/2014/main" id="{058DE3BA-B74B-FDE6-24D6-0DECCD4ED312}"/>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3" name="Rounded Rectangle 85">
            <a:extLst>
              <a:ext uri="{FF2B5EF4-FFF2-40B4-BE49-F238E27FC236}">
                <a16:creationId xmlns:a16="http://schemas.microsoft.com/office/drawing/2014/main" id="{8EEB4E75-AECA-597F-C506-687B2BE0918E}"/>
              </a:ext>
            </a:extLst>
          </p:cNvPr>
          <p:cNvSpPr/>
          <p:nvPr/>
        </p:nvSpPr>
        <p:spPr>
          <a:xfrm rot="2700000">
            <a:off x="352939" y="1341199"/>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4" name="Rounded Rectangle 86">
            <a:extLst>
              <a:ext uri="{FF2B5EF4-FFF2-40B4-BE49-F238E27FC236}">
                <a16:creationId xmlns:a16="http://schemas.microsoft.com/office/drawing/2014/main" id="{D49DDAA2-C42A-31D8-E55A-89FA7EF993B8}"/>
              </a:ext>
            </a:extLst>
          </p:cNvPr>
          <p:cNvSpPr/>
          <p:nvPr/>
        </p:nvSpPr>
        <p:spPr>
          <a:xfrm rot="2700000">
            <a:off x="184737" y="1341205"/>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5" name="TextBox 1354">
            <a:extLst>
              <a:ext uri="{FF2B5EF4-FFF2-40B4-BE49-F238E27FC236}">
                <a16:creationId xmlns:a16="http://schemas.microsoft.com/office/drawing/2014/main" id="{A1DB513B-0D3A-C274-C125-CED5DCF23244}"/>
              </a:ext>
            </a:extLst>
          </p:cNvPr>
          <p:cNvSpPr txBox="1"/>
          <p:nvPr/>
        </p:nvSpPr>
        <p:spPr>
          <a:xfrm>
            <a:off x="253325" y="1434749"/>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1352" name="Rectangle 1351">
            <a:extLst>
              <a:ext uri="{FF2B5EF4-FFF2-40B4-BE49-F238E27FC236}">
                <a16:creationId xmlns:a16="http://schemas.microsoft.com/office/drawing/2014/main" id="{9C02F1E9-0FE7-2ECA-C068-D19BD7950A4C}"/>
              </a:ext>
            </a:extLst>
          </p:cNvPr>
          <p:cNvSpPr/>
          <p:nvPr/>
        </p:nvSpPr>
        <p:spPr>
          <a:xfrm>
            <a:off x="1062845" y="1958756"/>
            <a:ext cx="6166432" cy="369332"/>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algn="just" fontAlgn="auto">
              <a:spcBef>
                <a:spcPts val="600"/>
              </a:spcBef>
              <a:spcAft>
                <a:spcPts val="0"/>
              </a:spcAft>
              <a:defRPr/>
            </a:pPr>
            <a:r>
              <a:rPr lang="nl-NL" altLang="en-US" b="1" dirty="0">
                <a:latin typeface="Times New Roman" panose="02020603050405020304" pitchFamily="18" charset="0"/>
                <a:cs typeface="Times New Roman" panose="02020603050405020304" pitchFamily="18" charset="0"/>
                <a:sym typeface="Wingdings" pitchFamily="2" charset="2"/>
              </a:rPr>
              <a:t>a) TSCĐ hình thành từ mua </a:t>
            </a:r>
            <a:r>
              <a:rPr lang="nl-NL" altLang="en-US" b="1" dirty="0" err="1">
                <a:latin typeface="Times New Roman" panose="02020603050405020304" pitchFamily="18" charset="0"/>
                <a:cs typeface="Times New Roman" panose="02020603050405020304" pitchFamily="18" charset="0"/>
                <a:sym typeface="Wingdings" pitchFamily="2" charset="2"/>
              </a:rPr>
              <a:t>sắm</a:t>
            </a:r>
            <a:r>
              <a:rPr lang="nl-NL" altLang="en-US" b="1" dirty="0">
                <a:latin typeface="Times New Roman" panose="02020603050405020304" pitchFamily="18" charset="0"/>
                <a:cs typeface="Times New Roman" panose="02020603050405020304" pitchFamily="18" charset="0"/>
                <a:sym typeface="Wingdings" pitchFamily="2" charset="2"/>
              </a:rPr>
              <a:t> : </a:t>
            </a:r>
            <a:r>
              <a:rPr lang="en-US" sz="1800" dirty="0">
                <a:latin typeface="Times New Roman" pitchFamily="18" charset="0"/>
                <a:cs typeface="Times New Roman" pitchFamily="18" charset="0"/>
              </a:rPr>
              <a:t>K1 Đ6 TT23/2023/TT-BTC</a:t>
            </a:r>
            <a:endParaRPr lang="nl-NL" altLang="en-US" b="1" dirty="0">
              <a:latin typeface="Times New Roman" panose="02020603050405020304" pitchFamily="18" charset="0"/>
              <a:cs typeface="Times New Roman" panose="02020603050405020304" pitchFamily="18" charset="0"/>
              <a:sym typeface="Wingdings" pitchFamily="2" charset="2"/>
            </a:endParaRPr>
          </a:p>
        </p:txBody>
      </p:sp>
      <p:pic>
        <p:nvPicPr>
          <p:cNvPr id="1356" name="Picture 7">
            <a:extLst>
              <a:ext uri="{FF2B5EF4-FFF2-40B4-BE49-F238E27FC236}">
                <a16:creationId xmlns:a16="http://schemas.microsoft.com/office/drawing/2014/main" id="{05EAEB99-F084-6EA5-2F3C-87FB293B82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598" y="2452451"/>
            <a:ext cx="11055457" cy="1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7" name="Rectangle 1">
            <a:extLst>
              <a:ext uri="{FF2B5EF4-FFF2-40B4-BE49-F238E27FC236}">
                <a16:creationId xmlns:a16="http://schemas.microsoft.com/office/drawing/2014/main" id="{42523745-D0AE-5638-EA86-4A4BE67FD535}"/>
              </a:ext>
            </a:extLst>
          </p:cNvPr>
          <p:cNvSpPr>
            <a:spLocks noChangeArrowheads="1"/>
          </p:cNvSpPr>
          <p:nvPr/>
        </p:nvSpPr>
        <p:spPr bwMode="auto">
          <a:xfrm>
            <a:off x="359049" y="4290567"/>
            <a:ext cx="11637687" cy="2585323"/>
          </a:xfrm>
          <a:prstGeom prst="rect">
            <a:avLst/>
          </a:prstGeom>
          <a:solidFill>
            <a:schemeClr val="bg1">
              <a:lumMod val="95000"/>
            </a:schemeClr>
          </a:solidFill>
          <a:ln>
            <a:noFill/>
          </a:ln>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i="1" dirty="0">
                <a:latin typeface="Times New Roman" panose="02020603050405020304" pitchFamily="18" charset="0"/>
                <a:cs typeface="Times New Roman" panose="02020603050405020304" pitchFamily="18" charset="0"/>
              </a:rPr>
              <a:t>Trong đó:</a:t>
            </a:r>
            <a:endParaRPr lang="en-US" altLang="en-VN" i="1" dirty="0">
              <a:latin typeface="Times New Roman" panose="02020603050405020304" pitchFamily="18" charset="0"/>
              <a:cs typeface="Times New Roman" panose="02020603050405020304" pitchFamily="18" charset="0"/>
            </a:endParaRPr>
          </a:p>
          <a:p>
            <a:r>
              <a:rPr lang="vi-VN" altLang="en-VN" i="1" dirty="0">
                <a:latin typeface="Times New Roman" panose="02020603050405020304" pitchFamily="18" charset="0"/>
                <a:cs typeface="Times New Roman" panose="02020603050405020304" pitchFamily="18" charset="0"/>
              </a:rPr>
              <a:t>a) Các khoản chiết khấu thương mại hoặc giảm gi</a:t>
            </a:r>
            <a:r>
              <a:rPr lang="en-US" altLang="en-VN" i="1" dirty="0" err="1">
                <a:latin typeface="Times New Roman" panose="02020603050405020304" pitchFamily="18" charset="0"/>
                <a:cs typeface="Times New Roman" panose="02020603050405020304" pitchFamily="18" charset="0"/>
              </a:rPr>
              <a:t>á</a:t>
            </a:r>
            <a:r>
              <a:rPr lang="vi-VN" altLang="en-VN" i="1" dirty="0">
                <a:latin typeface="Times New Roman" panose="02020603050405020304" pitchFamily="18" charset="0"/>
                <a:cs typeface="Times New Roman" panose="02020603050405020304" pitchFamily="18" charset="0"/>
              </a:rPr>
              <a:t> hoặc phạt người bán (nếu có) được trừ vào giá trị ghi trên hóa đơn chỉ được áp dụng trong trường hợp giá trị ghi trên hóa đơn bao gồm cả các khoản chi</a:t>
            </a:r>
            <a:r>
              <a:rPr lang="en-US" altLang="en-VN" i="1" dirty="0" err="1">
                <a:latin typeface="Times New Roman" panose="02020603050405020304" pitchFamily="18" charset="0"/>
                <a:cs typeface="Times New Roman" panose="02020603050405020304" pitchFamily="18" charset="0"/>
              </a:rPr>
              <a:t>ế</a:t>
            </a:r>
            <a:r>
              <a:rPr lang="vi-VN" altLang="en-VN" i="1" dirty="0">
                <a:latin typeface="Times New Roman" panose="02020603050405020304" pitchFamily="18" charset="0"/>
                <a:cs typeface="Times New Roman" panose="02020603050405020304" pitchFamily="18" charset="0"/>
              </a:rPr>
              <a:t>t kh</a:t>
            </a:r>
            <a:r>
              <a:rPr lang="en-US" altLang="en-VN" i="1" dirty="0" err="1">
                <a:latin typeface="Times New Roman" panose="02020603050405020304" pitchFamily="18" charset="0"/>
                <a:cs typeface="Times New Roman" panose="02020603050405020304" pitchFamily="18" charset="0"/>
              </a:rPr>
              <a:t>ấ</a:t>
            </a:r>
            <a:r>
              <a:rPr lang="vi-VN" altLang="en-VN" i="1" dirty="0">
                <a:latin typeface="Times New Roman" panose="02020603050405020304" pitchFamily="18" charset="0"/>
                <a:cs typeface="Times New Roman" panose="02020603050405020304" pitchFamily="18" charset="0"/>
              </a:rPr>
              <a:t>u thương mại hoặc giảm giá hoặc phạt người bán.</a:t>
            </a:r>
            <a:endParaRPr lang="en-US" altLang="en-VN" i="1" dirty="0">
              <a:latin typeface="Times New Roman" panose="02020603050405020304" pitchFamily="18" charset="0"/>
              <a:cs typeface="Times New Roman" panose="02020603050405020304" pitchFamily="18" charset="0"/>
            </a:endParaRPr>
          </a:p>
          <a:p>
            <a:r>
              <a:rPr lang="vi-VN" altLang="en-VN" i="1" dirty="0">
                <a:latin typeface="Times New Roman" panose="02020603050405020304" pitchFamily="18" charset="0"/>
                <a:cs typeface="Times New Roman" panose="02020603050405020304" pitchFamily="18" charset="0"/>
              </a:rPr>
              <a:t>b) Chi phí khác (nếu c</a:t>
            </a:r>
            <a:r>
              <a:rPr lang="en-US" altLang="en-VN" i="1" dirty="0" err="1">
                <a:latin typeface="Times New Roman" panose="02020603050405020304" pitchFamily="18" charset="0"/>
                <a:cs typeface="Times New Roman" panose="02020603050405020304" pitchFamily="18" charset="0"/>
              </a:rPr>
              <a:t>ó</a:t>
            </a:r>
            <a:r>
              <a:rPr lang="vi-VN" altLang="en-VN" i="1" dirty="0">
                <a:latin typeface="Times New Roman" panose="02020603050405020304" pitchFamily="18" charset="0"/>
                <a:cs typeface="Times New Roman" panose="02020603050405020304" pitchFamily="18" charset="0"/>
              </a:rPr>
              <a:t>) là các chi phí hợp lý liên quan trực tiếp đến việc mua s</a:t>
            </a:r>
            <a:r>
              <a:rPr lang="en-US" altLang="en-VN" i="1" dirty="0" err="1">
                <a:latin typeface="Times New Roman" panose="02020603050405020304" pitchFamily="18" charset="0"/>
                <a:cs typeface="Times New Roman" panose="02020603050405020304" pitchFamily="18" charset="0"/>
              </a:rPr>
              <a:t>ắ</a:t>
            </a:r>
            <a:r>
              <a:rPr lang="vi-VN" altLang="en-VN" i="1" dirty="0">
                <a:latin typeface="Times New Roman" panose="02020603050405020304" pitchFamily="18" charset="0"/>
                <a:cs typeface="Times New Roman" panose="02020603050405020304" pitchFamily="18" charset="0"/>
              </a:rPr>
              <a:t>m tài sản cố định mà cơ quan, tổ chức, đơn vị, doanh nghiệp đã chi ra tính đến thời điểm đưa tài sản cố định vào sử dụng (bao gồm cả chi phí cho đấu thầu được bù đắp từ nguồn kinh phí không phải từ khoản thu từ hoạt động đấu thầu theo quy định của ph</a:t>
            </a:r>
            <a:r>
              <a:rPr lang="en-US" altLang="en-VN" i="1" dirty="0" err="1">
                <a:latin typeface="Times New Roman" panose="02020603050405020304" pitchFamily="18" charset="0"/>
                <a:cs typeface="Times New Roman" panose="02020603050405020304" pitchFamily="18" charset="0"/>
              </a:rPr>
              <a:t>á</a:t>
            </a:r>
            <a:r>
              <a:rPr lang="vi-VN" altLang="en-VN" i="1" dirty="0">
                <a:latin typeface="Times New Roman" panose="02020603050405020304" pitchFamily="18" charset="0"/>
                <a:cs typeface="Times New Roman" panose="02020603050405020304" pitchFamily="18" charset="0"/>
              </a:rPr>
              <a:t>p luật). Trường hợp phát sinh chi phí chung cho nhiều tài sản cố định thì cơ quan, tổ chức, đơn vị, doanh nghiệp thực hiện phân b</a:t>
            </a:r>
            <a:r>
              <a:rPr lang="en-US" altLang="en-VN" i="1" dirty="0" err="1">
                <a:latin typeface="Times New Roman" panose="02020603050405020304" pitchFamily="18" charset="0"/>
                <a:cs typeface="Times New Roman" panose="02020603050405020304" pitchFamily="18" charset="0"/>
              </a:rPr>
              <a:t>ổ</a:t>
            </a:r>
            <a:r>
              <a:rPr lang="vi-VN" altLang="en-VN" i="1" dirty="0">
                <a:latin typeface="Times New Roman" panose="02020603050405020304" pitchFamily="18" charset="0"/>
                <a:cs typeface="Times New Roman" panose="02020603050405020304" pitchFamily="18" charset="0"/>
              </a:rPr>
              <a:t> chi phí cho từng TSCĐ theo tiêu chí cho phù hợp (như: số lượng, giá trị ghi trên hóa đơn của tài sản cố định phát sinh chi phí chung...).</a:t>
            </a:r>
          </a:p>
        </p:txBody>
      </p:sp>
    </p:spTree>
    <p:extLst>
      <p:ext uri="{BB962C8B-B14F-4D97-AF65-F5344CB8AC3E}">
        <p14:creationId xmlns:p14="http://schemas.microsoft.com/office/powerpoint/2010/main" val="269293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pSp>
        <p:nvGrpSpPr>
          <p:cNvPr id="1216" name="Google Shape;1216;p42"/>
          <p:cNvGrpSpPr/>
          <p:nvPr/>
        </p:nvGrpSpPr>
        <p:grpSpPr>
          <a:xfrm>
            <a:off x="416715" y="5935925"/>
            <a:ext cx="3201559" cy="555001"/>
            <a:chOff x="6279611" y="4186022"/>
            <a:chExt cx="2401169" cy="682173"/>
          </a:xfrm>
        </p:grpSpPr>
        <p:grpSp>
          <p:nvGrpSpPr>
            <p:cNvPr id="1217" name="Google Shape;1217;p42"/>
            <p:cNvGrpSpPr/>
            <p:nvPr/>
          </p:nvGrpSpPr>
          <p:grpSpPr>
            <a:xfrm flipH="1">
              <a:off x="8252035" y="4300338"/>
              <a:ext cx="428746" cy="567857"/>
              <a:chOff x="2423890" y="3042362"/>
              <a:chExt cx="428746" cy="567857"/>
            </a:xfrm>
          </p:grpSpPr>
          <p:sp>
            <p:nvSpPr>
              <p:cNvPr id="1218" name="Google Shape;1218;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19" name="Google Shape;1219;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0" name="Google Shape;1220;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1" name="Google Shape;1221;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2" name="Google Shape;1222;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3" name="Google Shape;1223;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24" name="Google Shape;1224;p42"/>
            <p:cNvGrpSpPr/>
            <p:nvPr/>
          </p:nvGrpSpPr>
          <p:grpSpPr>
            <a:xfrm flipH="1">
              <a:off x="7355927" y="4186022"/>
              <a:ext cx="514923" cy="681996"/>
              <a:chOff x="2423890" y="3042362"/>
              <a:chExt cx="428746" cy="567857"/>
            </a:xfrm>
          </p:grpSpPr>
          <p:sp>
            <p:nvSpPr>
              <p:cNvPr id="1225" name="Google Shape;1225;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6" name="Google Shape;1226;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7" name="Google Shape;1227;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8" name="Google Shape;1228;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9" name="Google Shape;1229;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0" name="Google Shape;1230;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31" name="Google Shape;1231;p42"/>
            <p:cNvGrpSpPr/>
            <p:nvPr/>
          </p:nvGrpSpPr>
          <p:grpSpPr>
            <a:xfrm flipH="1">
              <a:off x="6545997" y="4300338"/>
              <a:ext cx="428746" cy="567857"/>
              <a:chOff x="2423890" y="3042362"/>
              <a:chExt cx="428746" cy="567857"/>
            </a:xfrm>
          </p:grpSpPr>
          <p:sp>
            <p:nvSpPr>
              <p:cNvPr id="1232" name="Google Shape;1232;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3" name="Google Shape;1233;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4" name="Google Shape;1234;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5" name="Google Shape;1235;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6" name="Google Shape;1236;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7" name="Google Shape;1237;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38" name="Google Shape;1238;p42"/>
            <p:cNvGrpSpPr/>
            <p:nvPr/>
          </p:nvGrpSpPr>
          <p:grpSpPr>
            <a:xfrm flipH="1">
              <a:off x="7985624" y="4186078"/>
              <a:ext cx="151651" cy="681982"/>
              <a:chOff x="3376692" y="3077129"/>
              <a:chExt cx="116556" cy="524158"/>
            </a:xfrm>
          </p:grpSpPr>
          <p:sp>
            <p:nvSpPr>
              <p:cNvPr id="1239" name="Google Shape;1239;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0" name="Google Shape;1240;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1" name="Google Shape;1241;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2" name="Google Shape;1242;p42"/>
            <p:cNvGrpSpPr/>
            <p:nvPr/>
          </p:nvGrpSpPr>
          <p:grpSpPr>
            <a:xfrm flipH="1">
              <a:off x="7089511" y="4186078"/>
              <a:ext cx="151651" cy="681982"/>
              <a:chOff x="3376692" y="3077129"/>
              <a:chExt cx="116556" cy="524158"/>
            </a:xfrm>
          </p:grpSpPr>
          <p:sp>
            <p:nvSpPr>
              <p:cNvPr id="1243" name="Google Shape;1243;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4" name="Google Shape;1244;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5" name="Google Shape;1245;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6" name="Google Shape;1246;p42"/>
            <p:cNvGrpSpPr/>
            <p:nvPr/>
          </p:nvGrpSpPr>
          <p:grpSpPr>
            <a:xfrm flipH="1">
              <a:off x="6279611" y="4186078"/>
              <a:ext cx="151651" cy="681982"/>
              <a:chOff x="3376692" y="3077129"/>
              <a:chExt cx="116556" cy="524158"/>
            </a:xfrm>
          </p:grpSpPr>
          <p:sp>
            <p:nvSpPr>
              <p:cNvPr id="1247" name="Google Shape;1247;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8" name="Google Shape;1248;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9" name="Google Shape;1249;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2" name="Google Shape;1216;p42">
            <a:extLst>
              <a:ext uri="{FF2B5EF4-FFF2-40B4-BE49-F238E27FC236}">
                <a16:creationId xmlns:a16="http://schemas.microsoft.com/office/drawing/2014/main" id="{34043AB6-17EE-1DA7-3193-3A5FB41A86DD}"/>
              </a:ext>
            </a:extLst>
          </p:cNvPr>
          <p:cNvGrpSpPr/>
          <p:nvPr/>
        </p:nvGrpSpPr>
        <p:grpSpPr>
          <a:xfrm>
            <a:off x="3973214" y="5916517"/>
            <a:ext cx="3201559" cy="555001"/>
            <a:chOff x="6279611" y="4186022"/>
            <a:chExt cx="2401169" cy="682173"/>
          </a:xfrm>
        </p:grpSpPr>
        <p:grpSp>
          <p:nvGrpSpPr>
            <p:cNvPr id="3" name="Google Shape;1217;p42">
              <a:extLst>
                <a:ext uri="{FF2B5EF4-FFF2-40B4-BE49-F238E27FC236}">
                  <a16:creationId xmlns:a16="http://schemas.microsoft.com/office/drawing/2014/main" id="{9987E629-6DA3-402B-C71D-62E2D37A983B}"/>
                </a:ext>
              </a:extLst>
            </p:cNvPr>
            <p:cNvGrpSpPr/>
            <p:nvPr/>
          </p:nvGrpSpPr>
          <p:grpSpPr>
            <a:xfrm flipH="1">
              <a:off x="8252035" y="4300338"/>
              <a:ext cx="428746" cy="567857"/>
              <a:chOff x="2423890" y="3042362"/>
              <a:chExt cx="428746" cy="567857"/>
            </a:xfrm>
          </p:grpSpPr>
          <p:sp>
            <p:nvSpPr>
              <p:cNvPr id="33" name="Google Shape;1218;p42">
                <a:extLst>
                  <a:ext uri="{FF2B5EF4-FFF2-40B4-BE49-F238E27FC236}">
                    <a16:creationId xmlns:a16="http://schemas.microsoft.com/office/drawing/2014/main" id="{4D6AA3A9-A154-014A-002E-B2F55231F820}"/>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34" name="Google Shape;1219;p42">
                <a:extLst>
                  <a:ext uri="{FF2B5EF4-FFF2-40B4-BE49-F238E27FC236}">
                    <a16:creationId xmlns:a16="http://schemas.microsoft.com/office/drawing/2014/main" id="{806E7A0F-15D9-523B-3D24-83582899AB6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5" name="Google Shape;1220;p42">
                <a:extLst>
                  <a:ext uri="{FF2B5EF4-FFF2-40B4-BE49-F238E27FC236}">
                    <a16:creationId xmlns:a16="http://schemas.microsoft.com/office/drawing/2014/main" id="{765B7EC5-44EB-851B-88DB-720AC1380D2C}"/>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6" name="Google Shape;1221;p42">
                <a:extLst>
                  <a:ext uri="{FF2B5EF4-FFF2-40B4-BE49-F238E27FC236}">
                    <a16:creationId xmlns:a16="http://schemas.microsoft.com/office/drawing/2014/main" id="{5BDF648C-04C8-60B7-A776-55EDD233E07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7" name="Google Shape;1222;p42">
                <a:extLst>
                  <a:ext uri="{FF2B5EF4-FFF2-40B4-BE49-F238E27FC236}">
                    <a16:creationId xmlns:a16="http://schemas.microsoft.com/office/drawing/2014/main" id="{20349E7D-730E-DF22-B3D1-70BA6F719B0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8" name="Google Shape;1223;p42">
                <a:extLst>
                  <a:ext uri="{FF2B5EF4-FFF2-40B4-BE49-F238E27FC236}">
                    <a16:creationId xmlns:a16="http://schemas.microsoft.com/office/drawing/2014/main" id="{4AC9CE61-A780-C69D-6EF1-70C400E827D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7" name="Google Shape;1224;p42">
              <a:extLst>
                <a:ext uri="{FF2B5EF4-FFF2-40B4-BE49-F238E27FC236}">
                  <a16:creationId xmlns:a16="http://schemas.microsoft.com/office/drawing/2014/main" id="{31A3BBBA-51B8-2F48-BE86-9244D093E2DF}"/>
                </a:ext>
              </a:extLst>
            </p:cNvPr>
            <p:cNvGrpSpPr/>
            <p:nvPr/>
          </p:nvGrpSpPr>
          <p:grpSpPr>
            <a:xfrm flipH="1">
              <a:off x="7355927" y="4186022"/>
              <a:ext cx="514923" cy="681996"/>
              <a:chOff x="2423890" y="3042362"/>
              <a:chExt cx="428746" cy="567857"/>
            </a:xfrm>
          </p:grpSpPr>
          <p:sp>
            <p:nvSpPr>
              <p:cNvPr id="27" name="Google Shape;1225;p42">
                <a:extLst>
                  <a:ext uri="{FF2B5EF4-FFF2-40B4-BE49-F238E27FC236}">
                    <a16:creationId xmlns:a16="http://schemas.microsoft.com/office/drawing/2014/main" id="{C56E4EDD-0480-9F03-AAB6-7856D134BF2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8" name="Google Shape;1226;p42">
                <a:extLst>
                  <a:ext uri="{FF2B5EF4-FFF2-40B4-BE49-F238E27FC236}">
                    <a16:creationId xmlns:a16="http://schemas.microsoft.com/office/drawing/2014/main" id="{1C1A7578-83F1-142B-C817-6F573D9BC172}"/>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9" name="Google Shape;1227;p42">
                <a:extLst>
                  <a:ext uri="{FF2B5EF4-FFF2-40B4-BE49-F238E27FC236}">
                    <a16:creationId xmlns:a16="http://schemas.microsoft.com/office/drawing/2014/main" id="{8DCC29D4-5F2D-7C74-37F9-E69891FDE7E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0" name="Google Shape;1228;p42">
                <a:extLst>
                  <a:ext uri="{FF2B5EF4-FFF2-40B4-BE49-F238E27FC236}">
                    <a16:creationId xmlns:a16="http://schemas.microsoft.com/office/drawing/2014/main" id="{78D60AC9-870F-BC1E-3D66-0F10E0B97BB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1" name="Google Shape;1229;p42">
                <a:extLst>
                  <a:ext uri="{FF2B5EF4-FFF2-40B4-BE49-F238E27FC236}">
                    <a16:creationId xmlns:a16="http://schemas.microsoft.com/office/drawing/2014/main" id="{25B229C9-0107-996B-78C6-F5CF67A2DB7B}"/>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2" name="Google Shape;1230;p42">
                <a:extLst>
                  <a:ext uri="{FF2B5EF4-FFF2-40B4-BE49-F238E27FC236}">
                    <a16:creationId xmlns:a16="http://schemas.microsoft.com/office/drawing/2014/main" id="{F4A4A0FE-4DBD-F6CF-758F-5E20722FC22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8" name="Google Shape;1231;p42">
              <a:extLst>
                <a:ext uri="{FF2B5EF4-FFF2-40B4-BE49-F238E27FC236}">
                  <a16:creationId xmlns:a16="http://schemas.microsoft.com/office/drawing/2014/main" id="{8A81BB91-7DC7-F57F-9925-D4743748061B}"/>
                </a:ext>
              </a:extLst>
            </p:cNvPr>
            <p:cNvGrpSpPr/>
            <p:nvPr/>
          </p:nvGrpSpPr>
          <p:grpSpPr>
            <a:xfrm flipH="1">
              <a:off x="6545997" y="4300338"/>
              <a:ext cx="428746" cy="567857"/>
              <a:chOff x="2423890" y="3042362"/>
              <a:chExt cx="428746" cy="567857"/>
            </a:xfrm>
          </p:grpSpPr>
          <p:sp>
            <p:nvSpPr>
              <p:cNvPr id="21" name="Google Shape;1232;p42">
                <a:extLst>
                  <a:ext uri="{FF2B5EF4-FFF2-40B4-BE49-F238E27FC236}">
                    <a16:creationId xmlns:a16="http://schemas.microsoft.com/office/drawing/2014/main" id="{9088EA3E-8221-992A-33DE-A2D97D29726E}"/>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2" name="Google Shape;1233;p42">
                <a:extLst>
                  <a:ext uri="{FF2B5EF4-FFF2-40B4-BE49-F238E27FC236}">
                    <a16:creationId xmlns:a16="http://schemas.microsoft.com/office/drawing/2014/main" id="{4C112BF2-8062-085F-451B-FB1D016E2BA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3" name="Google Shape;1234;p42">
                <a:extLst>
                  <a:ext uri="{FF2B5EF4-FFF2-40B4-BE49-F238E27FC236}">
                    <a16:creationId xmlns:a16="http://schemas.microsoft.com/office/drawing/2014/main" id="{7DD04EDD-2165-8137-69DE-5B924D38042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4" name="Google Shape;1235;p42">
                <a:extLst>
                  <a:ext uri="{FF2B5EF4-FFF2-40B4-BE49-F238E27FC236}">
                    <a16:creationId xmlns:a16="http://schemas.microsoft.com/office/drawing/2014/main" id="{0DDBD346-52EE-776D-A6C5-BACCCE00E2C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5" name="Google Shape;1236;p42">
                <a:extLst>
                  <a:ext uri="{FF2B5EF4-FFF2-40B4-BE49-F238E27FC236}">
                    <a16:creationId xmlns:a16="http://schemas.microsoft.com/office/drawing/2014/main" id="{10D042EE-974E-014C-F0BA-D776EBDE1F5F}"/>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6" name="Google Shape;1237;p42">
                <a:extLst>
                  <a:ext uri="{FF2B5EF4-FFF2-40B4-BE49-F238E27FC236}">
                    <a16:creationId xmlns:a16="http://schemas.microsoft.com/office/drawing/2014/main" id="{BD06D761-69B5-A09B-8823-9696D0BF42F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9" name="Google Shape;1238;p42">
              <a:extLst>
                <a:ext uri="{FF2B5EF4-FFF2-40B4-BE49-F238E27FC236}">
                  <a16:creationId xmlns:a16="http://schemas.microsoft.com/office/drawing/2014/main" id="{FAC54990-A970-6A8B-3707-C5E8F4D1B91E}"/>
                </a:ext>
              </a:extLst>
            </p:cNvPr>
            <p:cNvGrpSpPr/>
            <p:nvPr/>
          </p:nvGrpSpPr>
          <p:grpSpPr>
            <a:xfrm flipH="1">
              <a:off x="7985624" y="4186078"/>
              <a:ext cx="151651" cy="681982"/>
              <a:chOff x="3376692" y="3077129"/>
              <a:chExt cx="116556" cy="524158"/>
            </a:xfrm>
          </p:grpSpPr>
          <p:sp>
            <p:nvSpPr>
              <p:cNvPr id="18" name="Google Shape;1239;p42">
                <a:extLst>
                  <a:ext uri="{FF2B5EF4-FFF2-40B4-BE49-F238E27FC236}">
                    <a16:creationId xmlns:a16="http://schemas.microsoft.com/office/drawing/2014/main" id="{F44B3AFA-4454-9418-B029-CA769023716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0;p42">
                <a:extLst>
                  <a:ext uri="{FF2B5EF4-FFF2-40B4-BE49-F238E27FC236}">
                    <a16:creationId xmlns:a16="http://schemas.microsoft.com/office/drawing/2014/main" id="{B32006EF-FACA-0851-1821-8EB2B4E362F3}"/>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1;p42">
                <a:extLst>
                  <a:ext uri="{FF2B5EF4-FFF2-40B4-BE49-F238E27FC236}">
                    <a16:creationId xmlns:a16="http://schemas.microsoft.com/office/drawing/2014/main" id="{E7BBE3C5-6D61-EFE3-B20D-DFC25E6A256E}"/>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0" name="Google Shape;1242;p42">
              <a:extLst>
                <a:ext uri="{FF2B5EF4-FFF2-40B4-BE49-F238E27FC236}">
                  <a16:creationId xmlns:a16="http://schemas.microsoft.com/office/drawing/2014/main" id="{0AB21C04-B0B5-1B0A-E0AD-980C6B32670F}"/>
                </a:ext>
              </a:extLst>
            </p:cNvPr>
            <p:cNvGrpSpPr/>
            <p:nvPr/>
          </p:nvGrpSpPr>
          <p:grpSpPr>
            <a:xfrm flipH="1">
              <a:off x="7089511" y="4186078"/>
              <a:ext cx="151651" cy="681982"/>
              <a:chOff x="3376692" y="3077129"/>
              <a:chExt cx="116556" cy="524158"/>
            </a:xfrm>
          </p:grpSpPr>
          <p:sp>
            <p:nvSpPr>
              <p:cNvPr id="15" name="Google Shape;1243;p42">
                <a:extLst>
                  <a:ext uri="{FF2B5EF4-FFF2-40B4-BE49-F238E27FC236}">
                    <a16:creationId xmlns:a16="http://schemas.microsoft.com/office/drawing/2014/main" id="{0300204A-A827-21B6-752A-B271F5F864B7}"/>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6" name="Google Shape;1244;p42">
                <a:extLst>
                  <a:ext uri="{FF2B5EF4-FFF2-40B4-BE49-F238E27FC236}">
                    <a16:creationId xmlns:a16="http://schemas.microsoft.com/office/drawing/2014/main" id="{23BB4501-8BDE-B01B-94A6-3B7F03E633E8}"/>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7" name="Google Shape;1245;p42">
                <a:extLst>
                  <a:ext uri="{FF2B5EF4-FFF2-40B4-BE49-F238E27FC236}">
                    <a16:creationId xmlns:a16="http://schemas.microsoft.com/office/drawing/2014/main" id="{A0E024C8-002A-4E85-8A82-05628131EB7E}"/>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1" name="Google Shape;1246;p42">
              <a:extLst>
                <a:ext uri="{FF2B5EF4-FFF2-40B4-BE49-F238E27FC236}">
                  <a16:creationId xmlns:a16="http://schemas.microsoft.com/office/drawing/2014/main" id="{E42CD6E9-4E87-F9E0-2178-DAE61A4D86AA}"/>
                </a:ext>
              </a:extLst>
            </p:cNvPr>
            <p:cNvGrpSpPr/>
            <p:nvPr/>
          </p:nvGrpSpPr>
          <p:grpSpPr>
            <a:xfrm flipH="1">
              <a:off x="6279611" y="4186078"/>
              <a:ext cx="151651" cy="681982"/>
              <a:chOff x="3376692" y="3077129"/>
              <a:chExt cx="116556" cy="524158"/>
            </a:xfrm>
          </p:grpSpPr>
          <p:sp>
            <p:nvSpPr>
              <p:cNvPr id="12" name="Google Shape;1247;p42">
                <a:extLst>
                  <a:ext uri="{FF2B5EF4-FFF2-40B4-BE49-F238E27FC236}">
                    <a16:creationId xmlns:a16="http://schemas.microsoft.com/office/drawing/2014/main" id="{89381248-62A1-6111-B54C-8E7310E301E9}"/>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 name="Google Shape;1248;p42">
                <a:extLst>
                  <a:ext uri="{FF2B5EF4-FFF2-40B4-BE49-F238E27FC236}">
                    <a16:creationId xmlns:a16="http://schemas.microsoft.com/office/drawing/2014/main" id="{2A3B2E2C-CAC8-9D0C-1A8A-D18CB315E7E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4" name="Google Shape;1249;p42">
                <a:extLst>
                  <a:ext uri="{FF2B5EF4-FFF2-40B4-BE49-F238E27FC236}">
                    <a16:creationId xmlns:a16="http://schemas.microsoft.com/office/drawing/2014/main" id="{4904BDBC-7294-14DD-1CF6-0D73B1C897CF}"/>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39" name="Google Shape;1216;p42">
            <a:extLst>
              <a:ext uri="{FF2B5EF4-FFF2-40B4-BE49-F238E27FC236}">
                <a16:creationId xmlns:a16="http://schemas.microsoft.com/office/drawing/2014/main" id="{627F1315-DFC9-0BEA-E573-0FBB054A6EE5}"/>
              </a:ext>
            </a:extLst>
          </p:cNvPr>
          <p:cNvGrpSpPr/>
          <p:nvPr/>
        </p:nvGrpSpPr>
        <p:grpSpPr>
          <a:xfrm>
            <a:off x="7420709" y="5933475"/>
            <a:ext cx="3201559" cy="555001"/>
            <a:chOff x="6279611" y="4186022"/>
            <a:chExt cx="2401169" cy="682173"/>
          </a:xfrm>
        </p:grpSpPr>
        <p:grpSp>
          <p:nvGrpSpPr>
            <p:cNvPr id="40" name="Google Shape;1217;p42">
              <a:extLst>
                <a:ext uri="{FF2B5EF4-FFF2-40B4-BE49-F238E27FC236}">
                  <a16:creationId xmlns:a16="http://schemas.microsoft.com/office/drawing/2014/main" id="{1A4B0113-28C7-31E9-B80E-77F15EEA5B91}"/>
                </a:ext>
              </a:extLst>
            </p:cNvPr>
            <p:cNvGrpSpPr/>
            <p:nvPr/>
          </p:nvGrpSpPr>
          <p:grpSpPr>
            <a:xfrm flipH="1">
              <a:off x="8252035" y="4300338"/>
              <a:ext cx="428746" cy="567857"/>
              <a:chOff x="2423890" y="3042362"/>
              <a:chExt cx="428746" cy="567857"/>
            </a:xfrm>
          </p:grpSpPr>
          <p:sp>
            <p:nvSpPr>
              <p:cNvPr id="1253" name="Google Shape;1218;p42">
                <a:extLst>
                  <a:ext uri="{FF2B5EF4-FFF2-40B4-BE49-F238E27FC236}">
                    <a16:creationId xmlns:a16="http://schemas.microsoft.com/office/drawing/2014/main" id="{E8FE4CBE-C830-4D87-2A18-EBE464DC8BA6}"/>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54" name="Google Shape;1219;p42">
                <a:extLst>
                  <a:ext uri="{FF2B5EF4-FFF2-40B4-BE49-F238E27FC236}">
                    <a16:creationId xmlns:a16="http://schemas.microsoft.com/office/drawing/2014/main" id="{712282B1-94DD-9776-60F2-FFEE5885030B}"/>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5" name="Google Shape;1220;p42">
                <a:extLst>
                  <a:ext uri="{FF2B5EF4-FFF2-40B4-BE49-F238E27FC236}">
                    <a16:creationId xmlns:a16="http://schemas.microsoft.com/office/drawing/2014/main" id="{16A19085-68C0-4029-6E94-928FA80442D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6" name="Google Shape;1221;p42">
                <a:extLst>
                  <a:ext uri="{FF2B5EF4-FFF2-40B4-BE49-F238E27FC236}">
                    <a16:creationId xmlns:a16="http://schemas.microsoft.com/office/drawing/2014/main" id="{B1AD8B30-1557-9D7E-9DA9-8CD5453E690F}"/>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7" name="Google Shape;1222;p42">
                <a:extLst>
                  <a:ext uri="{FF2B5EF4-FFF2-40B4-BE49-F238E27FC236}">
                    <a16:creationId xmlns:a16="http://schemas.microsoft.com/office/drawing/2014/main" id="{D892B529-02A9-C916-8C6A-B890E66EB87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8" name="Google Shape;1223;p42">
                <a:extLst>
                  <a:ext uri="{FF2B5EF4-FFF2-40B4-BE49-F238E27FC236}">
                    <a16:creationId xmlns:a16="http://schemas.microsoft.com/office/drawing/2014/main" id="{E9AD4B6D-4995-F856-92F2-09449EC9F31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1" name="Google Shape;1224;p42">
              <a:extLst>
                <a:ext uri="{FF2B5EF4-FFF2-40B4-BE49-F238E27FC236}">
                  <a16:creationId xmlns:a16="http://schemas.microsoft.com/office/drawing/2014/main" id="{9DD08004-2E00-29A5-8230-F8E1C02F0081}"/>
                </a:ext>
              </a:extLst>
            </p:cNvPr>
            <p:cNvGrpSpPr/>
            <p:nvPr/>
          </p:nvGrpSpPr>
          <p:grpSpPr>
            <a:xfrm flipH="1">
              <a:off x="7355927" y="4186022"/>
              <a:ext cx="514923" cy="681996"/>
              <a:chOff x="2423890" y="3042362"/>
              <a:chExt cx="428746" cy="567857"/>
            </a:xfrm>
          </p:grpSpPr>
          <p:sp>
            <p:nvSpPr>
              <p:cNvPr id="61" name="Google Shape;1225;p42">
                <a:extLst>
                  <a:ext uri="{FF2B5EF4-FFF2-40B4-BE49-F238E27FC236}">
                    <a16:creationId xmlns:a16="http://schemas.microsoft.com/office/drawing/2014/main" id="{C744CFD8-EE1E-12DB-23FA-6131F6CABC4E}"/>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2" name="Google Shape;1226;p42">
                <a:extLst>
                  <a:ext uri="{FF2B5EF4-FFF2-40B4-BE49-F238E27FC236}">
                    <a16:creationId xmlns:a16="http://schemas.microsoft.com/office/drawing/2014/main" id="{79B3845D-4D98-4CAA-23D7-DA250A0B20C5}"/>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3" name="Google Shape;1227;p42">
                <a:extLst>
                  <a:ext uri="{FF2B5EF4-FFF2-40B4-BE49-F238E27FC236}">
                    <a16:creationId xmlns:a16="http://schemas.microsoft.com/office/drawing/2014/main" id="{247F21C7-B668-5AA1-41F1-7426885643EE}"/>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0" name="Google Shape;1228;p42">
                <a:extLst>
                  <a:ext uri="{FF2B5EF4-FFF2-40B4-BE49-F238E27FC236}">
                    <a16:creationId xmlns:a16="http://schemas.microsoft.com/office/drawing/2014/main" id="{45C706CE-6FD8-318B-AF56-692FE1C02F8F}"/>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1" name="Google Shape;1229;p42">
                <a:extLst>
                  <a:ext uri="{FF2B5EF4-FFF2-40B4-BE49-F238E27FC236}">
                    <a16:creationId xmlns:a16="http://schemas.microsoft.com/office/drawing/2014/main" id="{6A74FA99-66EA-271E-8343-0E802BDEA9D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2" name="Google Shape;1230;p42">
                <a:extLst>
                  <a:ext uri="{FF2B5EF4-FFF2-40B4-BE49-F238E27FC236}">
                    <a16:creationId xmlns:a16="http://schemas.microsoft.com/office/drawing/2014/main" id="{FFCBCAD4-0110-CC0B-9B2D-118C4CE971F1}"/>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2" name="Google Shape;1231;p42">
              <a:extLst>
                <a:ext uri="{FF2B5EF4-FFF2-40B4-BE49-F238E27FC236}">
                  <a16:creationId xmlns:a16="http://schemas.microsoft.com/office/drawing/2014/main" id="{A6974BE1-9389-7BE0-0737-5608D4669364}"/>
                </a:ext>
              </a:extLst>
            </p:cNvPr>
            <p:cNvGrpSpPr/>
            <p:nvPr/>
          </p:nvGrpSpPr>
          <p:grpSpPr>
            <a:xfrm flipH="1">
              <a:off x="6545997" y="4300338"/>
              <a:ext cx="428746" cy="567857"/>
              <a:chOff x="2423890" y="3042362"/>
              <a:chExt cx="428746" cy="567857"/>
            </a:xfrm>
          </p:grpSpPr>
          <p:sp>
            <p:nvSpPr>
              <p:cNvPr id="55" name="Google Shape;1232;p42">
                <a:extLst>
                  <a:ext uri="{FF2B5EF4-FFF2-40B4-BE49-F238E27FC236}">
                    <a16:creationId xmlns:a16="http://schemas.microsoft.com/office/drawing/2014/main" id="{44248D4C-E900-379E-8B9D-06DD55E22C3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6" name="Google Shape;1233;p42">
                <a:extLst>
                  <a:ext uri="{FF2B5EF4-FFF2-40B4-BE49-F238E27FC236}">
                    <a16:creationId xmlns:a16="http://schemas.microsoft.com/office/drawing/2014/main" id="{6D3B26FD-6A72-F9F2-21D9-9E40CC84604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7" name="Google Shape;1234;p42">
                <a:extLst>
                  <a:ext uri="{FF2B5EF4-FFF2-40B4-BE49-F238E27FC236}">
                    <a16:creationId xmlns:a16="http://schemas.microsoft.com/office/drawing/2014/main" id="{3FC31DF8-8C08-A9D2-B265-61973B645BF0}"/>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8" name="Google Shape;1235;p42">
                <a:extLst>
                  <a:ext uri="{FF2B5EF4-FFF2-40B4-BE49-F238E27FC236}">
                    <a16:creationId xmlns:a16="http://schemas.microsoft.com/office/drawing/2014/main" id="{B5436426-EFFB-7197-B4A6-3DD0221C8596}"/>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9" name="Google Shape;1236;p42">
                <a:extLst>
                  <a:ext uri="{FF2B5EF4-FFF2-40B4-BE49-F238E27FC236}">
                    <a16:creationId xmlns:a16="http://schemas.microsoft.com/office/drawing/2014/main" id="{6D700A7C-BAAF-B02E-4CF2-0C2112089B3D}"/>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0" name="Google Shape;1237;p42">
                <a:extLst>
                  <a:ext uri="{FF2B5EF4-FFF2-40B4-BE49-F238E27FC236}">
                    <a16:creationId xmlns:a16="http://schemas.microsoft.com/office/drawing/2014/main" id="{03C6DCF4-2FA5-A462-3DB4-49650141A7F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3" name="Google Shape;1238;p42">
              <a:extLst>
                <a:ext uri="{FF2B5EF4-FFF2-40B4-BE49-F238E27FC236}">
                  <a16:creationId xmlns:a16="http://schemas.microsoft.com/office/drawing/2014/main" id="{096624E3-8177-54B7-6D4C-981D58329E57}"/>
                </a:ext>
              </a:extLst>
            </p:cNvPr>
            <p:cNvGrpSpPr/>
            <p:nvPr/>
          </p:nvGrpSpPr>
          <p:grpSpPr>
            <a:xfrm flipH="1">
              <a:off x="7985624" y="4186078"/>
              <a:ext cx="151651" cy="681982"/>
              <a:chOff x="3376692" y="3077129"/>
              <a:chExt cx="116556" cy="524158"/>
            </a:xfrm>
          </p:grpSpPr>
          <p:sp>
            <p:nvSpPr>
              <p:cNvPr id="52" name="Google Shape;1239;p42">
                <a:extLst>
                  <a:ext uri="{FF2B5EF4-FFF2-40B4-BE49-F238E27FC236}">
                    <a16:creationId xmlns:a16="http://schemas.microsoft.com/office/drawing/2014/main" id="{2A90A2EA-FA22-4212-03AC-32F5811F6176}"/>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3" name="Google Shape;1240;p42">
                <a:extLst>
                  <a:ext uri="{FF2B5EF4-FFF2-40B4-BE49-F238E27FC236}">
                    <a16:creationId xmlns:a16="http://schemas.microsoft.com/office/drawing/2014/main" id="{3D2227E2-22BB-B4B3-4EB1-DC271F9EA65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4" name="Google Shape;1241;p42">
                <a:extLst>
                  <a:ext uri="{FF2B5EF4-FFF2-40B4-BE49-F238E27FC236}">
                    <a16:creationId xmlns:a16="http://schemas.microsoft.com/office/drawing/2014/main" id="{CD7FE4C2-5438-67CD-1661-74F59C1CBC89}"/>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4" name="Google Shape;1242;p42">
              <a:extLst>
                <a:ext uri="{FF2B5EF4-FFF2-40B4-BE49-F238E27FC236}">
                  <a16:creationId xmlns:a16="http://schemas.microsoft.com/office/drawing/2014/main" id="{AE2183BC-900E-BC1D-F3D7-8A7C49B92F27}"/>
                </a:ext>
              </a:extLst>
            </p:cNvPr>
            <p:cNvGrpSpPr/>
            <p:nvPr/>
          </p:nvGrpSpPr>
          <p:grpSpPr>
            <a:xfrm flipH="1">
              <a:off x="7089511" y="4186078"/>
              <a:ext cx="151651" cy="681982"/>
              <a:chOff x="3376692" y="3077129"/>
              <a:chExt cx="116556" cy="524158"/>
            </a:xfrm>
          </p:grpSpPr>
          <p:sp>
            <p:nvSpPr>
              <p:cNvPr id="49" name="Google Shape;1243;p42">
                <a:extLst>
                  <a:ext uri="{FF2B5EF4-FFF2-40B4-BE49-F238E27FC236}">
                    <a16:creationId xmlns:a16="http://schemas.microsoft.com/office/drawing/2014/main" id="{CAB32656-5879-0D92-A025-1D2ED53406D6}"/>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0" name="Google Shape;1244;p42">
                <a:extLst>
                  <a:ext uri="{FF2B5EF4-FFF2-40B4-BE49-F238E27FC236}">
                    <a16:creationId xmlns:a16="http://schemas.microsoft.com/office/drawing/2014/main" id="{E3E29908-35FF-7278-6470-CFDE176064B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1" name="Google Shape;1245;p42">
                <a:extLst>
                  <a:ext uri="{FF2B5EF4-FFF2-40B4-BE49-F238E27FC236}">
                    <a16:creationId xmlns:a16="http://schemas.microsoft.com/office/drawing/2014/main" id="{ABE5381A-460E-CD1A-A45F-10C611877540}"/>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5" name="Google Shape;1246;p42">
              <a:extLst>
                <a:ext uri="{FF2B5EF4-FFF2-40B4-BE49-F238E27FC236}">
                  <a16:creationId xmlns:a16="http://schemas.microsoft.com/office/drawing/2014/main" id="{C8B2CDF8-7432-EA95-E157-FCB3DC80EDFD}"/>
                </a:ext>
              </a:extLst>
            </p:cNvPr>
            <p:cNvGrpSpPr/>
            <p:nvPr/>
          </p:nvGrpSpPr>
          <p:grpSpPr>
            <a:xfrm flipH="1">
              <a:off x="6279611" y="4186078"/>
              <a:ext cx="151651" cy="681982"/>
              <a:chOff x="3376692" y="3077129"/>
              <a:chExt cx="116556" cy="524158"/>
            </a:xfrm>
          </p:grpSpPr>
          <p:sp>
            <p:nvSpPr>
              <p:cNvPr id="46" name="Google Shape;1247;p42">
                <a:extLst>
                  <a:ext uri="{FF2B5EF4-FFF2-40B4-BE49-F238E27FC236}">
                    <a16:creationId xmlns:a16="http://schemas.microsoft.com/office/drawing/2014/main" id="{1BAF03B4-DFE4-DAA2-EC0D-9CE8A6B2F718}"/>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47" name="Google Shape;1248;p42">
                <a:extLst>
                  <a:ext uri="{FF2B5EF4-FFF2-40B4-BE49-F238E27FC236}">
                    <a16:creationId xmlns:a16="http://schemas.microsoft.com/office/drawing/2014/main" id="{8C75EDB0-82C6-2528-C560-0E8ABA8D1BB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48" name="Google Shape;1249;p42">
                <a:extLst>
                  <a:ext uri="{FF2B5EF4-FFF2-40B4-BE49-F238E27FC236}">
                    <a16:creationId xmlns:a16="http://schemas.microsoft.com/office/drawing/2014/main" id="{4523FC21-44EC-04D3-D210-DD5000A60D9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259" name="Google Shape;1216;p42">
            <a:extLst>
              <a:ext uri="{FF2B5EF4-FFF2-40B4-BE49-F238E27FC236}">
                <a16:creationId xmlns:a16="http://schemas.microsoft.com/office/drawing/2014/main" id="{DC48C25F-9185-6D3B-3332-39618348B8A8}"/>
              </a:ext>
            </a:extLst>
          </p:cNvPr>
          <p:cNvGrpSpPr/>
          <p:nvPr/>
        </p:nvGrpSpPr>
        <p:grpSpPr>
          <a:xfrm>
            <a:off x="10799411" y="5946131"/>
            <a:ext cx="3201559" cy="555001"/>
            <a:chOff x="6279611" y="4186022"/>
            <a:chExt cx="2401169" cy="682173"/>
          </a:xfrm>
        </p:grpSpPr>
        <p:grpSp>
          <p:nvGrpSpPr>
            <p:cNvPr id="1260" name="Google Shape;1217;p42">
              <a:extLst>
                <a:ext uri="{FF2B5EF4-FFF2-40B4-BE49-F238E27FC236}">
                  <a16:creationId xmlns:a16="http://schemas.microsoft.com/office/drawing/2014/main" id="{51066FE1-462F-D011-FA70-5E6431B8E375}"/>
                </a:ext>
              </a:extLst>
            </p:cNvPr>
            <p:cNvGrpSpPr/>
            <p:nvPr/>
          </p:nvGrpSpPr>
          <p:grpSpPr>
            <a:xfrm flipH="1">
              <a:off x="8252035" y="4300338"/>
              <a:ext cx="428746" cy="567857"/>
              <a:chOff x="2423890" y="3042362"/>
              <a:chExt cx="428746" cy="567857"/>
            </a:xfrm>
          </p:grpSpPr>
          <p:sp>
            <p:nvSpPr>
              <p:cNvPr id="1287" name="Google Shape;1218;p42">
                <a:extLst>
                  <a:ext uri="{FF2B5EF4-FFF2-40B4-BE49-F238E27FC236}">
                    <a16:creationId xmlns:a16="http://schemas.microsoft.com/office/drawing/2014/main" id="{245B593D-4410-1360-2D87-E4FF3A33C3A2}"/>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88" name="Google Shape;1219;p42">
                <a:extLst>
                  <a:ext uri="{FF2B5EF4-FFF2-40B4-BE49-F238E27FC236}">
                    <a16:creationId xmlns:a16="http://schemas.microsoft.com/office/drawing/2014/main" id="{95FF7034-E7E7-2AB5-CB98-F2C9A9876ED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9" name="Google Shape;1220;p42">
                <a:extLst>
                  <a:ext uri="{FF2B5EF4-FFF2-40B4-BE49-F238E27FC236}">
                    <a16:creationId xmlns:a16="http://schemas.microsoft.com/office/drawing/2014/main" id="{6714B787-460D-19D5-CFA1-0D21500B371B}"/>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0" name="Google Shape;1221;p42">
                <a:extLst>
                  <a:ext uri="{FF2B5EF4-FFF2-40B4-BE49-F238E27FC236}">
                    <a16:creationId xmlns:a16="http://schemas.microsoft.com/office/drawing/2014/main" id="{A3C5A497-519E-3AA6-B9DD-20C9DC5E2E2A}"/>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1" name="Google Shape;1222;p42">
                <a:extLst>
                  <a:ext uri="{FF2B5EF4-FFF2-40B4-BE49-F238E27FC236}">
                    <a16:creationId xmlns:a16="http://schemas.microsoft.com/office/drawing/2014/main" id="{600AE2AC-77C2-9D3B-1A7F-7BE46D39F63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2" name="Google Shape;1223;p42">
                <a:extLst>
                  <a:ext uri="{FF2B5EF4-FFF2-40B4-BE49-F238E27FC236}">
                    <a16:creationId xmlns:a16="http://schemas.microsoft.com/office/drawing/2014/main" id="{689E4EF7-4E16-B180-3BBC-1C9CCBCFC57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1" name="Google Shape;1224;p42">
              <a:extLst>
                <a:ext uri="{FF2B5EF4-FFF2-40B4-BE49-F238E27FC236}">
                  <a16:creationId xmlns:a16="http://schemas.microsoft.com/office/drawing/2014/main" id="{9F75CEB0-BC16-4738-028F-C0CB60C9FB44}"/>
                </a:ext>
              </a:extLst>
            </p:cNvPr>
            <p:cNvGrpSpPr/>
            <p:nvPr/>
          </p:nvGrpSpPr>
          <p:grpSpPr>
            <a:xfrm flipH="1">
              <a:off x="7355927" y="4186022"/>
              <a:ext cx="514923" cy="681996"/>
              <a:chOff x="2423890" y="3042362"/>
              <a:chExt cx="428746" cy="567857"/>
            </a:xfrm>
          </p:grpSpPr>
          <p:sp>
            <p:nvSpPr>
              <p:cNvPr id="1281" name="Google Shape;1225;p42">
                <a:extLst>
                  <a:ext uri="{FF2B5EF4-FFF2-40B4-BE49-F238E27FC236}">
                    <a16:creationId xmlns:a16="http://schemas.microsoft.com/office/drawing/2014/main" id="{BFB3C84A-2260-4FB4-C4D8-A06E969748B8}"/>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2" name="Google Shape;1226;p42">
                <a:extLst>
                  <a:ext uri="{FF2B5EF4-FFF2-40B4-BE49-F238E27FC236}">
                    <a16:creationId xmlns:a16="http://schemas.microsoft.com/office/drawing/2014/main" id="{B435650B-4BE3-34DA-3040-016075BBAC27}"/>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3" name="Google Shape;1227;p42">
                <a:extLst>
                  <a:ext uri="{FF2B5EF4-FFF2-40B4-BE49-F238E27FC236}">
                    <a16:creationId xmlns:a16="http://schemas.microsoft.com/office/drawing/2014/main" id="{3872A007-C738-7AE7-ACF1-9287AEF959DB}"/>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4" name="Google Shape;1228;p42">
                <a:extLst>
                  <a:ext uri="{FF2B5EF4-FFF2-40B4-BE49-F238E27FC236}">
                    <a16:creationId xmlns:a16="http://schemas.microsoft.com/office/drawing/2014/main" id="{C11F65E2-056F-23AA-4ACB-F156B1B8010D}"/>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5" name="Google Shape;1229;p42">
                <a:extLst>
                  <a:ext uri="{FF2B5EF4-FFF2-40B4-BE49-F238E27FC236}">
                    <a16:creationId xmlns:a16="http://schemas.microsoft.com/office/drawing/2014/main" id="{3FAC9C0B-9D86-2C89-9137-B9A5BE38B44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6" name="Google Shape;1230;p42">
                <a:extLst>
                  <a:ext uri="{FF2B5EF4-FFF2-40B4-BE49-F238E27FC236}">
                    <a16:creationId xmlns:a16="http://schemas.microsoft.com/office/drawing/2014/main" id="{673897F1-0C56-5DB3-14FD-5B3EE2897FCB}"/>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2" name="Google Shape;1231;p42">
              <a:extLst>
                <a:ext uri="{FF2B5EF4-FFF2-40B4-BE49-F238E27FC236}">
                  <a16:creationId xmlns:a16="http://schemas.microsoft.com/office/drawing/2014/main" id="{5FA54CDE-CBF8-44C8-422E-2A4631078991}"/>
                </a:ext>
              </a:extLst>
            </p:cNvPr>
            <p:cNvGrpSpPr/>
            <p:nvPr/>
          </p:nvGrpSpPr>
          <p:grpSpPr>
            <a:xfrm flipH="1">
              <a:off x="6545997" y="4300338"/>
              <a:ext cx="428746" cy="567857"/>
              <a:chOff x="2423890" y="3042362"/>
              <a:chExt cx="428746" cy="567857"/>
            </a:xfrm>
          </p:grpSpPr>
          <p:sp>
            <p:nvSpPr>
              <p:cNvPr id="1275" name="Google Shape;1232;p42">
                <a:extLst>
                  <a:ext uri="{FF2B5EF4-FFF2-40B4-BE49-F238E27FC236}">
                    <a16:creationId xmlns:a16="http://schemas.microsoft.com/office/drawing/2014/main" id="{DE83E402-DFDE-6657-2119-3935D428636A}"/>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6" name="Google Shape;1233;p42">
                <a:extLst>
                  <a:ext uri="{FF2B5EF4-FFF2-40B4-BE49-F238E27FC236}">
                    <a16:creationId xmlns:a16="http://schemas.microsoft.com/office/drawing/2014/main" id="{D0B9E8FF-61CB-1C47-C4C7-0B89108D6DD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7" name="Google Shape;1234;p42">
                <a:extLst>
                  <a:ext uri="{FF2B5EF4-FFF2-40B4-BE49-F238E27FC236}">
                    <a16:creationId xmlns:a16="http://schemas.microsoft.com/office/drawing/2014/main" id="{899B692B-E514-1EB4-98B4-CAECDD9642E3}"/>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8" name="Google Shape;1235;p42">
                <a:extLst>
                  <a:ext uri="{FF2B5EF4-FFF2-40B4-BE49-F238E27FC236}">
                    <a16:creationId xmlns:a16="http://schemas.microsoft.com/office/drawing/2014/main" id="{21112429-6807-6E9D-5D67-A961C1C70589}"/>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9" name="Google Shape;1236;p42">
                <a:extLst>
                  <a:ext uri="{FF2B5EF4-FFF2-40B4-BE49-F238E27FC236}">
                    <a16:creationId xmlns:a16="http://schemas.microsoft.com/office/drawing/2014/main" id="{07288902-B38D-7A3C-94A3-AD44705DE0B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0" name="Google Shape;1237;p42">
                <a:extLst>
                  <a:ext uri="{FF2B5EF4-FFF2-40B4-BE49-F238E27FC236}">
                    <a16:creationId xmlns:a16="http://schemas.microsoft.com/office/drawing/2014/main" id="{C46BAC78-D5AA-6E30-2921-49F52367D9C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3" name="Google Shape;1238;p42">
              <a:extLst>
                <a:ext uri="{FF2B5EF4-FFF2-40B4-BE49-F238E27FC236}">
                  <a16:creationId xmlns:a16="http://schemas.microsoft.com/office/drawing/2014/main" id="{51072A81-CF2E-D9C2-A226-EA8B85C98B4E}"/>
                </a:ext>
              </a:extLst>
            </p:cNvPr>
            <p:cNvGrpSpPr/>
            <p:nvPr/>
          </p:nvGrpSpPr>
          <p:grpSpPr>
            <a:xfrm flipH="1">
              <a:off x="7985624" y="4186078"/>
              <a:ext cx="151651" cy="681982"/>
              <a:chOff x="3376692" y="3077129"/>
              <a:chExt cx="116556" cy="524158"/>
            </a:xfrm>
          </p:grpSpPr>
          <p:sp>
            <p:nvSpPr>
              <p:cNvPr id="1272" name="Google Shape;1239;p42">
                <a:extLst>
                  <a:ext uri="{FF2B5EF4-FFF2-40B4-BE49-F238E27FC236}">
                    <a16:creationId xmlns:a16="http://schemas.microsoft.com/office/drawing/2014/main" id="{1CAAC9C6-9C3C-92FF-BBDF-252A02CD4DC7}"/>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3" name="Google Shape;1240;p42">
                <a:extLst>
                  <a:ext uri="{FF2B5EF4-FFF2-40B4-BE49-F238E27FC236}">
                    <a16:creationId xmlns:a16="http://schemas.microsoft.com/office/drawing/2014/main" id="{12EFFD52-A838-3FB1-BB68-AFFFA341A8D4}"/>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4" name="Google Shape;1241;p42">
                <a:extLst>
                  <a:ext uri="{FF2B5EF4-FFF2-40B4-BE49-F238E27FC236}">
                    <a16:creationId xmlns:a16="http://schemas.microsoft.com/office/drawing/2014/main" id="{CA8E52DD-C976-BBE5-19EC-A2B3292F39A1}"/>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4" name="Google Shape;1242;p42">
              <a:extLst>
                <a:ext uri="{FF2B5EF4-FFF2-40B4-BE49-F238E27FC236}">
                  <a16:creationId xmlns:a16="http://schemas.microsoft.com/office/drawing/2014/main" id="{BBAE82B0-B5DF-DC37-DF7A-5E22DF84B433}"/>
                </a:ext>
              </a:extLst>
            </p:cNvPr>
            <p:cNvGrpSpPr/>
            <p:nvPr/>
          </p:nvGrpSpPr>
          <p:grpSpPr>
            <a:xfrm flipH="1">
              <a:off x="7089511" y="4186078"/>
              <a:ext cx="151651" cy="681982"/>
              <a:chOff x="3376692" y="3077129"/>
              <a:chExt cx="116556" cy="524158"/>
            </a:xfrm>
          </p:grpSpPr>
          <p:sp>
            <p:nvSpPr>
              <p:cNvPr id="1269" name="Google Shape;1243;p42">
                <a:extLst>
                  <a:ext uri="{FF2B5EF4-FFF2-40B4-BE49-F238E27FC236}">
                    <a16:creationId xmlns:a16="http://schemas.microsoft.com/office/drawing/2014/main" id="{0251C851-FC6D-6393-5B64-41ED5425436F}"/>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0" name="Google Shape;1244;p42">
                <a:extLst>
                  <a:ext uri="{FF2B5EF4-FFF2-40B4-BE49-F238E27FC236}">
                    <a16:creationId xmlns:a16="http://schemas.microsoft.com/office/drawing/2014/main" id="{F243442B-808B-46BD-E70A-3C9D9E24F0A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1" name="Google Shape;1245;p42">
                <a:extLst>
                  <a:ext uri="{FF2B5EF4-FFF2-40B4-BE49-F238E27FC236}">
                    <a16:creationId xmlns:a16="http://schemas.microsoft.com/office/drawing/2014/main" id="{A5C5E3DF-9DBA-B6F2-1229-A38A0CA6F9C5}"/>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5" name="Google Shape;1246;p42">
              <a:extLst>
                <a:ext uri="{FF2B5EF4-FFF2-40B4-BE49-F238E27FC236}">
                  <a16:creationId xmlns:a16="http://schemas.microsoft.com/office/drawing/2014/main" id="{4ED0A8A6-45E8-140D-CA30-A1585512DC28}"/>
                </a:ext>
              </a:extLst>
            </p:cNvPr>
            <p:cNvGrpSpPr/>
            <p:nvPr/>
          </p:nvGrpSpPr>
          <p:grpSpPr>
            <a:xfrm flipH="1">
              <a:off x="6279611" y="4186078"/>
              <a:ext cx="151651" cy="681982"/>
              <a:chOff x="3376692" y="3077129"/>
              <a:chExt cx="116556" cy="524158"/>
            </a:xfrm>
          </p:grpSpPr>
          <p:sp>
            <p:nvSpPr>
              <p:cNvPr id="1266" name="Google Shape;1247;p42">
                <a:extLst>
                  <a:ext uri="{FF2B5EF4-FFF2-40B4-BE49-F238E27FC236}">
                    <a16:creationId xmlns:a16="http://schemas.microsoft.com/office/drawing/2014/main" id="{0A6D1F13-ABAB-1443-1DDD-1A6D7F6D5CC5}"/>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67" name="Google Shape;1248;p42">
                <a:extLst>
                  <a:ext uri="{FF2B5EF4-FFF2-40B4-BE49-F238E27FC236}">
                    <a16:creationId xmlns:a16="http://schemas.microsoft.com/office/drawing/2014/main" id="{618AC290-6400-00D6-93B4-B496D7892CEC}"/>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68" name="Google Shape;1249;p42">
                <a:extLst>
                  <a:ext uri="{FF2B5EF4-FFF2-40B4-BE49-F238E27FC236}">
                    <a16:creationId xmlns:a16="http://schemas.microsoft.com/office/drawing/2014/main" id="{0CB70479-CFBA-65FD-A0AC-60AAB9E82D96}"/>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1331" name="Rectangle 1330">
            <a:extLst>
              <a:ext uri="{FF2B5EF4-FFF2-40B4-BE49-F238E27FC236}">
                <a16:creationId xmlns:a16="http://schemas.microsoft.com/office/drawing/2014/main" id="{24D57B1C-6931-3C72-0DF5-D6BA49ACB236}"/>
              </a:ext>
            </a:extLst>
          </p:cNvPr>
          <p:cNvSpPr/>
          <p:nvPr/>
        </p:nvSpPr>
        <p:spPr>
          <a:xfrm>
            <a:off x="779528" y="1394014"/>
            <a:ext cx="745411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endParaRPr lang="en-US" sz="2400" b="1"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CEF446DB-0BFF-3ED4-03B3-A8F9C40DC80F}"/>
              </a:ext>
            </a:extLst>
          </p:cNvPr>
          <p:cNvSpPr/>
          <p:nvPr/>
        </p:nvSpPr>
        <p:spPr>
          <a:xfrm>
            <a:off x="423353" y="-7588"/>
            <a:ext cx="8279424" cy="95410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XÁC ĐỊNH GIÁ TRỊ TSCĐ TẠI CQ, TC, ĐV CHƯA ĐƯỢC THEO DÕI TRÊN SỔ KẾ TOÁN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id="{023AF315-9AE3-B370-39F9-866D8385121A}"/>
              </a:ext>
            </a:extLst>
          </p:cNvPr>
          <p:cNvGrpSpPr/>
          <p:nvPr/>
        </p:nvGrpSpPr>
        <p:grpSpPr>
          <a:xfrm>
            <a:off x="498393" y="936262"/>
            <a:ext cx="1428206" cy="210411"/>
            <a:chOff x="4798423" y="1698171"/>
            <a:chExt cx="2009787" cy="296092"/>
          </a:xfrm>
        </p:grpSpPr>
        <p:sp>
          <p:nvSpPr>
            <p:cNvPr id="6" name="Diamond 5">
              <a:extLst>
                <a:ext uri="{FF2B5EF4-FFF2-40B4-BE49-F238E27FC236}">
                  <a16:creationId xmlns:a16="http://schemas.microsoft.com/office/drawing/2014/main" id="{E4199EA5-BEF0-2520-FA76-65C3566DA438}"/>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Diamond 1343">
              <a:extLst>
                <a:ext uri="{FF2B5EF4-FFF2-40B4-BE49-F238E27FC236}">
                  <a16:creationId xmlns:a16="http://schemas.microsoft.com/office/drawing/2014/main" id="{B8E48538-455F-C6A7-A5C0-BC9E5517DFE1}"/>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Diamond 1346">
              <a:extLst>
                <a:ext uri="{FF2B5EF4-FFF2-40B4-BE49-F238E27FC236}">
                  <a16:creationId xmlns:a16="http://schemas.microsoft.com/office/drawing/2014/main" id="{200ED21C-ADAE-A7BE-6562-41C1476041B7}"/>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Diamond 1347">
              <a:extLst>
                <a:ext uri="{FF2B5EF4-FFF2-40B4-BE49-F238E27FC236}">
                  <a16:creationId xmlns:a16="http://schemas.microsoft.com/office/drawing/2014/main" id="{EBDC6690-E0AA-55F0-F6E8-12BC5D92E4D1}"/>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Diamond 1348">
              <a:extLst>
                <a:ext uri="{FF2B5EF4-FFF2-40B4-BE49-F238E27FC236}">
                  <a16:creationId xmlns:a16="http://schemas.microsoft.com/office/drawing/2014/main" id="{04743ED5-DEEC-F9CF-262A-7FC58A71D3C3}"/>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Diamond 1349">
              <a:extLst>
                <a:ext uri="{FF2B5EF4-FFF2-40B4-BE49-F238E27FC236}">
                  <a16:creationId xmlns:a16="http://schemas.microsoft.com/office/drawing/2014/main" id="{058DE3BA-B74B-FDE6-24D6-0DECCD4ED312}"/>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3" name="Rounded Rectangle 85">
            <a:extLst>
              <a:ext uri="{FF2B5EF4-FFF2-40B4-BE49-F238E27FC236}">
                <a16:creationId xmlns:a16="http://schemas.microsoft.com/office/drawing/2014/main" id="{8EEB4E75-AECA-597F-C506-687B2BE0918E}"/>
              </a:ext>
            </a:extLst>
          </p:cNvPr>
          <p:cNvSpPr/>
          <p:nvPr/>
        </p:nvSpPr>
        <p:spPr>
          <a:xfrm rot="2700000">
            <a:off x="352939" y="1341199"/>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4" name="Rounded Rectangle 86">
            <a:extLst>
              <a:ext uri="{FF2B5EF4-FFF2-40B4-BE49-F238E27FC236}">
                <a16:creationId xmlns:a16="http://schemas.microsoft.com/office/drawing/2014/main" id="{D49DDAA2-C42A-31D8-E55A-89FA7EF993B8}"/>
              </a:ext>
            </a:extLst>
          </p:cNvPr>
          <p:cNvSpPr/>
          <p:nvPr/>
        </p:nvSpPr>
        <p:spPr>
          <a:xfrm rot="2700000">
            <a:off x="184737" y="1341205"/>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5" name="TextBox 1354">
            <a:extLst>
              <a:ext uri="{FF2B5EF4-FFF2-40B4-BE49-F238E27FC236}">
                <a16:creationId xmlns:a16="http://schemas.microsoft.com/office/drawing/2014/main" id="{A1DB513B-0D3A-C274-C125-CED5DCF23244}"/>
              </a:ext>
            </a:extLst>
          </p:cNvPr>
          <p:cNvSpPr txBox="1"/>
          <p:nvPr/>
        </p:nvSpPr>
        <p:spPr>
          <a:xfrm>
            <a:off x="253325" y="1434749"/>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1352" name="Rectangle 1351">
            <a:extLst>
              <a:ext uri="{FF2B5EF4-FFF2-40B4-BE49-F238E27FC236}">
                <a16:creationId xmlns:a16="http://schemas.microsoft.com/office/drawing/2014/main" id="{9C02F1E9-0FE7-2ECA-C068-D19BD7950A4C}"/>
              </a:ext>
            </a:extLst>
          </p:cNvPr>
          <p:cNvSpPr/>
          <p:nvPr/>
        </p:nvSpPr>
        <p:spPr>
          <a:xfrm>
            <a:off x="1080291" y="1931046"/>
            <a:ext cx="7655557" cy="400110"/>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none">
            <a:spAutoFit/>
          </a:bodyPr>
          <a:lstStyle/>
          <a:p>
            <a:pPr algn="just" fontAlgn="auto">
              <a:spcBef>
                <a:spcPts val="600"/>
              </a:spcBef>
              <a:spcAft>
                <a:spcPts val="0"/>
              </a:spcAft>
              <a:defRPr/>
            </a:pPr>
            <a:r>
              <a:rPr lang="nl-NL" altLang="en-US" sz="2000" b="1" dirty="0">
                <a:latin typeface="Times New Roman" panose="02020603050405020304" pitchFamily="18" charset="0"/>
                <a:cs typeface="Times New Roman" panose="02020603050405020304" pitchFamily="18" charset="0"/>
                <a:sym typeface="Wingdings" pitchFamily="2" charset="2"/>
              </a:rPr>
              <a:t>b) TSCĐ hình thành </a:t>
            </a:r>
            <a:r>
              <a:rPr lang="nl-NL" altLang="en-US" sz="2000" b="1" dirty="0" err="1">
                <a:latin typeface="Times New Roman" panose="02020603050405020304" pitchFamily="18" charset="0"/>
                <a:cs typeface="Times New Roman" panose="02020603050405020304" pitchFamily="18" charset="0"/>
                <a:sym typeface="Wingdings" pitchFamily="2" charset="2"/>
              </a:rPr>
              <a:t>từ</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đầu</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tư</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xây</a:t>
            </a:r>
            <a:r>
              <a:rPr lang="nl-NL" altLang="en-US" sz="2000" b="1" dirty="0">
                <a:latin typeface="Times New Roman" panose="02020603050405020304" pitchFamily="18" charset="0"/>
                <a:cs typeface="Times New Roman" panose="02020603050405020304" pitchFamily="18" charset="0"/>
                <a:sym typeface="Wingdings" pitchFamily="2" charset="2"/>
              </a:rPr>
              <a:t> </a:t>
            </a:r>
            <a:r>
              <a:rPr lang="nl-NL" altLang="en-US" sz="2000" b="1" dirty="0" err="1">
                <a:latin typeface="Times New Roman" panose="02020603050405020304" pitchFamily="18" charset="0"/>
                <a:cs typeface="Times New Roman" panose="02020603050405020304" pitchFamily="18" charset="0"/>
                <a:sym typeface="Wingdings" pitchFamily="2" charset="2"/>
              </a:rPr>
              <a:t>dựng</a:t>
            </a:r>
            <a:r>
              <a:rPr lang="nl-NL" altLang="en-US" sz="2000" b="1" dirty="0">
                <a:latin typeface="Times New Roman" panose="02020603050405020304" pitchFamily="18" charset="0"/>
                <a:cs typeface="Times New Roman" panose="02020603050405020304" pitchFamily="18" charset="0"/>
                <a:sym typeface="Wingdings" pitchFamily="2" charset="2"/>
              </a:rPr>
              <a:t> : </a:t>
            </a:r>
            <a:r>
              <a:rPr lang="en-US" sz="2000" dirty="0">
                <a:latin typeface="Times New Roman" pitchFamily="18" charset="0"/>
                <a:cs typeface="Times New Roman" pitchFamily="18" charset="0"/>
              </a:rPr>
              <a:t>K2 Đ6 TT23/2023/TT-BTC</a:t>
            </a:r>
            <a:endParaRPr lang="nl-NL" altLang="en-US" sz="2000" b="1" dirty="0">
              <a:latin typeface="Times New Roman" panose="02020603050405020304" pitchFamily="18" charset="0"/>
              <a:cs typeface="Times New Roman" panose="02020603050405020304" pitchFamily="18" charset="0"/>
              <a:sym typeface="Wingdings" pitchFamily="2" charset="2"/>
            </a:endParaRPr>
          </a:p>
        </p:txBody>
      </p:sp>
      <p:sp>
        <p:nvSpPr>
          <p:cNvPr id="1345" name="Rectangle 14">
            <a:extLst>
              <a:ext uri="{FF2B5EF4-FFF2-40B4-BE49-F238E27FC236}">
                <a16:creationId xmlns:a16="http://schemas.microsoft.com/office/drawing/2014/main" id="{E7EFD493-7136-6649-626F-4B4F4C6EEDC1}"/>
              </a:ext>
            </a:extLst>
          </p:cNvPr>
          <p:cNvSpPr>
            <a:spLocks noChangeArrowheads="1"/>
          </p:cNvSpPr>
          <p:nvPr/>
        </p:nvSpPr>
        <p:spPr bwMode="auto">
          <a:xfrm>
            <a:off x="1343558" y="2426572"/>
            <a:ext cx="976815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2000" b="1" u="sng" dirty="0">
                <a:latin typeface="Times New Roman" panose="02020603050405020304" pitchFamily="18" charset="0"/>
                <a:cs typeface="Times New Roman" panose="02020603050405020304" pitchFamily="18" charset="0"/>
              </a:rPr>
              <a:t>NG </a:t>
            </a:r>
            <a:r>
              <a:rPr lang="nl-NL" altLang="en-VN" sz="2000" b="1" u="sng" dirty="0" err="1">
                <a:latin typeface="Times New Roman" panose="02020603050405020304" pitchFamily="18" charset="0"/>
                <a:cs typeface="Times New Roman" panose="02020603050405020304" pitchFamily="18" charset="0"/>
              </a:rPr>
              <a:t>là</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giá</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trị</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quyết</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toán</a:t>
            </a:r>
            <a:r>
              <a:rPr lang="nl-NL" altLang="en-VN" sz="2000" b="1" u="sng"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được</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cơ</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quan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người</a:t>
            </a:r>
            <a:r>
              <a:rPr lang="nl-NL" altLang="en-VN" sz="2000" dirty="0">
                <a:latin typeface="Times New Roman" panose="02020603050405020304" pitchFamily="18" charset="0"/>
                <a:cs typeface="Times New Roman" panose="02020603050405020304" pitchFamily="18" charset="0"/>
              </a:rPr>
              <a:t> có </a:t>
            </a:r>
            <a:r>
              <a:rPr lang="nl-NL" altLang="en-VN" sz="2000" dirty="0" err="1">
                <a:latin typeface="Times New Roman" panose="02020603050405020304" pitchFamily="18" charset="0"/>
                <a:cs typeface="Times New Roman" panose="02020603050405020304" pitchFamily="18" charset="0"/>
              </a:rPr>
              <a:t>thẩm</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quyền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phê</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duyệt</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theo</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quy</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định</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của</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pháp</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luật</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về</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đầu</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tư</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xây</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dựng</a:t>
            </a:r>
            <a:r>
              <a:rPr lang="nl-NL" altLang="en-VN" sz="2000" dirty="0">
                <a:latin typeface="Times New Roman" panose="02020603050405020304" pitchFamily="18" charset="0"/>
                <a:cs typeface="Times New Roman" panose="02020603050405020304" pitchFamily="18" charset="0"/>
              </a:rPr>
              <a:t>. </a:t>
            </a:r>
            <a:endParaRPr lang="en-US" altLang="en-VN" sz="2000" dirty="0">
              <a:latin typeface="Calibri" panose="020F0502020204030204" pitchFamily="34" charset="0"/>
            </a:endParaRPr>
          </a:p>
        </p:txBody>
      </p:sp>
      <p:sp>
        <p:nvSpPr>
          <p:cNvPr id="1346" name="Rectangle 1345">
            <a:extLst>
              <a:ext uri="{FF2B5EF4-FFF2-40B4-BE49-F238E27FC236}">
                <a16:creationId xmlns:a16="http://schemas.microsoft.com/office/drawing/2014/main" id="{F33FB979-FD7D-C62F-EF76-2F2B6BBA56A9}"/>
              </a:ext>
            </a:extLst>
          </p:cNvPr>
          <p:cNvSpPr/>
          <p:nvPr/>
        </p:nvSpPr>
        <p:spPr>
          <a:xfrm>
            <a:off x="479090" y="3220774"/>
            <a:ext cx="3513137"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nl-NL" b="1" dirty="0">
                <a:latin typeface="Times New Roman" pitchFamily="18" charset="0"/>
                <a:cs typeface="Times New Roman" pitchFamily="18" charset="0"/>
              </a:rPr>
              <a:t>Một số trường hợp đặc biệt:</a:t>
            </a:r>
            <a:endParaRPr lang="en-US" dirty="0"/>
          </a:p>
        </p:txBody>
      </p:sp>
      <p:sp>
        <p:nvSpPr>
          <p:cNvPr id="1351" name="Rectangle 17">
            <a:extLst>
              <a:ext uri="{FF2B5EF4-FFF2-40B4-BE49-F238E27FC236}">
                <a16:creationId xmlns:a16="http://schemas.microsoft.com/office/drawing/2014/main" id="{2F8D357E-FD00-FE2E-BC0F-AA7E4D07D6DB}"/>
              </a:ext>
            </a:extLst>
          </p:cNvPr>
          <p:cNvSpPr>
            <a:spLocks noChangeArrowheads="1"/>
          </p:cNvSpPr>
          <p:nvPr/>
        </p:nvSpPr>
        <p:spPr bwMode="auto">
          <a:xfrm>
            <a:off x="413847" y="3592954"/>
            <a:ext cx="11405623" cy="3247043"/>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nl-NL" altLang="en-US" sz="2000" b="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TS </a:t>
            </a:r>
            <a:r>
              <a:rPr lang="nl-NL" altLang="en-US" sz="2000" dirty="0" err="1">
                <a:latin typeface="Times New Roman" panose="02020603050405020304" pitchFamily="18" charset="0"/>
                <a:cs typeface="Times New Roman" panose="02020603050405020304" pitchFamily="18" charset="0"/>
              </a:rPr>
              <a:t>đã</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nghiệm</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thu</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đưa</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vào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sử</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dụng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nhưng</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chưa</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phê</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duyệt</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quyết</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toán</a:t>
            </a:r>
            <a:r>
              <a:rPr lang="nl-NL" altLang="en-US" sz="2000" b="1" u="sng"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thì</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xác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định</a:t>
            </a:r>
            <a:r>
              <a:rPr lang="nl-NL" altLang="en-US" sz="2000" dirty="0">
                <a:latin typeface="Times New Roman" panose="02020603050405020304" pitchFamily="18" charset="0"/>
                <a:cs typeface="Times New Roman" panose="02020603050405020304" pitchFamily="18" charset="0"/>
              </a:rPr>
              <a:t> NG </a:t>
            </a:r>
            <a:r>
              <a:rPr lang="vi-VN" sz="2000" dirty="0">
                <a:latin typeface="Times New Roman" panose="02020603050405020304" pitchFamily="18" charset="0"/>
                <a:cs typeface="Times New Roman" panose="02020603050405020304" pitchFamily="18" charset="0"/>
              </a:rPr>
              <a:t>theo thứ tự ưu tiên sau: </a:t>
            </a:r>
            <a:r>
              <a:rPr lang="vi-VN" sz="2000" b="1" dirty="0">
                <a:latin typeface="Times New Roman" panose="02020603050405020304" pitchFamily="18" charset="0"/>
                <a:cs typeface="Times New Roman" panose="02020603050405020304" pitchFamily="18" charset="0"/>
              </a:rPr>
              <a:t>(1)</a:t>
            </a:r>
            <a:r>
              <a:rPr lang="vi-VN" sz="2000" dirty="0">
                <a:latin typeface="Times New Roman" panose="02020603050405020304" pitchFamily="18" charset="0"/>
                <a:cs typeface="Times New Roman" panose="02020603050405020304" pitchFamily="18" charset="0"/>
              </a:rPr>
              <a:t> Giá trị đề nghị quyết toán; </a:t>
            </a:r>
            <a:r>
              <a:rPr lang="vi-VN" sz="2000" b="1" dirty="0">
                <a:latin typeface="Times New Roman" panose="02020603050405020304" pitchFamily="18" charset="0"/>
                <a:cs typeface="Times New Roman" panose="02020603050405020304" pitchFamily="18" charset="0"/>
              </a:rPr>
              <a:t>(2)</a:t>
            </a:r>
            <a:r>
              <a:rPr lang="vi-VN" sz="2000" dirty="0">
                <a:latin typeface="Times New Roman" panose="02020603050405020304" pitchFamily="18" charset="0"/>
                <a:cs typeface="Times New Roman" panose="02020603050405020304" pitchFamily="18" charset="0"/>
              </a:rPr>
              <a:t> Giá trị xác định theo Biên bản nghiệm thu A-B; </a:t>
            </a:r>
            <a:r>
              <a:rPr lang="vi-VN" sz="2000" b="1" dirty="0">
                <a:latin typeface="Times New Roman" panose="02020603050405020304" pitchFamily="18" charset="0"/>
                <a:cs typeface="Times New Roman" panose="02020603050405020304" pitchFamily="18" charset="0"/>
              </a:rPr>
              <a:t>(3)</a:t>
            </a:r>
            <a:r>
              <a:rPr lang="vi-VN" sz="2000" dirty="0">
                <a:latin typeface="Times New Roman" panose="02020603050405020304" pitchFamily="18" charset="0"/>
                <a:cs typeface="Times New Roman" panose="02020603050405020304" pitchFamily="18" charset="0"/>
              </a:rPr>
              <a:t> Giá trị tổng mức đầu tư hoặc dự toán dự án được phê duyệt hoặc dự toán dự án được điều chỉnh lần gần nhất (trong trường hợp dự toán dự án được điều chỉnh).</a:t>
            </a:r>
          </a:p>
          <a:p>
            <a:pPr algn="just" eaLnBrk="1" hangingPunct="1"/>
            <a:r>
              <a:rPr lang="nl-NL" altLang="en-US" sz="2000" b="1"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D</a:t>
            </a:r>
            <a:r>
              <a:rPr lang="nl-NL" altLang="en-US" sz="2000" dirty="0" err="1">
                <a:latin typeface="Times New Roman" panose="02020603050405020304" pitchFamily="18" charset="0"/>
                <a:cs typeface="Times New Roman" panose="02020603050405020304" pitchFamily="18" charset="0"/>
              </a:rPr>
              <a:t>ự</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án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bao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gồm</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nhiều</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hạng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mục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tài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sản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đối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tượng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ghi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sổ</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kế</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toán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khác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nhau</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nhưng</a:t>
            </a:r>
            <a:r>
              <a:rPr lang="nl-NL" altLang="en-US" sz="2000" b="1" u="sng" dirty="0">
                <a:latin typeface="Times New Roman" panose="02020603050405020304" pitchFamily="18" charset="0"/>
                <a:cs typeface="Times New Roman" panose="02020603050405020304" pitchFamily="18" charset="0"/>
              </a:rPr>
              <a:t> </a:t>
            </a:r>
            <a:r>
              <a:rPr lang="vi-VN" altLang="en-US" sz="2000" b="1" u="sng" dirty="0">
                <a:latin typeface="Times New Roman" panose="02020603050405020304" pitchFamily="18" charset="0"/>
                <a:cs typeface="Times New Roman" panose="02020603050405020304" pitchFamily="18" charset="0"/>
              </a:rPr>
              <a:t>không </a:t>
            </a:r>
            <a:r>
              <a:rPr lang="nl-NL" altLang="en-US" sz="2000" b="1" u="sng" dirty="0" err="1">
                <a:latin typeface="Times New Roman" panose="02020603050405020304" pitchFamily="18" charset="0"/>
                <a:cs typeface="Times New Roman" panose="02020603050405020304" pitchFamily="18" charset="0"/>
              </a:rPr>
              <a:t>quyết</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toán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riêng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cho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từng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hạng</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mục</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tài</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sản</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thì</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thực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hiện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phân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bổ</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giá</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trị</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dự</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toán</a:t>
            </a:r>
            <a:r>
              <a:rPr lang="nl-NL" altLang="en-US" sz="2000" dirty="0">
                <a:latin typeface="Times New Roman" panose="02020603050405020304" pitchFamily="18" charset="0"/>
                <a:cs typeface="Times New Roman" panose="02020603050405020304" pitchFamily="18" charset="0"/>
              </a:rPr>
              <a:t>/</a:t>
            </a:r>
            <a:r>
              <a:rPr lang="nl-NL" altLang="en-US" sz="2000" dirty="0" err="1">
                <a:latin typeface="Times New Roman" panose="02020603050405020304" pitchFamily="18" charset="0"/>
                <a:cs typeface="Times New Roman" panose="02020603050405020304" pitchFamily="18" charset="0"/>
              </a:rPr>
              <a:t>giá</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trị</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quyết</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toán</a:t>
            </a:r>
            <a:r>
              <a:rPr lang="nl-NL" altLang="en-US" sz="2000"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cho</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từng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hạng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mục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tài</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sản</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để</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xác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định</a:t>
            </a:r>
            <a:r>
              <a:rPr lang="nl-NL" altLang="en-US" sz="2000" b="1" u="sng" dirty="0">
                <a:latin typeface="Times New Roman" panose="02020603050405020304" pitchFamily="18" charset="0"/>
                <a:cs typeface="Times New Roman" panose="02020603050405020304" pitchFamily="18" charset="0"/>
              </a:rPr>
              <a:t> NG </a:t>
            </a:r>
            <a:r>
              <a:rPr lang="nl-NL" altLang="en-US" sz="2000" b="1" u="sng" dirty="0" err="1">
                <a:latin typeface="Times New Roman" panose="02020603050405020304" pitchFamily="18" charset="0"/>
                <a:cs typeface="Times New Roman" panose="02020603050405020304" pitchFamily="18" charset="0"/>
              </a:rPr>
              <a:t>cho</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từng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hạng</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mục</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tài</a:t>
            </a:r>
            <a:r>
              <a:rPr lang="nl-NL" altLang="en-US" sz="2000" b="1" u="sng" dirty="0">
                <a:latin typeface="Times New Roman" panose="02020603050405020304" pitchFamily="18" charset="0"/>
                <a:cs typeface="Times New Roman" panose="02020603050405020304" pitchFamily="18" charset="0"/>
              </a:rPr>
              <a:t> </a:t>
            </a:r>
            <a:r>
              <a:rPr lang="nl-NL" altLang="en-US" sz="2000" b="1" u="sng" dirty="0" err="1">
                <a:latin typeface="Times New Roman" panose="02020603050405020304" pitchFamily="18" charset="0"/>
                <a:cs typeface="Times New Roman" panose="02020603050405020304" pitchFamily="18" charset="0"/>
              </a:rPr>
              <a:t>sản</a:t>
            </a:r>
            <a:r>
              <a:rPr lang="nl-NL" altLang="en-US" sz="2000" b="1" u="sng"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theo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tiêu</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chí</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cho</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phù</a:t>
            </a:r>
            <a:r>
              <a:rPr lang="nl-NL" altLang="en-US" sz="2000" dirty="0">
                <a:latin typeface="Times New Roman" panose="02020603050405020304" pitchFamily="18" charset="0"/>
                <a:cs typeface="Times New Roman" panose="02020603050405020304" pitchFamily="18" charset="0"/>
              </a:rPr>
              <a:t> </a:t>
            </a:r>
            <a:r>
              <a:rPr lang="nl-NL" altLang="en-US" sz="2000" dirty="0" err="1">
                <a:latin typeface="Times New Roman" panose="02020603050405020304" pitchFamily="18" charset="0"/>
                <a:cs typeface="Times New Roman" panose="02020603050405020304" pitchFamily="18" charset="0"/>
              </a:rPr>
              <a:t>hợp</a:t>
            </a:r>
            <a:r>
              <a:rPr lang="nl-NL" altLang="en-US" sz="2000" dirty="0">
                <a:latin typeface="Times New Roman" panose="02020603050405020304" pitchFamily="18" charset="0"/>
                <a:cs typeface="Times New Roman" panose="02020603050405020304" pitchFamily="18" charset="0"/>
              </a:rPr>
              <a:t>.</a:t>
            </a:r>
          </a:p>
          <a:p>
            <a:pPr algn="just" eaLnBrk="1" hangingPunct="1"/>
            <a:r>
              <a:rPr lang="en-US" altLang="en-VN" sz="2000" dirty="0">
                <a:latin typeface="Times New Roman" panose="02020603050405020304" pitchFamily="18" charset="0"/>
                <a:cs typeface="Times New Roman" panose="02020603050405020304" pitchFamily="18" charset="0"/>
              </a:rPr>
              <a:t>+ </a:t>
            </a:r>
            <a:r>
              <a:rPr lang="vi-VN" altLang="en-VN" sz="2000" dirty="0">
                <a:latin typeface="Times New Roman" panose="02020603050405020304" pitchFamily="18" charset="0"/>
                <a:cs typeface="Times New Roman" panose="02020603050405020304" pitchFamily="18" charset="0"/>
              </a:rPr>
              <a:t>D</a:t>
            </a:r>
            <a:r>
              <a:rPr lang="nl-NL" altLang="en-VN" sz="2000" dirty="0" err="1">
                <a:latin typeface="Times New Roman" panose="02020603050405020304" pitchFamily="18" charset="0"/>
                <a:cs typeface="Times New Roman" panose="02020603050405020304" pitchFamily="18" charset="0"/>
              </a:rPr>
              <a:t>ự</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án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bao</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gồm</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nhiều</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hạng</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mục</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tài</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sản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đối</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tượng</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ghi</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sổ</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kế</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toán</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khác</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nhau</a:t>
            </a:r>
            <a:r>
              <a:rPr lang="vi-VN" altLang="en-VN" sz="2000" dirty="0">
                <a:latin typeface="Times New Roman" panose="02020603050405020304" pitchFamily="18" charset="0"/>
                <a:cs typeface="Times New Roman" panose="02020603050405020304" pitchFamily="18" charset="0"/>
              </a:rPr>
              <a:t> mà </a:t>
            </a:r>
            <a:r>
              <a:rPr lang="vi-VN" altLang="en-VN" sz="2000" b="1" u="sng" dirty="0">
                <a:latin typeface="Times New Roman" panose="02020603050405020304" pitchFamily="18" charset="0"/>
                <a:cs typeface="Times New Roman" panose="02020603050405020304" pitchFamily="18" charset="0"/>
              </a:rPr>
              <a:t>được đầu tư, nghiệm thu theo từng hạng mục, tài sản</a:t>
            </a:r>
            <a:r>
              <a:rPr lang="vi-VN" altLang="en-VN" sz="2000" dirty="0">
                <a:latin typeface="Times New Roman" panose="02020603050405020304" pitchFamily="18" charset="0"/>
                <a:cs typeface="Times New Roman" panose="02020603050405020304" pitchFamily="18" charset="0"/>
              </a:rPr>
              <a:t> thì </a:t>
            </a:r>
            <a:r>
              <a:rPr lang="nl-NL" altLang="en-VN" sz="2000" dirty="0" err="1">
                <a:latin typeface="Times New Roman" panose="02020603050405020304" pitchFamily="18" charset="0"/>
                <a:cs typeface="Times New Roman" panose="02020603050405020304" pitchFamily="18" charset="0"/>
              </a:rPr>
              <a:t>hạng</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mục</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tài</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sản</a:t>
            </a:r>
            <a:r>
              <a:rPr lang="nl-NL" altLang="en-VN" sz="2000" dirty="0">
                <a:latin typeface="Times New Roman" panose="02020603050405020304" pitchFamily="18" charset="0"/>
                <a:cs typeface="Times New Roman" panose="02020603050405020304" pitchFamily="18" charset="0"/>
              </a:rPr>
              <a:t> </a:t>
            </a:r>
            <a:r>
              <a:rPr lang="vi-VN" altLang="en-VN" sz="2000" dirty="0">
                <a:latin typeface="Times New Roman" panose="02020603050405020304" pitchFamily="18" charset="0"/>
                <a:cs typeface="Times New Roman" panose="02020603050405020304" pitchFamily="18" charset="0"/>
              </a:rPr>
              <a:t>nào </a:t>
            </a:r>
            <a:r>
              <a:rPr lang="nl-NL" altLang="en-VN" sz="2000" b="1" u="sng" dirty="0" err="1">
                <a:latin typeface="Times New Roman" panose="02020603050405020304" pitchFamily="18" charset="0"/>
                <a:cs typeface="Times New Roman" panose="02020603050405020304" pitchFamily="18" charset="0"/>
              </a:rPr>
              <a:t>đã</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hoàn</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thành</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việc</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đầu</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tư</a:t>
            </a:r>
            <a:r>
              <a:rPr lang="nl-NL" altLang="en-VN" sz="2000" b="1" u="sng"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xây</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dựng</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nghiệm</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thu</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đưa</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vào</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sử</a:t>
            </a:r>
            <a:r>
              <a:rPr lang="nl-NL" altLang="en-VN" sz="2000" dirty="0">
                <a:latin typeface="Times New Roman" panose="02020603050405020304" pitchFamily="18" charset="0"/>
                <a:cs typeface="Times New Roman" panose="02020603050405020304" pitchFamily="18" charset="0"/>
              </a:rPr>
              <a:t> </a:t>
            </a:r>
            <a:r>
              <a:rPr lang="nl-NL" altLang="en-VN" sz="2000" dirty="0" err="1">
                <a:latin typeface="Times New Roman" panose="02020603050405020304" pitchFamily="18" charset="0"/>
                <a:cs typeface="Times New Roman" panose="02020603050405020304" pitchFamily="18" charset="0"/>
              </a:rPr>
              <a:t>dụng</a:t>
            </a:r>
            <a:r>
              <a:rPr lang="nl-NL" altLang="en-VN" sz="2000" dirty="0">
                <a:latin typeface="Times New Roman" panose="02020603050405020304" pitchFamily="18" charset="0"/>
                <a:cs typeface="Times New Roman" panose="02020603050405020304" pitchFamily="18" charset="0"/>
              </a:rPr>
              <a:t> </a:t>
            </a:r>
            <a:r>
              <a:rPr lang="vi-VN" altLang="en-VN" sz="2000" b="1" u="sng" dirty="0">
                <a:latin typeface="Times New Roman" panose="02020603050405020304" pitchFamily="18" charset="0"/>
                <a:cs typeface="Times New Roman" panose="02020603050405020304" pitchFamily="18" charset="0"/>
              </a:rPr>
              <a:t>thì </a:t>
            </a:r>
            <a:r>
              <a:rPr lang="nl-NL" altLang="en-VN" sz="2000" b="1" u="sng" dirty="0" err="1">
                <a:latin typeface="Times New Roman" panose="02020603050405020304" pitchFamily="18" charset="0"/>
                <a:cs typeface="Times New Roman" panose="02020603050405020304" pitchFamily="18" charset="0"/>
              </a:rPr>
              <a:t>kiểm</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kê</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và</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xác</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định</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giá</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trị</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đối</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với</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hạng</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mục</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tài</a:t>
            </a:r>
            <a:r>
              <a:rPr lang="nl-NL" altLang="en-VN" sz="2000" b="1" u="sng" dirty="0">
                <a:latin typeface="Times New Roman" panose="02020603050405020304" pitchFamily="18" charset="0"/>
                <a:cs typeface="Times New Roman" panose="02020603050405020304" pitchFamily="18" charset="0"/>
              </a:rPr>
              <a:t> </a:t>
            </a:r>
            <a:r>
              <a:rPr lang="nl-NL" altLang="en-VN" sz="2000" b="1" u="sng" dirty="0" err="1">
                <a:latin typeface="Times New Roman" panose="02020603050405020304" pitchFamily="18" charset="0"/>
                <a:cs typeface="Times New Roman" panose="02020603050405020304" pitchFamily="18" charset="0"/>
              </a:rPr>
              <a:t>sản</a:t>
            </a:r>
            <a:r>
              <a:rPr lang="nl-NL" altLang="en-VN" sz="2000" b="1" u="sng" dirty="0">
                <a:latin typeface="Times New Roman" panose="02020603050405020304" pitchFamily="18" charset="0"/>
                <a:cs typeface="Times New Roman" panose="02020603050405020304" pitchFamily="18" charset="0"/>
              </a:rPr>
              <a:t> </a:t>
            </a:r>
            <a:r>
              <a:rPr lang="vi-VN" altLang="en-VN" sz="2000" dirty="0">
                <a:latin typeface="Times New Roman" panose="02020603050405020304" pitchFamily="18" charset="0"/>
                <a:cs typeface="Times New Roman" panose="02020603050405020304" pitchFamily="18" charset="0"/>
              </a:rPr>
              <a:t>đó</a:t>
            </a:r>
            <a:r>
              <a:rPr lang="nl-NL" altLang="en-VN" sz="2000" dirty="0">
                <a:latin typeface="Times New Roman" panose="02020603050405020304" pitchFamily="18" charset="0"/>
                <a:cs typeface="Times New Roman" panose="02020603050405020304" pitchFamily="18" charset="0"/>
              </a:rPr>
              <a:t>.</a:t>
            </a:r>
            <a:endParaRPr lang="en-US" altLang="en-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3185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pSp>
        <p:nvGrpSpPr>
          <p:cNvPr id="1216" name="Google Shape;1216;p42"/>
          <p:cNvGrpSpPr/>
          <p:nvPr/>
        </p:nvGrpSpPr>
        <p:grpSpPr>
          <a:xfrm>
            <a:off x="416715" y="5935925"/>
            <a:ext cx="3201559" cy="555001"/>
            <a:chOff x="6279611" y="4186022"/>
            <a:chExt cx="2401169" cy="682173"/>
          </a:xfrm>
        </p:grpSpPr>
        <p:grpSp>
          <p:nvGrpSpPr>
            <p:cNvPr id="1217" name="Google Shape;1217;p42"/>
            <p:cNvGrpSpPr/>
            <p:nvPr/>
          </p:nvGrpSpPr>
          <p:grpSpPr>
            <a:xfrm flipH="1">
              <a:off x="8252035" y="4300338"/>
              <a:ext cx="428746" cy="567857"/>
              <a:chOff x="2423890" y="3042362"/>
              <a:chExt cx="428746" cy="567857"/>
            </a:xfrm>
          </p:grpSpPr>
          <p:sp>
            <p:nvSpPr>
              <p:cNvPr id="1218" name="Google Shape;1218;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19" name="Google Shape;1219;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0" name="Google Shape;1220;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1" name="Google Shape;1221;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2" name="Google Shape;1222;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3" name="Google Shape;1223;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24" name="Google Shape;1224;p42"/>
            <p:cNvGrpSpPr/>
            <p:nvPr/>
          </p:nvGrpSpPr>
          <p:grpSpPr>
            <a:xfrm flipH="1">
              <a:off x="7355927" y="4186022"/>
              <a:ext cx="514923" cy="681996"/>
              <a:chOff x="2423890" y="3042362"/>
              <a:chExt cx="428746" cy="567857"/>
            </a:xfrm>
          </p:grpSpPr>
          <p:sp>
            <p:nvSpPr>
              <p:cNvPr id="1225" name="Google Shape;1225;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6" name="Google Shape;1226;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7" name="Google Shape;1227;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8" name="Google Shape;1228;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9" name="Google Shape;1229;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0" name="Google Shape;1230;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31" name="Google Shape;1231;p42"/>
            <p:cNvGrpSpPr/>
            <p:nvPr/>
          </p:nvGrpSpPr>
          <p:grpSpPr>
            <a:xfrm flipH="1">
              <a:off x="6545997" y="4300338"/>
              <a:ext cx="428746" cy="567857"/>
              <a:chOff x="2423890" y="3042362"/>
              <a:chExt cx="428746" cy="567857"/>
            </a:xfrm>
          </p:grpSpPr>
          <p:sp>
            <p:nvSpPr>
              <p:cNvPr id="1232" name="Google Shape;1232;p42"/>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3" name="Google Shape;1233;p42"/>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4" name="Google Shape;1234;p42"/>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5" name="Google Shape;1235;p42"/>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6" name="Google Shape;1236;p42"/>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7" name="Google Shape;1237;p42"/>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38" name="Google Shape;1238;p42"/>
            <p:cNvGrpSpPr/>
            <p:nvPr/>
          </p:nvGrpSpPr>
          <p:grpSpPr>
            <a:xfrm flipH="1">
              <a:off x="7985624" y="4186078"/>
              <a:ext cx="151651" cy="681982"/>
              <a:chOff x="3376692" y="3077129"/>
              <a:chExt cx="116556" cy="524158"/>
            </a:xfrm>
          </p:grpSpPr>
          <p:sp>
            <p:nvSpPr>
              <p:cNvPr id="1239" name="Google Shape;1239;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0" name="Google Shape;1240;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1" name="Google Shape;1241;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2" name="Google Shape;1242;p42"/>
            <p:cNvGrpSpPr/>
            <p:nvPr/>
          </p:nvGrpSpPr>
          <p:grpSpPr>
            <a:xfrm flipH="1">
              <a:off x="7089511" y="4186078"/>
              <a:ext cx="151651" cy="681982"/>
              <a:chOff x="3376692" y="3077129"/>
              <a:chExt cx="116556" cy="524158"/>
            </a:xfrm>
          </p:grpSpPr>
          <p:sp>
            <p:nvSpPr>
              <p:cNvPr id="1243" name="Google Shape;1243;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4" name="Google Shape;1244;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5" name="Google Shape;1245;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6" name="Google Shape;1246;p42"/>
            <p:cNvGrpSpPr/>
            <p:nvPr/>
          </p:nvGrpSpPr>
          <p:grpSpPr>
            <a:xfrm flipH="1">
              <a:off x="6279611" y="4186078"/>
              <a:ext cx="151651" cy="681982"/>
              <a:chOff x="3376692" y="3077129"/>
              <a:chExt cx="116556" cy="524158"/>
            </a:xfrm>
          </p:grpSpPr>
          <p:sp>
            <p:nvSpPr>
              <p:cNvPr id="1247" name="Google Shape;1247;p42"/>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8" name="Google Shape;1248;p42"/>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9" name="Google Shape;1249;p42"/>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2" name="Google Shape;1216;p42">
            <a:extLst>
              <a:ext uri="{FF2B5EF4-FFF2-40B4-BE49-F238E27FC236}">
                <a16:creationId xmlns:a16="http://schemas.microsoft.com/office/drawing/2014/main" id="{34043AB6-17EE-1DA7-3193-3A5FB41A86DD}"/>
              </a:ext>
            </a:extLst>
          </p:cNvPr>
          <p:cNvGrpSpPr/>
          <p:nvPr/>
        </p:nvGrpSpPr>
        <p:grpSpPr>
          <a:xfrm>
            <a:off x="3973214" y="5916517"/>
            <a:ext cx="3201559" cy="555001"/>
            <a:chOff x="6279611" y="4186022"/>
            <a:chExt cx="2401169" cy="682173"/>
          </a:xfrm>
        </p:grpSpPr>
        <p:grpSp>
          <p:nvGrpSpPr>
            <p:cNvPr id="3" name="Google Shape;1217;p42">
              <a:extLst>
                <a:ext uri="{FF2B5EF4-FFF2-40B4-BE49-F238E27FC236}">
                  <a16:creationId xmlns:a16="http://schemas.microsoft.com/office/drawing/2014/main" id="{9987E629-6DA3-402B-C71D-62E2D37A983B}"/>
                </a:ext>
              </a:extLst>
            </p:cNvPr>
            <p:cNvGrpSpPr/>
            <p:nvPr/>
          </p:nvGrpSpPr>
          <p:grpSpPr>
            <a:xfrm flipH="1">
              <a:off x="8252035" y="4300338"/>
              <a:ext cx="428746" cy="567857"/>
              <a:chOff x="2423890" y="3042362"/>
              <a:chExt cx="428746" cy="567857"/>
            </a:xfrm>
          </p:grpSpPr>
          <p:sp>
            <p:nvSpPr>
              <p:cNvPr id="33" name="Google Shape;1218;p42">
                <a:extLst>
                  <a:ext uri="{FF2B5EF4-FFF2-40B4-BE49-F238E27FC236}">
                    <a16:creationId xmlns:a16="http://schemas.microsoft.com/office/drawing/2014/main" id="{4D6AA3A9-A154-014A-002E-B2F55231F820}"/>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34" name="Google Shape;1219;p42">
                <a:extLst>
                  <a:ext uri="{FF2B5EF4-FFF2-40B4-BE49-F238E27FC236}">
                    <a16:creationId xmlns:a16="http://schemas.microsoft.com/office/drawing/2014/main" id="{806E7A0F-15D9-523B-3D24-83582899AB6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5" name="Google Shape;1220;p42">
                <a:extLst>
                  <a:ext uri="{FF2B5EF4-FFF2-40B4-BE49-F238E27FC236}">
                    <a16:creationId xmlns:a16="http://schemas.microsoft.com/office/drawing/2014/main" id="{765B7EC5-44EB-851B-88DB-720AC1380D2C}"/>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6" name="Google Shape;1221;p42">
                <a:extLst>
                  <a:ext uri="{FF2B5EF4-FFF2-40B4-BE49-F238E27FC236}">
                    <a16:creationId xmlns:a16="http://schemas.microsoft.com/office/drawing/2014/main" id="{5BDF648C-04C8-60B7-A776-55EDD233E07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7" name="Google Shape;1222;p42">
                <a:extLst>
                  <a:ext uri="{FF2B5EF4-FFF2-40B4-BE49-F238E27FC236}">
                    <a16:creationId xmlns:a16="http://schemas.microsoft.com/office/drawing/2014/main" id="{20349E7D-730E-DF22-B3D1-70BA6F719B0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8" name="Google Shape;1223;p42">
                <a:extLst>
                  <a:ext uri="{FF2B5EF4-FFF2-40B4-BE49-F238E27FC236}">
                    <a16:creationId xmlns:a16="http://schemas.microsoft.com/office/drawing/2014/main" id="{4AC9CE61-A780-C69D-6EF1-70C400E827D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7" name="Google Shape;1224;p42">
              <a:extLst>
                <a:ext uri="{FF2B5EF4-FFF2-40B4-BE49-F238E27FC236}">
                  <a16:creationId xmlns:a16="http://schemas.microsoft.com/office/drawing/2014/main" id="{31A3BBBA-51B8-2F48-BE86-9244D093E2DF}"/>
                </a:ext>
              </a:extLst>
            </p:cNvPr>
            <p:cNvGrpSpPr/>
            <p:nvPr/>
          </p:nvGrpSpPr>
          <p:grpSpPr>
            <a:xfrm flipH="1">
              <a:off x="7355927" y="4186022"/>
              <a:ext cx="514923" cy="681996"/>
              <a:chOff x="2423890" y="3042362"/>
              <a:chExt cx="428746" cy="567857"/>
            </a:xfrm>
          </p:grpSpPr>
          <p:sp>
            <p:nvSpPr>
              <p:cNvPr id="27" name="Google Shape;1225;p42">
                <a:extLst>
                  <a:ext uri="{FF2B5EF4-FFF2-40B4-BE49-F238E27FC236}">
                    <a16:creationId xmlns:a16="http://schemas.microsoft.com/office/drawing/2014/main" id="{C56E4EDD-0480-9F03-AAB6-7856D134BF2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8" name="Google Shape;1226;p42">
                <a:extLst>
                  <a:ext uri="{FF2B5EF4-FFF2-40B4-BE49-F238E27FC236}">
                    <a16:creationId xmlns:a16="http://schemas.microsoft.com/office/drawing/2014/main" id="{1C1A7578-83F1-142B-C817-6F573D9BC172}"/>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9" name="Google Shape;1227;p42">
                <a:extLst>
                  <a:ext uri="{FF2B5EF4-FFF2-40B4-BE49-F238E27FC236}">
                    <a16:creationId xmlns:a16="http://schemas.microsoft.com/office/drawing/2014/main" id="{8DCC29D4-5F2D-7C74-37F9-E69891FDE7E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0" name="Google Shape;1228;p42">
                <a:extLst>
                  <a:ext uri="{FF2B5EF4-FFF2-40B4-BE49-F238E27FC236}">
                    <a16:creationId xmlns:a16="http://schemas.microsoft.com/office/drawing/2014/main" id="{78D60AC9-870F-BC1E-3D66-0F10E0B97BB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1" name="Google Shape;1229;p42">
                <a:extLst>
                  <a:ext uri="{FF2B5EF4-FFF2-40B4-BE49-F238E27FC236}">
                    <a16:creationId xmlns:a16="http://schemas.microsoft.com/office/drawing/2014/main" id="{25B229C9-0107-996B-78C6-F5CF67A2DB7B}"/>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2" name="Google Shape;1230;p42">
                <a:extLst>
                  <a:ext uri="{FF2B5EF4-FFF2-40B4-BE49-F238E27FC236}">
                    <a16:creationId xmlns:a16="http://schemas.microsoft.com/office/drawing/2014/main" id="{F4A4A0FE-4DBD-F6CF-758F-5E20722FC22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8" name="Google Shape;1231;p42">
              <a:extLst>
                <a:ext uri="{FF2B5EF4-FFF2-40B4-BE49-F238E27FC236}">
                  <a16:creationId xmlns:a16="http://schemas.microsoft.com/office/drawing/2014/main" id="{8A81BB91-7DC7-F57F-9925-D4743748061B}"/>
                </a:ext>
              </a:extLst>
            </p:cNvPr>
            <p:cNvGrpSpPr/>
            <p:nvPr/>
          </p:nvGrpSpPr>
          <p:grpSpPr>
            <a:xfrm flipH="1">
              <a:off x="6545997" y="4300338"/>
              <a:ext cx="428746" cy="567857"/>
              <a:chOff x="2423890" y="3042362"/>
              <a:chExt cx="428746" cy="567857"/>
            </a:xfrm>
          </p:grpSpPr>
          <p:sp>
            <p:nvSpPr>
              <p:cNvPr id="21" name="Google Shape;1232;p42">
                <a:extLst>
                  <a:ext uri="{FF2B5EF4-FFF2-40B4-BE49-F238E27FC236}">
                    <a16:creationId xmlns:a16="http://schemas.microsoft.com/office/drawing/2014/main" id="{9088EA3E-8221-992A-33DE-A2D97D29726E}"/>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2" name="Google Shape;1233;p42">
                <a:extLst>
                  <a:ext uri="{FF2B5EF4-FFF2-40B4-BE49-F238E27FC236}">
                    <a16:creationId xmlns:a16="http://schemas.microsoft.com/office/drawing/2014/main" id="{4C112BF2-8062-085F-451B-FB1D016E2BA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3" name="Google Shape;1234;p42">
                <a:extLst>
                  <a:ext uri="{FF2B5EF4-FFF2-40B4-BE49-F238E27FC236}">
                    <a16:creationId xmlns:a16="http://schemas.microsoft.com/office/drawing/2014/main" id="{7DD04EDD-2165-8137-69DE-5B924D38042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4" name="Google Shape;1235;p42">
                <a:extLst>
                  <a:ext uri="{FF2B5EF4-FFF2-40B4-BE49-F238E27FC236}">
                    <a16:creationId xmlns:a16="http://schemas.microsoft.com/office/drawing/2014/main" id="{0DDBD346-52EE-776D-A6C5-BACCCE00E2C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5" name="Google Shape;1236;p42">
                <a:extLst>
                  <a:ext uri="{FF2B5EF4-FFF2-40B4-BE49-F238E27FC236}">
                    <a16:creationId xmlns:a16="http://schemas.microsoft.com/office/drawing/2014/main" id="{10D042EE-974E-014C-F0BA-D776EBDE1F5F}"/>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6" name="Google Shape;1237;p42">
                <a:extLst>
                  <a:ext uri="{FF2B5EF4-FFF2-40B4-BE49-F238E27FC236}">
                    <a16:creationId xmlns:a16="http://schemas.microsoft.com/office/drawing/2014/main" id="{BD06D761-69B5-A09B-8823-9696D0BF42F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9" name="Google Shape;1238;p42">
              <a:extLst>
                <a:ext uri="{FF2B5EF4-FFF2-40B4-BE49-F238E27FC236}">
                  <a16:creationId xmlns:a16="http://schemas.microsoft.com/office/drawing/2014/main" id="{FAC54990-A970-6A8B-3707-C5E8F4D1B91E}"/>
                </a:ext>
              </a:extLst>
            </p:cNvPr>
            <p:cNvGrpSpPr/>
            <p:nvPr/>
          </p:nvGrpSpPr>
          <p:grpSpPr>
            <a:xfrm flipH="1">
              <a:off x="7985624" y="4186078"/>
              <a:ext cx="151651" cy="681982"/>
              <a:chOff x="3376692" y="3077129"/>
              <a:chExt cx="116556" cy="524158"/>
            </a:xfrm>
          </p:grpSpPr>
          <p:sp>
            <p:nvSpPr>
              <p:cNvPr id="18" name="Google Shape;1239;p42">
                <a:extLst>
                  <a:ext uri="{FF2B5EF4-FFF2-40B4-BE49-F238E27FC236}">
                    <a16:creationId xmlns:a16="http://schemas.microsoft.com/office/drawing/2014/main" id="{F44B3AFA-4454-9418-B029-CA769023716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0;p42">
                <a:extLst>
                  <a:ext uri="{FF2B5EF4-FFF2-40B4-BE49-F238E27FC236}">
                    <a16:creationId xmlns:a16="http://schemas.microsoft.com/office/drawing/2014/main" id="{B32006EF-FACA-0851-1821-8EB2B4E362F3}"/>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1;p42">
                <a:extLst>
                  <a:ext uri="{FF2B5EF4-FFF2-40B4-BE49-F238E27FC236}">
                    <a16:creationId xmlns:a16="http://schemas.microsoft.com/office/drawing/2014/main" id="{E7BBE3C5-6D61-EFE3-B20D-DFC25E6A256E}"/>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0" name="Google Shape;1242;p42">
              <a:extLst>
                <a:ext uri="{FF2B5EF4-FFF2-40B4-BE49-F238E27FC236}">
                  <a16:creationId xmlns:a16="http://schemas.microsoft.com/office/drawing/2014/main" id="{0AB21C04-B0B5-1B0A-E0AD-980C6B32670F}"/>
                </a:ext>
              </a:extLst>
            </p:cNvPr>
            <p:cNvGrpSpPr/>
            <p:nvPr/>
          </p:nvGrpSpPr>
          <p:grpSpPr>
            <a:xfrm flipH="1">
              <a:off x="7089511" y="4186078"/>
              <a:ext cx="151651" cy="681982"/>
              <a:chOff x="3376692" y="3077129"/>
              <a:chExt cx="116556" cy="524158"/>
            </a:xfrm>
          </p:grpSpPr>
          <p:sp>
            <p:nvSpPr>
              <p:cNvPr id="15" name="Google Shape;1243;p42">
                <a:extLst>
                  <a:ext uri="{FF2B5EF4-FFF2-40B4-BE49-F238E27FC236}">
                    <a16:creationId xmlns:a16="http://schemas.microsoft.com/office/drawing/2014/main" id="{0300204A-A827-21B6-752A-B271F5F864B7}"/>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6" name="Google Shape;1244;p42">
                <a:extLst>
                  <a:ext uri="{FF2B5EF4-FFF2-40B4-BE49-F238E27FC236}">
                    <a16:creationId xmlns:a16="http://schemas.microsoft.com/office/drawing/2014/main" id="{23BB4501-8BDE-B01B-94A6-3B7F03E633E8}"/>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7" name="Google Shape;1245;p42">
                <a:extLst>
                  <a:ext uri="{FF2B5EF4-FFF2-40B4-BE49-F238E27FC236}">
                    <a16:creationId xmlns:a16="http://schemas.microsoft.com/office/drawing/2014/main" id="{A0E024C8-002A-4E85-8A82-05628131EB7E}"/>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1" name="Google Shape;1246;p42">
              <a:extLst>
                <a:ext uri="{FF2B5EF4-FFF2-40B4-BE49-F238E27FC236}">
                  <a16:creationId xmlns:a16="http://schemas.microsoft.com/office/drawing/2014/main" id="{E42CD6E9-4E87-F9E0-2178-DAE61A4D86AA}"/>
                </a:ext>
              </a:extLst>
            </p:cNvPr>
            <p:cNvGrpSpPr/>
            <p:nvPr/>
          </p:nvGrpSpPr>
          <p:grpSpPr>
            <a:xfrm flipH="1">
              <a:off x="6279611" y="4186078"/>
              <a:ext cx="151651" cy="681982"/>
              <a:chOff x="3376692" y="3077129"/>
              <a:chExt cx="116556" cy="524158"/>
            </a:xfrm>
          </p:grpSpPr>
          <p:sp>
            <p:nvSpPr>
              <p:cNvPr id="12" name="Google Shape;1247;p42">
                <a:extLst>
                  <a:ext uri="{FF2B5EF4-FFF2-40B4-BE49-F238E27FC236}">
                    <a16:creationId xmlns:a16="http://schemas.microsoft.com/office/drawing/2014/main" id="{89381248-62A1-6111-B54C-8E7310E301E9}"/>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 name="Google Shape;1248;p42">
                <a:extLst>
                  <a:ext uri="{FF2B5EF4-FFF2-40B4-BE49-F238E27FC236}">
                    <a16:creationId xmlns:a16="http://schemas.microsoft.com/office/drawing/2014/main" id="{2A3B2E2C-CAC8-9D0C-1A8A-D18CB315E7E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4" name="Google Shape;1249;p42">
                <a:extLst>
                  <a:ext uri="{FF2B5EF4-FFF2-40B4-BE49-F238E27FC236}">
                    <a16:creationId xmlns:a16="http://schemas.microsoft.com/office/drawing/2014/main" id="{4904BDBC-7294-14DD-1CF6-0D73B1C897CF}"/>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39" name="Google Shape;1216;p42">
            <a:extLst>
              <a:ext uri="{FF2B5EF4-FFF2-40B4-BE49-F238E27FC236}">
                <a16:creationId xmlns:a16="http://schemas.microsoft.com/office/drawing/2014/main" id="{627F1315-DFC9-0BEA-E573-0FBB054A6EE5}"/>
              </a:ext>
            </a:extLst>
          </p:cNvPr>
          <p:cNvGrpSpPr/>
          <p:nvPr/>
        </p:nvGrpSpPr>
        <p:grpSpPr>
          <a:xfrm>
            <a:off x="7420709" y="5933475"/>
            <a:ext cx="3201559" cy="555001"/>
            <a:chOff x="6279611" y="4186022"/>
            <a:chExt cx="2401169" cy="682173"/>
          </a:xfrm>
        </p:grpSpPr>
        <p:grpSp>
          <p:nvGrpSpPr>
            <p:cNvPr id="40" name="Google Shape;1217;p42">
              <a:extLst>
                <a:ext uri="{FF2B5EF4-FFF2-40B4-BE49-F238E27FC236}">
                  <a16:creationId xmlns:a16="http://schemas.microsoft.com/office/drawing/2014/main" id="{1A4B0113-28C7-31E9-B80E-77F15EEA5B91}"/>
                </a:ext>
              </a:extLst>
            </p:cNvPr>
            <p:cNvGrpSpPr/>
            <p:nvPr/>
          </p:nvGrpSpPr>
          <p:grpSpPr>
            <a:xfrm flipH="1">
              <a:off x="8252035" y="4300338"/>
              <a:ext cx="428746" cy="567857"/>
              <a:chOff x="2423890" y="3042362"/>
              <a:chExt cx="428746" cy="567857"/>
            </a:xfrm>
          </p:grpSpPr>
          <p:sp>
            <p:nvSpPr>
              <p:cNvPr id="1253" name="Google Shape;1218;p42">
                <a:extLst>
                  <a:ext uri="{FF2B5EF4-FFF2-40B4-BE49-F238E27FC236}">
                    <a16:creationId xmlns:a16="http://schemas.microsoft.com/office/drawing/2014/main" id="{E8FE4CBE-C830-4D87-2A18-EBE464DC8BA6}"/>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54" name="Google Shape;1219;p42">
                <a:extLst>
                  <a:ext uri="{FF2B5EF4-FFF2-40B4-BE49-F238E27FC236}">
                    <a16:creationId xmlns:a16="http://schemas.microsoft.com/office/drawing/2014/main" id="{712282B1-94DD-9776-60F2-FFEE5885030B}"/>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5" name="Google Shape;1220;p42">
                <a:extLst>
                  <a:ext uri="{FF2B5EF4-FFF2-40B4-BE49-F238E27FC236}">
                    <a16:creationId xmlns:a16="http://schemas.microsoft.com/office/drawing/2014/main" id="{16A19085-68C0-4029-6E94-928FA80442D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6" name="Google Shape;1221;p42">
                <a:extLst>
                  <a:ext uri="{FF2B5EF4-FFF2-40B4-BE49-F238E27FC236}">
                    <a16:creationId xmlns:a16="http://schemas.microsoft.com/office/drawing/2014/main" id="{B1AD8B30-1557-9D7E-9DA9-8CD5453E690F}"/>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7" name="Google Shape;1222;p42">
                <a:extLst>
                  <a:ext uri="{FF2B5EF4-FFF2-40B4-BE49-F238E27FC236}">
                    <a16:creationId xmlns:a16="http://schemas.microsoft.com/office/drawing/2014/main" id="{D892B529-02A9-C916-8C6A-B890E66EB87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8" name="Google Shape;1223;p42">
                <a:extLst>
                  <a:ext uri="{FF2B5EF4-FFF2-40B4-BE49-F238E27FC236}">
                    <a16:creationId xmlns:a16="http://schemas.microsoft.com/office/drawing/2014/main" id="{E9AD4B6D-4995-F856-92F2-09449EC9F31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1" name="Google Shape;1224;p42">
              <a:extLst>
                <a:ext uri="{FF2B5EF4-FFF2-40B4-BE49-F238E27FC236}">
                  <a16:creationId xmlns:a16="http://schemas.microsoft.com/office/drawing/2014/main" id="{9DD08004-2E00-29A5-8230-F8E1C02F0081}"/>
                </a:ext>
              </a:extLst>
            </p:cNvPr>
            <p:cNvGrpSpPr/>
            <p:nvPr/>
          </p:nvGrpSpPr>
          <p:grpSpPr>
            <a:xfrm flipH="1">
              <a:off x="7355927" y="4186022"/>
              <a:ext cx="514923" cy="681996"/>
              <a:chOff x="2423890" y="3042362"/>
              <a:chExt cx="428746" cy="567857"/>
            </a:xfrm>
          </p:grpSpPr>
          <p:sp>
            <p:nvSpPr>
              <p:cNvPr id="61" name="Google Shape;1225;p42">
                <a:extLst>
                  <a:ext uri="{FF2B5EF4-FFF2-40B4-BE49-F238E27FC236}">
                    <a16:creationId xmlns:a16="http://schemas.microsoft.com/office/drawing/2014/main" id="{C744CFD8-EE1E-12DB-23FA-6131F6CABC4E}"/>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2" name="Google Shape;1226;p42">
                <a:extLst>
                  <a:ext uri="{FF2B5EF4-FFF2-40B4-BE49-F238E27FC236}">
                    <a16:creationId xmlns:a16="http://schemas.microsoft.com/office/drawing/2014/main" id="{79B3845D-4D98-4CAA-23D7-DA250A0B20C5}"/>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3" name="Google Shape;1227;p42">
                <a:extLst>
                  <a:ext uri="{FF2B5EF4-FFF2-40B4-BE49-F238E27FC236}">
                    <a16:creationId xmlns:a16="http://schemas.microsoft.com/office/drawing/2014/main" id="{247F21C7-B668-5AA1-41F1-7426885643EE}"/>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0" name="Google Shape;1228;p42">
                <a:extLst>
                  <a:ext uri="{FF2B5EF4-FFF2-40B4-BE49-F238E27FC236}">
                    <a16:creationId xmlns:a16="http://schemas.microsoft.com/office/drawing/2014/main" id="{45C706CE-6FD8-318B-AF56-692FE1C02F8F}"/>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1" name="Google Shape;1229;p42">
                <a:extLst>
                  <a:ext uri="{FF2B5EF4-FFF2-40B4-BE49-F238E27FC236}">
                    <a16:creationId xmlns:a16="http://schemas.microsoft.com/office/drawing/2014/main" id="{6A74FA99-66EA-271E-8343-0E802BDEA9D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52" name="Google Shape;1230;p42">
                <a:extLst>
                  <a:ext uri="{FF2B5EF4-FFF2-40B4-BE49-F238E27FC236}">
                    <a16:creationId xmlns:a16="http://schemas.microsoft.com/office/drawing/2014/main" id="{FFCBCAD4-0110-CC0B-9B2D-118C4CE971F1}"/>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2" name="Google Shape;1231;p42">
              <a:extLst>
                <a:ext uri="{FF2B5EF4-FFF2-40B4-BE49-F238E27FC236}">
                  <a16:creationId xmlns:a16="http://schemas.microsoft.com/office/drawing/2014/main" id="{A6974BE1-9389-7BE0-0737-5608D4669364}"/>
                </a:ext>
              </a:extLst>
            </p:cNvPr>
            <p:cNvGrpSpPr/>
            <p:nvPr/>
          </p:nvGrpSpPr>
          <p:grpSpPr>
            <a:xfrm flipH="1">
              <a:off x="6545997" y="4300338"/>
              <a:ext cx="428746" cy="567857"/>
              <a:chOff x="2423890" y="3042362"/>
              <a:chExt cx="428746" cy="567857"/>
            </a:xfrm>
          </p:grpSpPr>
          <p:sp>
            <p:nvSpPr>
              <p:cNvPr id="55" name="Google Shape;1232;p42">
                <a:extLst>
                  <a:ext uri="{FF2B5EF4-FFF2-40B4-BE49-F238E27FC236}">
                    <a16:creationId xmlns:a16="http://schemas.microsoft.com/office/drawing/2014/main" id="{44248D4C-E900-379E-8B9D-06DD55E22C3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6" name="Google Shape;1233;p42">
                <a:extLst>
                  <a:ext uri="{FF2B5EF4-FFF2-40B4-BE49-F238E27FC236}">
                    <a16:creationId xmlns:a16="http://schemas.microsoft.com/office/drawing/2014/main" id="{6D3B26FD-6A72-F9F2-21D9-9E40CC84604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7" name="Google Shape;1234;p42">
                <a:extLst>
                  <a:ext uri="{FF2B5EF4-FFF2-40B4-BE49-F238E27FC236}">
                    <a16:creationId xmlns:a16="http://schemas.microsoft.com/office/drawing/2014/main" id="{3FC31DF8-8C08-A9D2-B265-61973B645BF0}"/>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8" name="Google Shape;1235;p42">
                <a:extLst>
                  <a:ext uri="{FF2B5EF4-FFF2-40B4-BE49-F238E27FC236}">
                    <a16:creationId xmlns:a16="http://schemas.microsoft.com/office/drawing/2014/main" id="{B5436426-EFFB-7197-B4A6-3DD0221C8596}"/>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9" name="Google Shape;1236;p42">
                <a:extLst>
                  <a:ext uri="{FF2B5EF4-FFF2-40B4-BE49-F238E27FC236}">
                    <a16:creationId xmlns:a16="http://schemas.microsoft.com/office/drawing/2014/main" id="{6D700A7C-BAAF-B02E-4CF2-0C2112089B3D}"/>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0" name="Google Shape;1237;p42">
                <a:extLst>
                  <a:ext uri="{FF2B5EF4-FFF2-40B4-BE49-F238E27FC236}">
                    <a16:creationId xmlns:a16="http://schemas.microsoft.com/office/drawing/2014/main" id="{03C6DCF4-2FA5-A462-3DB4-49650141A7F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3" name="Google Shape;1238;p42">
              <a:extLst>
                <a:ext uri="{FF2B5EF4-FFF2-40B4-BE49-F238E27FC236}">
                  <a16:creationId xmlns:a16="http://schemas.microsoft.com/office/drawing/2014/main" id="{096624E3-8177-54B7-6D4C-981D58329E57}"/>
                </a:ext>
              </a:extLst>
            </p:cNvPr>
            <p:cNvGrpSpPr/>
            <p:nvPr/>
          </p:nvGrpSpPr>
          <p:grpSpPr>
            <a:xfrm flipH="1">
              <a:off x="7985624" y="4186078"/>
              <a:ext cx="151651" cy="681982"/>
              <a:chOff x="3376692" y="3077129"/>
              <a:chExt cx="116556" cy="524158"/>
            </a:xfrm>
          </p:grpSpPr>
          <p:sp>
            <p:nvSpPr>
              <p:cNvPr id="52" name="Google Shape;1239;p42">
                <a:extLst>
                  <a:ext uri="{FF2B5EF4-FFF2-40B4-BE49-F238E27FC236}">
                    <a16:creationId xmlns:a16="http://schemas.microsoft.com/office/drawing/2014/main" id="{2A90A2EA-FA22-4212-03AC-32F5811F6176}"/>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3" name="Google Shape;1240;p42">
                <a:extLst>
                  <a:ext uri="{FF2B5EF4-FFF2-40B4-BE49-F238E27FC236}">
                    <a16:creationId xmlns:a16="http://schemas.microsoft.com/office/drawing/2014/main" id="{3D2227E2-22BB-B4B3-4EB1-DC271F9EA65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4" name="Google Shape;1241;p42">
                <a:extLst>
                  <a:ext uri="{FF2B5EF4-FFF2-40B4-BE49-F238E27FC236}">
                    <a16:creationId xmlns:a16="http://schemas.microsoft.com/office/drawing/2014/main" id="{CD7FE4C2-5438-67CD-1661-74F59C1CBC89}"/>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4" name="Google Shape;1242;p42">
              <a:extLst>
                <a:ext uri="{FF2B5EF4-FFF2-40B4-BE49-F238E27FC236}">
                  <a16:creationId xmlns:a16="http://schemas.microsoft.com/office/drawing/2014/main" id="{AE2183BC-900E-BC1D-F3D7-8A7C49B92F27}"/>
                </a:ext>
              </a:extLst>
            </p:cNvPr>
            <p:cNvGrpSpPr/>
            <p:nvPr/>
          </p:nvGrpSpPr>
          <p:grpSpPr>
            <a:xfrm flipH="1">
              <a:off x="7089511" y="4186078"/>
              <a:ext cx="151651" cy="681982"/>
              <a:chOff x="3376692" y="3077129"/>
              <a:chExt cx="116556" cy="524158"/>
            </a:xfrm>
          </p:grpSpPr>
          <p:sp>
            <p:nvSpPr>
              <p:cNvPr id="49" name="Google Shape;1243;p42">
                <a:extLst>
                  <a:ext uri="{FF2B5EF4-FFF2-40B4-BE49-F238E27FC236}">
                    <a16:creationId xmlns:a16="http://schemas.microsoft.com/office/drawing/2014/main" id="{CAB32656-5879-0D92-A025-1D2ED53406D6}"/>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0" name="Google Shape;1244;p42">
                <a:extLst>
                  <a:ext uri="{FF2B5EF4-FFF2-40B4-BE49-F238E27FC236}">
                    <a16:creationId xmlns:a16="http://schemas.microsoft.com/office/drawing/2014/main" id="{E3E29908-35FF-7278-6470-CFDE176064B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1" name="Google Shape;1245;p42">
                <a:extLst>
                  <a:ext uri="{FF2B5EF4-FFF2-40B4-BE49-F238E27FC236}">
                    <a16:creationId xmlns:a16="http://schemas.microsoft.com/office/drawing/2014/main" id="{ABE5381A-460E-CD1A-A45F-10C611877540}"/>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5" name="Google Shape;1246;p42">
              <a:extLst>
                <a:ext uri="{FF2B5EF4-FFF2-40B4-BE49-F238E27FC236}">
                  <a16:creationId xmlns:a16="http://schemas.microsoft.com/office/drawing/2014/main" id="{C8B2CDF8-7432-EA95-E157-FCB3DC80EDFD}"/>
                </a:ext>
              </a:extLst>
            </p:cNvPr>
            <p:cNvGrpSpPr/>
            <p:nvPr/>
          </p:nvGrpSpPr>
          <p:grpSpPr>
            <a:xfrm flipH="1">
              <a:off x="6279611" y="4186078"/>
              <a:ext cx="151651" cy="681982"/>
              <a:chOff x="3376692" y="3077129"/>
              <a:chExt cx="116556" cy="524158"/>
            </a:xfrm>
          </p:grpSpPr>
          <p:sp>
            <p:nvSpPr>
              <p:cNvPr id="46" name="Google Shape;1247;p42">
                <a:extLst>
                  <a:ext uri="{FF2B5EF4-FFF2-40B4-BE49-F238E27FC236}">
                    <a16:creationId xmlns:a16="http://schemas.microsoft.com/office/drawing/2014/main" id="{1BAF03B4-DFE4-DAA2-EC0D-9CE8A6B2F718}"/>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47" name="Google Shape;1248;p42">
                <a:extLst>
                  <a:ext uri="{FF2B5EF4-FFF2-40B4-BE49-F238E27FC236}">
                    <a16:creationId xmlns:a16="http://schemas.microsoft.com/office/drawing/2014/main" id="{8C75EDB0-82C6-2528-C560-0E8ABA8D1BB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48" name="Google Shape;1249;p42">
                <a:extLst>
                  <a:ext uri="{FF2B5EF4-FFF2-40B4-BE49-F238E27FC236}">
                    <a16:creationId xmlns:a16="http://schemas.microsoft.com/office/drawing/2014/main" id="{4523FC21-44EC-04D3-D210-DD5000A60D9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259" name="Google Shape;1216;p42">
            <a:extLst>
              <a:ext uri="{FF2B5EF4-FFF2-40B4-BE49-F238E27FC236}">
                <a16:creationId xmlns:a16="http://schemas.microsoft.com/office/drawing/2014/main" id="{DC48C25F-9185-6D3B-3332-39618348B8A8}"/>
              </a:ext>
            </a:extLst>
          </p:cNvPr>
          <p:cNvGrpSpPr/>
          <p:nvPr/>
        </p:nvGrpSpPr>
        <p:grpSpPr>
          <a:xfrm>
            <a:off x="10799411" y="5946131"/>
            <a:ext cx="3201559" cy="555001"/>
            <a:chOff x="6279611" y="4186022"/>
            <a:chExt cx="2401169" cy="682173"/>
          </a:xfrm>
        </p:grpSpPr>
        <p:grpSp>
          <p:nvGrpSpPr>
            <p:cNvPr id="1260" name="Google Shape;1217;p42">
              <a:extLst>
                <a:ext uri="{FF2B5EF4-FFF2-40B4-BE49-F238E27FC236}">
                  <a16:creationId xmlns:a16="http://schemas.microsoft.com/office/drawing/2014/main" id="{51066FE1-462F-D011-FA70-5E6431B8E375}"/>
                </a:ext>
              </a:extLst>
            </p:cNvPr>
            <p:cNvGrpSpPr/>
            <p:nvPr/>
          </p:nvGrpSpPr>
          <p:grpSpPr>
            <a:xfrm flipH="1">
              <a:off x="8252035" y="4300338"/>
              <a:ext cx="428746" cy="567857"/>
              <a:chOff x="2423890" y="3042362"/>
              <a:chExt cx="428746" cy="567857"/>
            </a:xfrm>
          </p:grpSpPr>
          <p:sp>
            <p:nvSpPr>
              <p:cNvPr id="1287" name="Google Shape;1218;p42">
                <a:extLst>
                  <a:ext uri="{FF2B5EF4-FFF2-40B4-BE49-F238E27FC236}">
                    <a16:creationId xmlns:a16="http://schemas.microsoft.com/office/drawing/2014/main" id="{245B593D-4410-1360-2D87-E4FF3A33C3A2}"/>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88" name="Google Shape;1219;p42">
                <a:extLst>
                  <a:ext uri="{FF2B5EF4-FFF2-40B4-BE49-F238E27FC236}">
                    <a16:creationId xmlns:a16="http://schemas.microsoft.com/office/drawing/2014/main" id="{95FF7034-E7E7-2AB5-CB98-F2C9A9876ED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9" name="Google Shape;1220;p42">
                <a:extLst>
                  <a:ext uri="{FF2B5EF4-FFF2-40B4-BE49-F238E27FC236}">
                    <a16:creationId xmlns:a16="http://schemas.microsoft.com/office/drawing/2014/main" id="{6714B787-460D-19D5-CFA1-0D21500B371B}"/>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0" name="Google Shape;1221;p42">
                <a:extLst>
                  <a:ext uri="{FF2B5EF4-FFF2-40B4-BE49-F238E27FC236}">
                    <a16:creationId xmlns:a16="http://schemas.microsoft.com/office/drawing/2014/main" id="{A3C5A497-519E-3AA6-B9DD-20C9DC5E2E2A}"/>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1" name="Google Shape;1222;p42">
                <a:extLst>
                  <a:ext uri="{FF2B5EF4-FFF2-40B4-BE49-F238E27FC236}">
                    <a16:creationId xmlns:a16="http://schemas.microsoft.com/office/drawing/2014/main" id="{600AE2AC-77C2-9D3B-1A7F-7BE46D39F63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92" name="Google Shape;1223;p42">
                <a:extLst>
                  <a:ext uri="{FF2B5EF4-FFF2-40B4-BE49-F238E27FC236}">
                    <a16:creationId xmlns:a16="http://schemas.microsoft.com/office/drawing/2014/main" id="{689E4EF7-4E16-B180-3BBC-1C9CCBCFC57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1" name="Google Shape;1224;p42">
              <a:extLst>
                <a:ext uri="{FF2B5EF4-FFF2-40B4-BE49-F238E27FC236}">
                  <a16:creationId xmlns:a16="http://schemas.microsoft.com/office/drawing/2014/main" id="{9F75CEB0-BC16-4738-028F-C0CB60C9FB44}"/>
                </a:ext>
              </a:extLst>
            </p:cNvPr>
            <p:cNvGrpSpPr/>
            <p:nvPr/>
          </p:nvGrpSpPr>
          <p:grpSpPr>
            <a:xfrm flipH="1">
              <a:off x="7355927" y="4186022"/>
              <a:ext cx="514923" cy="681996"/>
              <a:chOff x="2423890" y="3042362"/>
              <a:chExt cx="428746" cy="567857"/>
            </a:xfrm>
          </p:grpSpPr>
          <p:sp>
            <p:nvSpPr>
              <p:cNvPr id="1281" name="Google Shape;1225;p42">
                <a:extLst>
                  <a:ext uri="{FF2B5EF4-FFF2-40B4-BE49-F238E27FC236}">
                    <a16:creationId xmlns:a16="http://schemas.microsoft.com/office/drawing/2014/main" id="{BFB3C84A-2260-4FB4-C4D8-A06E969748B8}"/>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2" name="Google Shape;1226;p42">
                <a:extLst>
                  <a:ext uri="{FF2B5EF4-FFF2-40B4-BE49-F238E27FC236}">
                    <a16:creationId xmlns:a16="http://schemas.microsoft.com/office/drawing/2014/main" id="{B435650B-4BE3-34DA-3040-016075BBAC27}"/>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3" name="Google Shape;1227;p42">
                <a:extLst>
                  <a:ext uri="{FF2B5EF4-FFF2-40B4-BE49-F238E27FC236}">
                    <a16:creationId xmlns:a16="http://schemas.microsoft.com/office/drawing/2014/main" id="{3872A007-C738-7AE7-ACF1-9287AEF959DB}"/>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4" name="Google Shape;1228;p42">
                <a:extLst>
                  <a:ext uri="{FF2B5EF4-FFF2-40B4-BE49-F238E27FC236}">
                    <a16:creationId xmlns:a16="http://schemas.microsoft.com/office/drawing/2014/main" id="{C11F65E2-056F-23AA-4ACB-F156B1B8010D}"/>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5" name="Google Shape;1229;p42">
                <a:extLst>
                  <a:ext uri="{FF2B5EF4-FFF2-40B4-BE49-F238E27FC236}">
                    <a16:creationId xmlns:a16="http://schemas.microsoft.com/office/drawing/2014/main" id="{3FAC9C0B-9D86-2C89-9137-B9A5BE38B44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6" name="Google Shape;1230;p42">
                <a:extLst>
                  <a:ext uri="{FF2B5EF4-FFF2-40B4-BE49-F238E27FC236}">
                    <a16:creationId xmlns:a16="http://schemas.microsoft.com/office/drawing/2014/main" id="{673897F1-0C56-5DB3-14FD-5B3EE2897FCB}"/>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2" name="Google Shape;1231;p42">
              <a:extLst>
                <a:ext uri="{FF2B5EF4-FFF2-40B4-BE49-F238E27FC236}">
                  <a16:creationId xmlns:a16="http://schemas.microsoft.com/office/drawing/2014/main" id="{5FA54CDE-CBF8-44C8-422E-2A4631078991}"/>
                </a:ext>
              </a:extLst>
            </p:cNvPr>
            <p:cNvGrpSpPr/>
            <p:nvPr/>
          </p:nvGrpSpPr>
          <p:grpSpPr>
            <a:xfrm flipH="1">
              <a:off x="6545997" y="4300338"/>
              <a:ext cx="428746" cy="567857"/>
              <a:chOff x="2423890" y="3042362"/>
              <a:chExt cx="428746" cy="567857"/>
            </a:xfrm>
          </p:grpSpPr>
          <p:sp>
            <p:nvSpPr>
              <p:cNvPr id="1275" name="Google Shape;1232;p42">
                <a:extLst>
                  <a:ext uri="{FF2B5EF4-FFF2-40B4-BE49-F238E27FC236}">
                    <a16:creationId xmlns:a16="http://schemas.microsoft.com/office/drawing/2014/main" id="{DE83E402-DFDE-6657-2119-3935D428636A}"/>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6" name="Google Shape;1233;p42">
                <a:extLst>
                  <a:ext uri="{FF2B5EF4-FFF2-40B4-BE49-F238E27FC236}">
                    <a16:creationId xmlns:a16="http://schemas.microsoft.com/office/drawing/2014/main" id="{D0B9E8FF-61CB-1C47-C4C7-0B89108D6DD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7" name="Google Shape;1234;p42">
                <a:extLst>
                  <a:ext uri="{FF2B5EF4-FFF2-40B4-BE49-F238E27FC236}">
                    <a16:creationId xmlns:a16="http://schemas.microsoft.com/office/drawing/2014/main" id="{899B692B-E514-1EB4-98B4-CAECDD9642E3}"/>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8" name="Google Shape;1235;p42">
                <a:extLst>
                  <a:ext uri="{FF2B5EF4-FFF2-40B4-BE49-F238E27FC236}">
                    <a16:creationId xmlns:a16="http://schemas.microsoft.com/office/drawing/2014/main" id="{21112429-6807-6E9D-5D67-A961C1C70589}"/>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79" name="Google Shape;1236;p42">
                <a:extLst>
                  <a:ext uri="{FF2B5EF4-FFF2-40B4-BE49-F238E27FC236}">
                    <a16:creationId xmlns:a16="http://schemas.microsoft.com/office/drawing/2014/main" id="{07288902-B38D-7A3C-94A3-AD44705DE0B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80" name="Google Shape;1237;p42">
                <a:extLst>
                  <a:ext uri="{FF2B5EF4-FFF2-40B4-BE49-F238E27FC236}">
                    <a16:creationId xmlns:a16="http://schemas.microsoft.com/office/drawing/2014/main" id="{C46BAC78-D5AA-6E30-2921-49F52367D9C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3" name="Google Shape;1238;p42">
              <a:extLst>
                <a:ext uri="{FF2B5EF4-FFF2-40B4-BE49-F238E27FC236}">
                  <a16:creationId xmlns:a16="http://schemas.microsoft.com/office/drawing/2014/main" id="{51072A81-CF2E-D9C2-A226-EA8B85C98B4E}"/>
                </a:ext>
              </a:extLst>
            </p:cNvPr>
            <p:cNvGrpSpPr/>
            <p:nvPr/>
          </p:nvGrpSpPr>
          <p:grpSpPr>
            <a:xfrm flipH="1">
              <a:off x="7985624" y="4186078"/>
              <a:ext cx="151651" cy="681982"/>
              <a:chOff x="3376692" y="3077129"/>
              <a:chExt cx="116556" cy="524158"/>
            </a:xfrm>
          </p:grpSpPr>
          <p:sp>
            <p:nvSpPr>
              <p:cNvPr id="1272" name="Google Shape;1239;p42">
                <a:extLst>
                  <a:ext uri="{FF2B5EF4-FFF2-40B4-BE49-F238E27FC236}">
                    <a16:creationId xmlns:a16="http://schemas.microsoft.com/office/drawing/2014/main" id="{1CAAC9C6-9C3C-92FF-BBDF-252A02CD4DC7}"/>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3" name="Google Shape;1240;p42">
                <a:extLst>
                  <a:ext uri="{FF2B5EF4-FFF2-40B4-BE49-F238E27FC236}">
                    <a16:creationId xmlns:a16="http://schemas.microsoft.com/office/drawing/2014/main" id="{12EFFD52-A838-3FB1-BB68-AFFFA341A8D4}"/>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4" name="Google Shape;1241;p42">
                <a:extLst>
                  <a:ext uri="{FF2B5EF4-FFF2-40B4-BE49-F238E27FC236}">
                    <a16:creationId xmlns:a16="http://schemas.microsoft.com/office/drawing/2014/main" id="{CA8E52DD-C976-BBE5-19EC-A2B3292F39A1}"/>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4" name="Google Shape;1242;p42">
              <a:extLst>
                <a:ext uri="{FF2B5EF4-FFF2-40B4-BE49-F238E27FC236}">
                  <a16:creationId xmlns:a16="http://schemas.microsoft.com/office/drawing/2014/main" id="{BBAE82B0-B5DF-DC37-DF7A-5E22DF84B433}"/>
                </a:ext>
              </a:extLst>
            </p:cNvPr>
            <p:cNvGrpSpPr/>
            <p:nvPr/>
          </p:nvGrpSpPr>
          <p:grpSpPr>
            <a:xfrm flipH="1">
              <a:off x="7089511" y="4186078"/>
              <a:ext cx="151651" cy="681982"/>
              <a:chOff x="3376692" y="3077129"/>
              <a:chExt cx="116556" cy="524158"/>
            </a:xfrm>
          </p:grpSpPr>
          <p:sp>
            <p:nvSpPr>
              <p:cNvPr id="1269" name="Google Shape;1243;p42">
                <a:extLst>
                  <a:ext uri="{FF2B5EF4-FFF2-40B4-BE49-F238E27FC236}">
                    <a16:creationId xmlns:a16="http://schemas.microsoft.com/office/drawing/2014/main" id="{0251C851-FC6D-6393-5B64-41ED5425436F}"/>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0" name="Google Shape;1244;p42">
                <a:extLst>
                  <a:ext uri="{FF2B5EF4-FFF2-40B4-BE49-F238E27FC236}">
                    <a16:creationId xmlns:a16="http://schemas.microsoft.com/office/drawing/2014/main" id="{F243442B-808B-46BD-E70A-3C9D9E24F0A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71" name="Google Shape;1245;p42">
                <a:extLst>
                  <a:ext uri="{FF2B5EF4-FFF2-40B4-BE49-F238E27FC236}">
                    <a16:creationId xmlns:a16="http://schemas.microsoft.com/office/drawing/2014/main" id="{A5C5E3DF-9DBA-B6F2-1229-A38A0CA6F9C5}"/>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65" name="Google Shape;1246;p42">
              <a:extLst>
                <a:ext uri="{FF2B5EF4-FFF2-40B4-BE49-F238E27FC236}">
                  <a16:creationId xmlns:a16="http://schemas.microsoft.com/office/drawing/2014/main" id="{4ED0A8A6-45E8-140D-CA30-A1585512DC28}"/>
                </a:ext>
              </a:extLst>
            </p:cNvPr>
            <p:cNvGrpSpPr/>
            <p:nvPr/>
          </p:nvGrpSpPr>
          <p:grpSpPr>
            <a:xfrm flipH="1">
              <a:off x="6279611" y="4186078"/>
              <a:ext cx="151651" cy="681982"/>
              <a:chOff x="3376692" y="3077129"/>
              <a:chExt cx="116556" cy="524158"/>
            </a:xfrm>
          </p:grpSpPr>
          <p:sp>
            <p:nvSpPr>
              <p:cNvPr id="1266" name="Google Shape;1247;p42">
                <a:extLst>
                  <a:ext uri="{FF2B5EF4-FFF2-40B4-BE49-F238E27FC236}">
                    <a16:creationId xmlns:a16="http://schemas.microsoft.com/office/drawing/2014/main" id="{0A6D1F13-ABAB-1443-1DDD-1A6D7F6D5CC5}"/>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67" name="Google Shape;1248;p42">
                <a:extLst>
                  <a:ext uri="{FF2B5EF4-FFF2-40B4-BE49-F238E27FC236}">
                    <a16:creationId xmlns:a16="http://schemas.microsoft.com/office/drawing/2014/main" id="{618AC290-6400-00D6-93B4-B496D7892CEC}"/>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68" name="Google Shape;1249;p42">
                <a:extLst>
                  <a:ext uri="{FF2B5EF4-FFF2-40B4-BE49-F238E27FC236}">
                    <a16:creationId xmlns:a16="http://schemas.microsoft.com/office/drawing/2014/main" id="{0CB70479-CFBA-65FD-A0AC-60AAB9E82D96}"/>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1331" name="Rectangle 1330">
            <a:extLst>
              <a:ext uri="{FF2B5EF4-FFF2-40B4-BE49-F238E27FC236}">
                <a16:creationId xmlns:a16="http://schemas.microsoft.com/office/drawing/2014/main" id="{24D57B1C-6931-3C72-0DF5-D6BA49ACB236}"/>
              </a:ext>
            </a:extLst>
          </p:cNvPr>
          <p:cNvSpPr/>
          <p:nvPr/>
        </p:nvSpPr>
        <p:spPr>
          <a:xfrm>
            <a:off x="779528" y="1394014"/>
            <a:ext cx="745411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endParaRPr lang="en-US" sz="2400" b="1"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CEF446DB-0BFF-3ED4-03B3-A8F9C40DC80F}"/>
              </a:ext>
            </a:extLst>
          </p:cNvPr>
          <p:cNvSpPr/>
          <p:nvPr/>
        </p:nvSpPr>
        <p:spPr>
          <a:xfrm>
            <a:off x="423353" y="-7588"/>
            <a:ext cx="8279424" cy="954107"/>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XÁC ĐỊNH GIÁ TRỊ TSCĐ TẠI CQ, TC, ĐV CHƯA ĐƯỢC THEO DÕI TRÊN SỔ KẾ TOÁN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5" name="Group 4">
            <a:extLst>
              <a:ext uri="{FF2B5EF4-FFF2-40B4-BE49-F238E27FC236}">
                <a16:creationId xmlns:a16="http://schemas.microsoft.com/office/drawing/2014/main" id="{023AF315-9AE3-B370-39F9-866D8385121A}"/>
              </a:ext>
            </a:extLst>
          </p:cNvPr>
          <p:cNvGrpSpPr/>
          <p:nvPr/>
        </p:nvGrpSpPr>
        <p:grpSpPr>
          <a:xfrm>
            <a:off x="498393" y="936262"/>
            <a:ext cx="1428206" cy="210411"/>
            <a:chOff x="4798423" y="1698171"/>
            <a:chExt cx="2009787" cy="296092"/>
          </a:xfrm>
        </p:grpSpPr>
        <p:sp>
          <p:nvSpPr>
            <p:cNvPr id="6" name="Diamond 5">
              <a:extLst>
                <a:ext uri="{FF2B5EF4-FFF2-40B4-BE49-F238E27FC236}">
                  <a16:creationId xmlns:a16="http://schemas.microsoft.com/office/drawing/2014/main" id="{E4199EA5-BEF0-2520-FA76-65C3566DA438}"/>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Diamond 1343">
              <a:extLst>
                <a:ext uri="{FF2B5EF4-FFF2-40B4-BE49-F238E27FC236}">
                  <a16:creationId xmlns:a16="http://schemas.microsoft.com/office/drawing/2014/main" id="{B8E48538-455F-C6A7-A5C0-BC9E5517DFE1}"/>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Diamond 1346">
              <a:extLst>
                <a:ext uri="{FF2B5EF4-FFF2-40B4-BE49-F238E27FC236}">
                  <a16:creationId xmlns:a16="http://schemas.microsoft.com/office/drawing/2014/main" id="{200ED21C-ADAE-A7BE-6562-41C1476041B7}"/>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Diamond 1347">
              <a:extLst>
                <a:ext uri="{FF2B5EF4-FFF2-40B4-BE49-F238E27FC236}">
                  <a16:creationId xmlns:a16="http://schemas.microsoft.com/office/drawing/2014/main" id="{EBDC6690-E0AA-55F0-F6E8-12BC5D92E4D1}"/>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Diamond 1348">
              <a:extLst>
                <a:ext uri="{FF2B5EF4-FFF2-40B4-BE49-F238E27FC236}">
                  <a16:creationId xmlns:a16="http://schemas.microsoft.com/office/drawing/2014/main" id="{04743ED5-DEEC-F9CF-262A-7FC58A71D3C3}"/>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Diamond 1349">
              <a:extLst>
                <a:ext uri="{FF2B5EF4-FFF2-40B4-BE49-F238E27FC236}">
                  <a16:creationId xmlns:a16="http://schemas.microsoft.com/office/drawing/2014/main" id="{058DE3BA-B74B-FDE6-24D6-0DECCD4ED312}"/>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3" name="Rounded Rectangle 85">
            <a:extLst>
              <a:ext uri="{FF2B5EF4-FFF2-40B4-BE49-F238E27FC236}">
                <a16:creationId xmlns:a16="http://schemas.microsoft.com/office/drawing/2014/main" id="{8EEB4E75-AECA-597F-C506-687B2BE0918E}"/>
              </a:ext>
            </a:extLst>
          </p:cNvPr>
          <p:cNvSpPr/>
          <p:nvPr/>
        </p:nvSpPr>
        <p:spPr>
          <a:xfrm rot="2700000">
            <a:off x="352939" y="1341199"/>
            <a:ext cx="595760" cy="595762"/>
          </a:xfrm>
          <a:prstGeom prst="roundRect">
            <a:avLst>
              <a:gd name="adj" fmla="val 90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4" name="Rounded Rectangle 86">
            <a:extLst>
              <a:ext uri="{FF2B5EF4-FFF2-40B4-BE49-F238E27FC236}">
                <a16:creationId xmlns:a16="http://schemas.microsoft.com/office/drawing/2014/main" id="{D49DDAA2-C42A-31D8-E55A-89FA7EF993B8}"/>
              </a:ext>
            </a:extLst>
          </p:cNvPr>
          <p:cNvSpPr/>
          <p:nvPr/>
        </p:nvSpPr>
        <p:spPr>
          <a:xfrm rot="2700000">
            <a:off x="184737" y="1341205"/>
            <a:ext cx="595760" cy="595761"/>
          </a:xfrm>
          <a:prstGeom prst="roundRect">
            <a:avLst>
              <a:gd name="adj" fmla="val 9009"/>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55" name="TextBox 1354">
            <a:extLst>
              <a:ext uri="{FF2B5EF4-FFF2-40B4-BE49-F238E27FC236}">
                <a16:creationId xmlns:a16="http://schemas.microsoft.com/office/drawing/2014/main" id="{A1DB513B-0D3A-C274-C125-CED5DCF23244}"/>
              </a:ext>
            </a:extLst>
          </p:cNvPr>
          <p:cNvSpPr txBox="1"/>
          <p:nvPr/>
        </p:nvSpPr>
        <p:spPr>
          <a:xfrm>
            <a:off x="253325" y="1434749"/>
            <a:ext cx="451531" cy="400110"/>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01</a:t>
            </a:r>
            <a:endParaRPr lang="ko-KR" altLang="en-US" sz="2000" b="1" dirty="0">
              <a:latin typeface="Calibri" pitchFamily="34" charset="0"/>
              <a:cs typeface="Calibri" pitchFamily="34" charset="0"/>
            </a:endParaRPr>
          </a:p>
        </p:txBody>
      </p:sp>
      <p:sp>
        <p:nvSpPr>
          <p:cNvPr id="1352" name="Rectangle 1351">
            <a:extLst>
              <a:ext uri="{FF2B5EF4-FFF2-40B4-BE49-F238E27FC236}">
                <a16:creationId xmlns:a16="http://schemas.microsoft.com/office/drawing/2014/main" id="{9C02F1E9-0FE7-2ECA-C068-D19BD7950A4C}"/>
              </a:ext>
            </a:extLst>
          </p:cNvPr>
          <p:cNvSpPr/>
          <p:nvPr/>
        </p:nvSpPr>
        <p:spPr>
          <a:xfrm>
            <a:off x="779528" y="1931046"/>
            <a:ext cx="11099750" cy="707886"/>
          </a:xfrm>
          <a:prstGeom prst="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000" b="1" dirty="0">
                <a:latin typeface="Times New Roman" pitchFamily="18" charset="0"/>
                <a:cs typeface="Times New Roman" pitchFamily="18" charset="0"/>
              </a:rPr>
              <a:t>c) TSCĐ </a:t>
            </a:r>
            <a:r>
              <a:rPr lang="en-US" sz="2000" b="1" dirty="0" err="1">
                <a:latin typeface="Times New Roman" pitchFamily="18" charset="0"/>
                <a:cs typeface="Times New Roman" pitchFamily="18" charset="0"/>
              </a:rPr>
              <a:t>hữu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KHÔNG CÓ </a:t>
            </a:r>
            <a:r>
              <a:rPr lang="en-US" sz="2000" dirty="0" err="1">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mua</a:t>
            </a:r>
            <a:r>
              <a:rPr lang="en-US" sz="2000" dirty="0">
                <a:latin typeface="Times New Roman" pitchFamily="18" charset="0"/>
                <a:cs typeface="Times New Roman" pitchFamily="18" charset="0"/>
              </a:rPr>
              <a:t>, XD </a:t>
            </a:r>
            <a:r>
              <a:rPr lang="en-US" sz="2000" dirty="0" err="1">
                <a:latin typeface="Times New Roman" pitchFamily="18" charset="0"/>
                <a:cs typeface="Times New Roman" pitchFamily="18" charset="0"/>
              </a:rPr>
              <a:t>nhưng</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CÓ </a:t>
            </a:r>
            <a:r>
              <a:rPr lang="en-US" sz="2000" dirty="0" err="1">
                <a:latin typeface="Times New Roman" pitchFamily="18" charset="0"/>
                <a:cs typeface="Times New Roman" pitchFamily="18" charset="0"/>
              </a:rPr>
              <a:t>căn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định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đưa</a:t>
            </a:r>
            <a:r>
              <a:rPr lang="en-US" sz="2000" dirty="0">
                <a:latin typeface="Times New Roman" pitchFamily="18" charset="0"/>
                <a:cs typeface="Times New Roman" pitchFamily="18" charset="0"/>
              </a:rPr>
              <a:t> TS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giá</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mua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của</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cùng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loại</a:t>
            </a:r>
            <a:r>
              <a:rPr lang="en-US" sz="2000" dirty="0">
                <a:solidFill>
                  <a:schemeClr val="tx1"/>
                </a:solidFill>
                <a:latin typeface="Times New Roman" pitchFamily="18" charset="0"/>
                <a:cs typeface="Times New Roman" pitchFamily="18" charset="0"/>
              </a:rPr>
              <a:t>/ XD </a:t>
            </a:r>
            <a:r>
              <a:rPr lang="en-US" sz="2000" dirty="0" err="1">
                <a:solidFill>
                  <a:schemeClr val="tx1"/>
                </a:solidFill>
                <a:latin typeface="Times New Roman" pitchFamily="18" charset="0"/>
                <a:cs typeface="Times New Roman" pitchFamily="18" charset="0"/>
              </a:rPr>
              <a:t>mới</a:t>
            </a:r>
            <a:r>
              <a:rPr lang="en-US" sz="2000" dirty="0">
                <a:solidFill>
                  <a:schemeClr val="tx1"/>
                </a:solidFill>
                <a:latin typeface="Times New Roman" pitchFamily="18" charset="0"/>
                <a:cs typeface="Times New Roman" pitchFamily="18" charset="0"/>
              </a:rPr>
              <a:t> TS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tiêu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chuẩn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thuật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tương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đương</a:t>
            </a:r>
            <a:r>
              <a:rPr lang="en-US" sz="2000" dirty="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graphicFrame>
        <p:nvGraphicFramePr>
          <p:cNvPr id="1357" name="Table 1356">
            <a:extLst>
              <a:ext uri="{FF2B5EF4-FFF2-40B4-BE49-F238E27FC236}">
                <a16:creationId xmlns:a16="http://schemas.microsoft.com/office/drawing/2014/main" id="{D5001140-FEF3-AAB4-890D-228AABFFEF2E}"/>
              </a:ext>
            </a:extLst>
          </p:cNvPr>
          <p:cNvGraphicFramePr>
            <a:graphicFrameLocks noGrp="1"/>
          </p:cNvGraphicFramePr>
          <p:nvPr>
            <p:extLst>
              <p:ext uri="{D42A27DB-BD31-4B8C-83A1-F6EECF244321}">
                <p14:modId xmlns:p14="http://schemas.microsoft.com/office/powerpoint/2010/main" val="2999661125"/>
              </p:ext>
            </p:extLst>
          </p:nvPr>
        </p:nvGraphicFramePr>
        <p:xfrm>
          <a:off x="1103173" y="5105615"/>
          <a:ext cx="10204716" cy="1754326"/>
        </p:xfrm>
        <a:graphic>
          <a:graphicData uri="http://schemas.openxmlformats.org/drawingml/2006/table">
            <a:tbl>
              <a:tblPr/>
              <a:tblGrid>
                <a:gridCol w="818417">
                  <a:extLst>
                    <a:ext uri="{9D8B030D-6E8A-4147-A177-3AD203B41FA5}">
                      <a16:colId xmlns:a16="http://schemas.microsoft.com/office/drawing/2014/main" val="20000"/>
                    </a:ext>
                  </a:extLst>
                </a:gridCol>
                <a:gridCol w="206135">
                  <a:extLst>
                    <a:ext uri="{9D8B030D-6E8A-4147-A177-3AD203B41FA5}">
                      <a16:colId xmlns:a16="http://schemas.microsoft.com/office/drawing/2014/main" val="20001"/>
                    </a:ext>
                  </a:extLst>
                </a:gridCol>
                <a:gridCol w="3632878">
                  <a:extLst>
                    <a:ext uri="{9D8B030D-6E8A-4147-A177-3AD203B41FA5}">
                      <a16:colId xmlns:a16="http://schemas.microsoft.com/office/drawing/2014/main" val="20002"/>
                    </a:ext>
                  </a:extLst>
                </a:gridCol>
                <a:gridCol w="287772">
                  <a:extLst>
                    <a:ext uri="{9D8B030D-6E8A-4147-A177-3AD203B41FA5}">
                      <a16:colId xmlns:a16="http://schemas.microsoft.com/office/drawing/2014/main" val="20003"/>
                    </a:ext>
                  </a:extLst>
                </a:gridCol>
                <a:gridCol w="1100069">
                  <a:extLst>
                    <a:ext uri="{9D8B030D-6E8A-4147-A177-3AD203B41FA5}">
                      <a16:colId xmlns:a16="http://schemas.microsoft.com/office/drawing/2014/main" val="20004"/>
                    </a:ext>
                  </a:extLst>
                </a:gridCol>
                <a:gridCol w="283693">
                  <a:extLst>
                    <a:ext uri="{9D8B030D-6E8A-4147-A177-3AD203B41FA5}">
                      <a16:colId xmlns:a16="http://schemas.microsoft.com/office/drawing/2014/main" val="20005"/>
                    </a:ext>
                  </a:extLst>
                </a:gridCol>
                <a:gridCol w="3875752">
                  <a:extLst>
                    <a:ext uri="{9D8B030D-6E8A-4147-A177-3AD203B41FA5}">
                      <a16:colId xmlns:a16="http://schemas.microsoft.com/office/drawing/2014/main" val="20006"/>
                    </a:ext>
                  </a:extLst>
                </a:gridCol>
              </a:tblGrid>
              <a:tr h="1754326">
                <a:tc>
                  <a:txBody>
                    <a:bodyPr/>
                    <a:lstStyle/>
                    <a:p>
                      <a:pPr algn="ctr">
                        <a:spcBef>
                          <a:spcPts val="600"/>
                        </a:spcBef>
                        <a:spcAft>
                          <a:spcPts val="0"/>
                        </a:spcAft>
                      </a:pPr>
                      <a:r>
                        <a:rPr lang="vi-VN" sz="1800" b="1" dirty="0">
                          <a:solidFill>
                            <a:srgbClr val="000000"/>
                          </a:solidFill>
                          <a:latin typeface="Times New Roman" panose="02020603050405020304" pitchFamily="18" charset="0"/>
                          <a:ea typeface="Tahoma"/>
                          <a:cs typeface="Times New Roman" panose="02020603050405020304" pitchFamily="18" charset="0"/>
                        </a:rPr>
                        <a:t>Giá xây dựng mới của t</a:t>
                      </a:r>
                      <a:r>
                        <a:rPr lang="en-US" sz="1800" b="1" dirty="0">
                          <a:solidFill>
                            <a:srgbClr val="000000"/>
                          </a:solidFill>
                          <a:latin typeface="Times New Roman" panose="02020603050405020304" pitchFamily="18" charset="0"/>
                          <a:ea typeface="Tahoma"/>
                          <a:cs typeface="Times New Roman" panose="02020603050405020304" pitchFamily="18" charset="0"/>
                        </a:rPr>
                        <a:t>à</a:t>
                      </a:r>
                      <a:r>
                        <a:rPr lang="vi-VN" sz="1800" b="1" dirty="0">
                          <a:solidFill>
                            <a:srgbClr val="000000"/>
                          </a:solidFill>
                          <a:latin typeface="Times New Roman" panose="02020603050405020304" pitchFamily="18" charset="0"/>
                          <a:ea typeface="Tahoma"/>
                          <a:cs typeface="Times New Roman" panose="02020603050405020304" pitchFamily="18" charset="0"/>
                        </a:rPr>
                        <a:t>i sản</a:t>
                      </a:r>
                      <a:endParaRPr lang="en-US" sz="1800" b="1"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a:solidFill>
                            <a:srgbClr val="000000"/>
                          </a:solidFill>
                          <a:latin typeface="+mj-lt"/>
                          <a:ea typeface="Tahoma"/>
                          <a:cs typeface="Times New Roman"/>
                        </a:rPr>
                        <a:t>=</a:t>
                      </a:r>
                      <a:endParaRPr lang="en-US" sz="1800">
                        <a:solidFill>
                          <a:srgbClr val="000000"/>
                        </a:solidFill>
                        <a:latin typeface="+mj-lt"/>
                        <a:ea typeface="Tahoma"/>
                        <a:cs typeface="Times New Roman"/>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Đ</a:t>
                      </a:r>
                      <a:r>
                        <a:rPr lang="en-US" sz="1800" dirty="0">
                          <a:solidFill>
                            <a:srgbClr val="000000"/>
                          </a:solidFill>
                          <a:latin typeface="Times New Roman" panose="02020603050405020304" pitchFamily="18" charset="0"/>
                          <a:ea typeface="Tahoma"/>
                          <a:cs typeface="Times New Roman" panose="02020603050405020304" pitchFamily="18" charset="0"/>
                        </a:rPr>
                        <a:t>ơ</a:t>
                      </a:r>
                      <a:r>
                        <a:rPr lang="vi-VN" sz="1800" dirty="0">
                          <a:solidFill>
                            <a:srgbClr val="000000"/>
                          </a:solidFill>
                          <a:latin typeface="Times New Roman" panose="02020603050405020304" pitchFamily="18" charset="0"/>
                          <a:ea typeface="Tahoma"/>
                          <a:cs typeface="Times New Roman" panose="02020603050405020304" pitchFamily="18" charset="0"/>
                        </a:rPr>
                        <a:t>n gi</a:t>
                      </a:r>
                      <a:r>
                        <a:rPr lang="en-US" sz="1800" dirty="0">
                          <a:solidFill>
                            <a:srgbClr val="000000"/>
                          </a:solidFill>
                          <a:latin typeface="Times New Roman" panose="02020603050405020304" pitchFamily="18" charset="0"/>
                          <a:ea typeface="Tahoma"/>
                          <a:cs typeface="Times New Roman" panose="02020603050405020304" pitchFamily="18" charset="0"/>
                        </a:rPr>
                        <a:t>á </a:t>
                      </a:r>
                      <a:r>
                        <a:rPr lang="vi-VN" sz="1800" dirty="0">
                          <a:solidFill>
                            <a:srgbClr val="000000"/>
                          </a:solidFill>
                          <a:latin typeface="Times New Roman" panose="02020603050405020304" pitchFamily="18" charset="0"/>
                          <a:ea typeface="Tahoma"/>
                          <a:cs typeface="Times New Roman" panose="02020603050405020304" pitchFamily="18" charset="0"/>
                        </a:rPr>
                        <a:t>xây dựng </a:t>
                      </a:r>
                      <a:r>
                        <a:rPr lang="vi-VN" sz="1800" dirty="0">
                          <a:solidFill>
                            <a:srgbClr val="000000"/>
                          </a:solidFill>
                          <a:latin typeface="+mj-lt"/>
                          <a:ea typeface="Tahoma"/>
                          <a:cs typeface="Times New Roman"/>
                        </a:rPr>
                        <a:t>mới của tài s</a:t>
                      </a:r>
                      <a:r>
                        <a:rPr lang="en-US" sz="1800" dirty="0">
                          <a:solidFill>
                            <a:srgbClr val="000000"/>
                          </a:solidFill>
                          <a:latin typeface="+mj-lt"/>
                          <a:ea typeface="Tahoma"/>
                          <a:cs typeface="Times New Roman"/>
                        </a:rPr>
                        <a:t>ả</a:t>
                      </a:r>
                      <a:r>
                        <a:rPr lang="vi-VN" sz="1800" dirty="0">
                          <a:solidFill>
                            <a:srgbClr val="000000"/>
                          </a:solidFill>
                          <a:latin typeface="+mj-lt"/>
                          <a:ea typeface="Tahoma"/>
                          <a:cs typeface="Times New Roman"/>
                        </a:rPr>
                        <a:t>n có ti</a:t>
                      </a:r>
                      <a:r>
                        <a:rPr lang="en-US" sz="1800" dirty="0">
                          <a:solidFill>
                            <a:srgbClr val="000000"/>
                          </a:solidFill>
                          <a:latin typeface="+mj-lt"/>
                          <a:ea typeface="Tahoma"/>
                          <a:cs typeface="Times New Roman"/>
                        </a:rPr>
                        <a:t>ê</a:t>
                      </a:r>
                      <a:r>
                        <a:rPr lang="vi-VN" sz="1800" dirty="0">
                          <a:solidFill>
                            <a:srgbClr val="000000"/>
                          </a:solidFill>
                          <a:latin typeface="+mj-lt"/>
                          <a:ea typeface="Tahoma"/>
                          <a:cs typeface="Times New Roman"/>
                        </a:rPr>
                        <a:t>u chuẩn kỹ thuật tương </a:t>
                      </a:r>
                      <a:r>
                        <a:rPr lang="en-US" sz="1800" dirty="0" err="1">
                          <a:solidFill>
                            <a:srgbClr val="000000"/>
                          </a:solidFill>
                          <a:latin typeface="Times New Roman" panose="02020603050405020304" pitchFamily="18" charset="0"/>
                          <a:ea typeface="Tahoma"/>
                          <a:cs typeface="Times New Roman" panose="02020603050405020304" pitchFamily="18" charset="0"/>
                        </a:rPr>
                        <a:t>đương</a:t>
                      </a:r>
                      <a:r>
                        <a:rPr lang="en-US" sz="1800" dirty="0">
                          <a:solidFill>
                            <a:srgbClr val="000000"/>
                          </a:solidFill>
                          <a:latin typeface="Times New Roman" panose="02020603050405020304" pitchFamily="18" charset="0"/>
                          <a:ea typeface="Tahoma"/>
                          <a:cs typeface="Times New Roman" panose="02020603050405020304" pitchFamily="18" charset="0"/>
                        </a:rPr>
                        <a:t> </a:t>
                      </a:r>
                      <a:r>
                        <a:rPr lang="vi-VN" sz="1800" dirty="0">
                          <a:solidFill>
                            <a:srgbClr val="000000"/>
                          </a:solidFill>
                          <a:latin typeface="Times New Roman" panose="02020603050405020304" pitchFamily="18" charset="0"/>
                          <a:ea typeface="Tahoma"/>
                          <a:cs typeface="Times New Roman" panose="02020603050405020304" pitchFamily="18" charset="0"/>
                        </a:rPr>
                        <a:t>do Bộ </a:t>
                      </a:r>
                      <a:r>
                        <a:rPr lang="vi-VN" sz="1800" dirty="0">
                          <a:solidFill>
                            <a:srgbClr val="000000"/>
                          </a:solidFill>
                          <a:latin typeface="+mj-lt"/>
                          <a:ea typeface="Tahoma"/>
                          <a:cs typeface="Times New Roman"/>
                        </a:rPr>
                        <a:t>qu</a:t>
                      </a:r>
                      <a:r>
                        <a:rPr lang="en-US" sz="1800" dirty="0">
                          <a:solidFill>
                            <a:srgbClr val="000000"/>
                          </a:solidFill>
                          <a:latin typeface="+mj-lt"/>
                          <a:ea typeface="Tahoma"/>
                          <a:cs typeface="Times New Roman"/>
                        </a:rPr>
                        <a:t>ả</a:t>
                      </a:r>
                      <a:r>
                        <a:rPr lang="vi-VN" sz="1800" dirty="0">
                          <a:solidFill>
                            <a:srgbClr val="000000"/>
                          </a:solidFill>
                          <a:latin typeface="+mj-lt"/>
                          <a:ea typeface="Tahoma"/>
                          <a:cs typeface="Times New Roman"/>
                        </a:rPr>
                        <a:t>n lý chuyên ngành ban hành (hoặc theo quy định cụ thể c</a:t>
                      </a:r>
                      <a:r>
                        <a:rPr lang="en-US" sz="1800" dirty="0">
                          <a:solidFill>
                            <a:srgbClr val="000000"/>
                          </a:solidFill>
                          <a:latin typeface="+mj-lt"/>
                          <a:ea typeface="Tahoma"/>
                          <a:cs typeface="Times New Roman"/>
                        </a:rPr>
                        <a:t>ủ</a:t>
                      </a:r>
                      <a:r>
                        <a:rPr lang="vi-VN" sz="1800" dirty="0">
                          <a:solidFill>
                            <a:srgbClr val="000000"/>
                          </a:solidFill>
                          <a:latin typeface="+mj-lt"/>
                          <a:ea typeface="Tahoma"/>
                          <a:cs typeface="Times New Roman"/>
                        </a:rPr>
                        <a:t>a </a:t>
                      </a:r>
                      <a:r>
                        <a:rPr lang="en-US" sz="1800" dirty="0">
                          <a:solidFill>
                            <a:srgbClr val="000000"/>
                          </a:solidFill>
                          <a:latin typeface="+mj-lt"/>
                          <a:ea typeface="Tahoma"/>
                          <a:cs typeface="Times New Roman"/>
                        </a:rPr>
                        <a:t>đ</a:t>
                      </a:r>
                      <a:r>
                        <a:rPr lang="vi-VN" sz="1800" dirty="0">
                          <a:solidFill>
                            <a:srgbClr val="000000"/>
                          </a:solidFill>
                          <a:latin typeface="+mj-lt"/>
                          <a:ea typeface="Tahoma"/>
                          <a:cs typeface="Times New Roman"/>
                        </a:rPr>
                        <a:t>ịa phương nơi có t</a:t>
                      </a:r>
                      <a:r>
                        <a:rPr lang="en-US" sz="1800" dirty="0">
                          <a:solidFill>
                            <a:srgbClr val="000000"/>
                          </a:solidFill>
                          <a:latin typeface="+mj-lt"/>
                          <a:ea typeface="Tahoma"/>
                          <a:cs typeface="Times New Roman"/>
                        </a:rPr>
                        <a:t>à</a:t>
                      </a:r>
                      <a:r>
                        <a:rPr lang="vi-VN" sz="1800" dirty="0">
                          <a:solidFill>
                            <a:srgbClr val="000000"/>
                          </a:solidFill>
                          <a:latin typeface="+mj-lt"/>
                          <a:ea typeface="Tahoma"/>
                          <a:cs typeface="Times New Roman"/>
                        </a:rPr>
                        <a:t>i sản) áp dụng tại thời điểm </a:t>
                      </a:r>
                      <a:r>
                        <a:rPr lang="en-US" sz="1800" dirty="0">
                          <a:solidFill>
                            <a:srgbClr val="000000"/>
                          </a:solidFill>
                          <a:latin typeface="+mj-lt"/>
                          <a:ea typeface="Tahoma"/>
                          <a:cs typeface="Times New Roman"/>
                        </a:rPr>
                        <a:t>đ</a:t>
                      </a:r>
                      <a:r>
                        <a:rPr lang="vi-VN" sz="1800" dirty="0">
                          <a:solidFill>
                            <a:srgbClr val="000000"/>
                          </a:solidFill>
                          <a:latin typeface="+mj-lt"/>
                          <a:ea typeface="Tahoma"/>
                          <a:cs typeface="Times New Roman"/>
                        </a:rPr>
                        <a:t>ưa tài sản vào sử dụng</a:t>
                      </a:r>
                      <a:endParaRPr lang="en-US" sz="1800" dirty="0">
                        <a:solidFill>
                          <a:srgbClr val="000000"/>
                        </a:solidFill>
                        <a:latin typeface="+mj-lt"/>
                        <a:ea typeface="Tahoma"/>
                        <a:cs typeface="Times New Roman"/>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en-US" sz="1800" dirty="0">
                          <a:solidFill>
                            <a:srgbClr val="000000"/>
                          </a:solidFill>
                          <a:latin typeface="+mj-lt"/>
                          <a:ea typeface="Tahoma"/>
                          <a:cs typeface="Times New Roman"/>
                        </a:rPr>
                        <a:t>x</a:t>
                      </a: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Diện tích, thể tích xây dựng/</a:t>
                      </a:r>
                      <a:r>
                        <a:rPr lang="en-US" sz="1800" dirty="0" err="1">
                          <a:solidFill>
                            <a:srgbClr val="000000"/>
                          </a:solidFill>
                          <a:latin typeface="Times New Roman" panose="02020603050405020304" pitchFamily="18" charset="0"/>
                          <a:ea typeface="Tahoma"/>
                          <a:cs typeface="Times New Roman" panose="02020603050405020304" pitchFamily="18" charset="0"/>
                        </a:rPr>
                        <a:t>Số</a:t>
                      </a:r>
                      <a:r>
                        <a:rPr lang="en-US" sz="1800" dirty="0">
                          <a:solidFill>
                            <a:srgbClr val="000000"/>
                          </a:solidFill>
                          <a:latin typeface="Times New Roman" panose="02020603050405020304" pitchFamily="18" charset="0"/>
                          <a:ea typeface="Tahoma"/>
                          <a:cs typeface="Times New Roman" panose="02020603050405020304" pitchFamily="18" charset="0"/>
                        </a:rPr>
                        <a:t> </a:t>
                      </a:r>
                      <a:r>
                        <a:rPr lang="vi-VN" sz="1800" dirty="0">
                          <a:solidFill>
                            <a:srgbClr val="000000"/>
                          </a:solidFill>
                          <a:latin typeface="Times New Roman" panose="02020603050405020304" pitchFamily="18" charset="0"/>
                          <a:ea typeface="Tahoma"/>
                          <a:cs typeface="Times New Roman" panose="02020603050405020304" pitchFamily="18" charset="0"/>
                        </a:rPr>
                        <a:t>lượng... c</a:t>
                      </a:r>
                      <a:r>
                        <a:rPr lang="en-US" sz="1800" dirty="0" err="1">
                          <a:solidFill>
                            <a:srgbClr val="000000"/>
                          </a:solidFill>
                          <a:latin typeface="Times New Roman" panose="02020603050405020304" pitchFamily="18" charset="0"/>
                          <a:ea typeface="Tahoma"/>
                          <a:cs typeface="Times New Roman" panose="02020603050405020304" pitchFamily="18" charset="0"/>
                        </a:rPr>
                        <a:t>ủ</a:t>
                      </a:r>
                      <a:r>
                        <a:rPr lang="vi-VN" sz="1800" dirty="0">
                          <a:solidFill>
                            <a:srgbClr val="000000"/>
                          </a:solidFill>
                          <a:latin typeface="Times New Roman" panose="02020603050405020304" pitchFamily="18" charset="0"/>
                          <a:ea typeface="Tahoma"/>
                          <a:cs typeface="Times New Roman" panose="02020603050405020304" pitchFamily="18" charset="0"/>
                        </a:rPr>
                        <a:t>a tài sản</a:t>
                      </a:r>
                      <a:endParaRPr lang="en-US" sz="18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a:t>
                      </a:r>
                      <a:endParaRPr lang="en-US" sz="18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1800" dirty="0">
                          <a:solidFill>
                            <a:srgbClr val="000000"/>
                          </a:solidFill>
                          <a:latin typeface="Times New Roman" panose="02020603050405020304" pitchFamily="18" charset="0"/>
                          <a:ea typeface="Tahoma"/>
                          <a:cs typeface="Times New Roman" panose="02020603050405020304" pitchFamily="18" charset="0"/>
                        </a:rPr>
                        <a:t>Giá trị của các kết c</a:t>
                      </a:r>
                      <a:r>
                        <a:rPr lang="en-US" sz="1800" dirty="0">
                          <a:solidFill>
                            <a:srgbClr val="000000"/>
                          </a:solidFill>
                          <a:latin typeface="Times New Roman" panose="02020603050405020304" pitchFamily="18" charset="0"/>
                          <a:ea typeface="Tahoma"/>
                          <a:cs typeface="Times New Roman" panose="02020603050405020304" pitchFamily="18" charset="0"/>
                        </a:rPr>
                        <a:t>ấ</a:t>
                      </a:r>
                      <a:r>
                        <a:rPr lang="vi-VN" sz="1800" dirty="0">
                          <a:solidFill>
                            <a:srgbClr val="000000"/>
                          </a:solidFill>
                          <a:latin typeface="Times New Roman" panose="02020603050405020304" pitchFamily="18" charset="0"/>
                          <a:ea typeface="Tahoma"/>
                          <a:cs typeface="Times New Roman" panose="02020603050405020304" pitchFamily="18" charset="0"/>
                        </a:rPr>
                        <a:t>u khác g</a:t>
                      </a:r>
                      <a:r>
                        <a:rPr lang="en-US" sz="1800" dirty="0">
                          <a:solidFill>
                            <a:srgbClr val="000000"/>
                          </a:solidFill>
                          <a:latin typeface="Times New Roman" panose="02020603050405020304" pitchFamily="18" charset="0"/>
                          <a:ea typeface="Tahoma"/>
                          <a:cs typeface="Times New Roman" panose="02020603050405020304" pitchFamily="18" charset="0"/>
                        </a:rPr>
                        <a:t>ắ</a:t>
                      </a:r>
                      <a:r>
                        <a:rPr lang="vi-VN" sz="1800" dirty="0">
                          <a:solidFill>
                            <a:srgbClr val="000000"/>
                          </a:solidFill>
                          <a:latin typeface="Times New Roman" panose="02020603050405020304" pitchFamily="18" charset="0"/>
                          <a:ea typeface="Tahoma"/>
                          <a:cs typeface="Times New Roman" panose="02020603050405020304" pitchFamily="18" charset="0"/>
                        </a:rPr>
                        <a:t>n với công tr</a:t>
                      </a:r>
                      <a:r>
                        <a:rPr lang="en-US" sz="1800" dirty="0">
                          <a:solidFill>
                            <a:srgbClr val="000000"/>
                          </a:solidFill>
                          <a:latin typeface="Times New Roman" panose="02020603050405020304" pitchFamily="18" charset="0"/>
                          <a:ea typeface="Tahoma"/>
                          <a:cs typeface="Times New Roman" panose="02020603050405020304" pitchFamily="18" charset="0"/>
                        </a:rPr>
                        <a:t>ì</a:t>
                      </a:r>
                      <a:r>
                        <a:rPr lang="vi-VN" sz="1800" dirty="0">
                          <a:solidFill>
                            <a:srgbClr val="000000"/>
                          </a:solidFill>
                          <a:latin typeface="Times New Roman" panose="02020603050405020304" pitchFamily="18" charset="0"/>
                          <a:ea typeface="Tahoma"/>
                          <a:cs typeface="Times New Roman" panose="02020603050405020304" pitchFamily="18" charset="0"/>
                        </a:rPr>
                        <a:t>nh/hạng mục công trình (như: trần, sàn...) x</a:t>
                      </a:r>
                      <a:r>
                        <a:rPr lang="en-US" sz="1800" dirty="0">
                          <a:solidFill>
                            <a:srgbClr val="000000"/>
                          </a:solidFill>
                          <a:latin typeface="Times New Roman" panose="02020603050405020304" pitchFamily="18" charset="0"/>
                          <a:ea typeface="Tahoma"/>
                          <a:cs typeface="Times New Roman" panose="02020603050405020304" pitchFamily="18" charset="0"/>
                        </a:rPr>
                        <a:t>á</a:t>
                      </a:r>
                      <a:r>
                        <a:rPr lang="vi-VN" sz="1800" dirty="0">
                          <a:solidFill>
                            <a:srgbClr val="000000"/>
                          </a:solidFill>
                          <a:latin typeface="Times New Roman" panose="02020603050405020304" pitchFamily="18" charset="0"/>
                          <a:ea typeface="Tahoma"/>
                          <a:cs typeface="Times New Roman" panose="02020603050405020304" pitchFamily="18" charset="0"/>
                        </a:rPr>
                        <a:t>c định theo quy định của Bộ quản lý chuyên ngành (hoặc theo quy định cụ thể c</a:t>
                      </a:r>
                      <a:r>
                        <a:rPr lang="en-US" sz="1800" dirty="0">
                          <a:solidFill>
                            <a:srgbClr val="000000"/>
                          </a:solidFill>
                          <a:latin typeface="Times New Roman" panose="02020603050405020304" pitchFamily="18" charset="0"/>
                          <a:ea typeface="Tahoma"/>
                          <a:cs typeface="Times New Roman" panose="02020603050405020304" pitchFamily="18" charset="0"/>
                        </a:rPr>
                        <a:t>ủ</a:t>
                      </a:r>
                      <a:r>
                        <a:rPr lang="vi-VN" sz="1800" dirty="0">
                          <a:solidFill>
                            <a:srgbClr val="000000"/>
                          </a:solidFill>
                          <a:latin typeface="Times New Roman" panose="02020603050405020304" pitchFamily="18" charset="0"/>
                          <a:ea typeface="Tahoma"/>
                          <a:cs typeface="Times New Roman" panose="02020603050405020304" pitchFamily="18" charset="0"/>
                        </a:rPr>
                        <a:t>a địa phương nơi có tài s</a:t>
                      </a:r>
                      <a:r>
                        <a:rPr lang="en-US" sz="1800" dirty="0">
                          <a:solidFill>
                            <a:srgbClr val="000000"/>
                          </a:solidFill>
                          <a:latin typeface="Times New Roman" panose="02020603050405020304" pitchFamily="18" charset="0"/>
                          <a:ea typeface="Tahoma"/>
                          <a:cs typeface="Times New Roman" panose="02020603050405020304" pitchFamily="18" charset="0"/>
                        </a:rPr>
                        <a:t>ả</a:t>
                      </a:r>
                      <a:r>
                        <a:rPr lang="vi-VN" sz="1800" dirty="0">
                          <a:solidFill>
                            <a:srgbClr val="000000"/>
                          </a:solidFill>
                          <a:latin typeface="Times New Roman" panose="02020603050405020304" pitchFamily="18" charset="0"/>
                          <a:ea typeface="Tahoma"/>
                          <a:cs typeface="Times New Roman" panose="02020603050405020304" pitchFamily="18" charset="0"/>
                        </a:rPr>
                        <a:t>n) tại thời điểm đưa tài sản vào sử dụng</a:t>
                      </a:r>
                      <a:endParaRPr lang="en-US" sz="18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
        <p:nvSpPr>
          <p:cNvPr id="1358" name="Rectangle 1">
            <a:extLst>
              <a:ext uri="{FF2B5EF4-FFF2-40B4-BE49-F238E27FC236}">
                <a16:creationId xmlns:a16="http://schemas.microsoft.com/office/drawing/2014/main" id="{FD1800C0-9B33-FD05-038C-37750B4123BC}"/>
              </a:ext>
            </a:extLst>
          </p:cNvPr>
          <p:cNvSpPr>
            <a:spLocks noChangeArrowheads="1"/>
          </p:cNvSpPr>
          <p:nvPr/>
        </p:nvSpPr>
        <p:spPr bwMode="auto">
          <a:xfrm>
            <a:off x="709372" y="3339945"/>
            <a:ext cx="1104732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VN" dirty="0">
                <a:latin typeface="Times New Roman" panose="02020603050405020304" pitchFamily="18" charset="0"/>
                <a:cs typeface="Times New Roman" panose="02020603050405020304" pitchFamily="18" charset="0"/>
              </a:rPr>
              <a:t>Trong đó:</a:t>
            </a:r>
            <a:endParaRPr lang="en-US" altLang="en-VN" dirty="0">
              <a:latin typeface="Times New Roman" panose="02020603050405020304" pitchFamily="18" charset="0"/>
              <a:cs typeface="Times New Roman" panose="02020603050405020304" pitchFamily="18" charset="0"/>
            </a:endParaRPr>
          </a:p>
          <a:p>
            <a:pPr algn="just"/>
            <a:r>
              <a:rPr lang="vi-VN" altLang="en-VN" b="1" dirty="0">
                <a:latin typeface="Times New Roman" panose="02020603050405020304" pitchFamily="18" charset="0"/>
                <a:cs typeface="Times New Roman" panose="02020603050405020304" pitchFamily="18" charset="0"/>
              </a:rPr>
              <a:t>- Giá mua mới </a:t>
            </a:r>
            <a:r>
              <a:rPr lang="vi-VN" altLang="en-VN" dirty="0">
                <a:latin typeface="Times New Roman" panose="02020603050405020304" pitchFamily="18" charset="0"/>
                <a:cs typeface="Times New Roman" panose="02020603050405020304" pitchFamily="18" charset="0"/>
              </a:rPr>
              <a:t>của tài sản cùng loại áp dụng đối với tài sản không phải là nhà, công trình xây dựng, vật kiến trúc là giá của tài sản mới cùng loại được bán trên thị trường tại thời điểm đưa tài sản vào sử dụng.</a:t>
            </a:r>
            <a:endParaRPr lang="en-US" altLang="en-VN" dirty="0">
              <a:latin typeface="Times New Roman" panose="02020603050405020304" pitchFamily="18" charset="0"/>
              <a:cs typeface="Times New Roman" panose="02020603050405020304" pitchFamily="18" charset="0"/>
            </a:endParaRPr>
          </a:p>
          <a:p>
            <a:pPr algn="just"/>
            <a:r>
              <a:rPr lang="vi-VN" altLang="en-VN" b="1" dirty="0">
                <a:latin typeface="Times New Roman" panose="02020603050405020304" pitchFamily="18" charset="0"/>
                <a:cs typeface="Times New Roman" panose="02020603050405020304" pitchFamily="18" charset="0"/>
              </a:rPr>
              <a:t>- Giá xây dựng mới </a:t>
            </a:r>
            <a:r>
              <a:rPr lang="vi-VN" altLang="en-VN" dirty="0">
                <a:latin typeface="Times New Roman" panose="02020603050405020304" pitchFamily="18" charset="0"/>
                <a:cs typeface="Times New Roman" panose="02020603050405020304" pitchFamily="18" charset="0"/>
              </a:rPr>
              <a:t>của tài sản có tiêu chuẩn k</a:t>
            </a:r>
            <a:r>
              <a:rPr lang="en-US" altLang="en-VN" dirty="0" err="1">
                <a:latin typeface="Times New Roman" panose="02020603050405020304" pitchFamily="18" charset="0"/>
                <a:cs typeface="Times New Roman" panose="02020603050405020304" pitchFamily="18" charset="0"/>
              </a:rPr>
              <a:t>ỹ</a:t>
            </a:r>
            <a:r>
              <a:rPr lang="vi-VN" altLang="en-VN" dirty="0">
                <a:latin typeface="Times New Roman" panose="02020603050405020304" pitchFamily="18" charset="0"/>
                <a:cs typeface="Times New Roman" panose="02020603050405020304" pitchFamily="18" charset="0"/>
              </a:rPr>
              <a:t> thuật tương đương áp dụng đối với tài sản là nhà, công trình xây dựng, vật ki</a:t>
            </a:r>
            <a:r>
              <a:rPr lang="en-US" altLang="en-VN" dirty="0" err="1">
                <a:latin typeface="Times New Roman" panose="02020603050405020304" pitchFamily="18" charset="0"/>
                <a:cs typeface="Times New Roman" panose="02020603050405020304" pitchFamily="18" charset="0"/>
              </a:rPr>
              <a:t>ế</a:t>
            </a:r>
            <a:r>
              <a:rPr lang="vi-VN" altLang="en-VN" dirty="0">
                <a:latin typeface="Times New Roman" panose="02020603050405020304" pitchFamily="18" charset="0"/>
                <a:cs typeface="Times New Roman" panose="02020603050405020304" pitchFamily="18" charset="0"/>
              </a:rPr>
              <a:t>n trúc (bao gồm cả nhà, công trình xây dựng, vật kiến trúc được hình thành thông qua mua sắm) được xác định theo công thức sau:</a:t>
            </a:r>
          </a:p>
        </p:txBody>
      </p:sp>
      <p:graphicFrame>
        <p:nvGraphicFramePr>
          <p:cNvPr id="1359" name="Table 1358">
            <a:extLst>
              <a:ext uri="{FF2B5EF4-FFF2-40B4-BE49-F238E27FC236}">
                <a16:creationId xmlns:a16="http://schemas.microsoft.com/office/drawing/2014/main" id="{926A81CF-243D-100D-759B-AC9C8B2B626A}"/>
              </a:ext>
            </a:extLst>
          </p:cNvPr>
          <p:cNvGraphicFramePr>
            <a:graphicFrameLocks noGrp="1"/>
          </p:cNvGraphicFramePr>
          <p:nvPr>
            <p:extLst>
              <p:ext uri="{D42A27DB-BD31-4B8C-83A1-F6EECF244321}">
                <p14:modId xmlns:p14="http://schemas.microsoft.com/office/powerpoint/2010/main" val="1399458306"/>
              </p:ext>
            </p:extLst>
          </p:nvPr>
        </p:nvGraphicFramePr>
        <p:xfrm>
          <a:off x="1047007" y="2735755"/>
          <a:ext cx="10420500" cy="609600"/>
        </p:xfrm>
        <a:graphic>
          <a:graphicData uri="http://schemas.openxmlformats.org/drawingml/2006/table">
            <a:tbl>
              <a:tblPr/>
              <a:tblGrid>
                <a:gridCol w="2402967">
                  <a:extLst>
                    <a:ext uri="{9D8B030D-6E8A-4147-A177-3AD203B41FA5}">
                      <a16:colId xmlns:a16="http://schemas.microsoft.com/office/drawing/2014/main" val="20000"/>
                    </a:ext>
                  </a:extLst>
                </a:gridCol>
                <a:gridCol w="501107">
                  <a:extLst>
                    <a:ext uri="{9D8B030D-6E8A-4147-A177-3AD203B41FA5}">
                      <a16:colId xmlns:a16="http://schemas.microsoft.com/office/drawing/2014/main" val="20001"/>
                    </a:ext>
                  </a:extLst>
                </a:gridCol>
                <a:gridCol w="7516426">
                  <a:extLst>
                    <a:ext uri="{9D8B030D-6E8A-4147-A177-3AD203B41FA5}">
                      <a16:colId xmlns:a16="http://schemas.microsoft.com/office/drawing/2014/main" val="20002"/>
                    </a:ext>
                  </a:extLst>
                </a:gridCol>
              </a:tblGrid>
              <a:tr h="487362">
                <a:tc>
                  <a:txBody>
                    <a:bodyPr/>
                    <a:lstStyle/>
                    <a:p>
                      <a:pPr algn="ctr">
                        <a:spcBef>
                          <a:spcPts val="600"/>
                        </a:spcBef>
                        <a:spcAft>
                          <a:spcPts val="0"/>
                        </a:spcAft>
                      </a:pPr>
                      <a:r>
                        <a:rPr lang="vi-VN" sz="2000" b="1" dirty="0">
                          <a:solidFill>
                            <a:srgbClr val="000000"/>
                          </a:solidFill>
                          <a:latin typeface="Times New Roman" panose="02020603050405020304" pitchFamily="18" charset="0"/>
                          <a:ea typeface="Tahoma"/>
                          <a:cs typeface="Times New Roman" panose="02020603050405020304" pitchFamily="18" charset="0"/>
                        </a:rPr>
                        <a:t>Nguyên giá ghi trên Biên b</a:t>
                      </a:r>
                      <a:r>
                        <a:rPr lang="en-US" sz="2000" b="1" dirty="0">
                          <a:solidFill>
                            <a:srgbClr val="000000"/>
                          </a:solidFill>
                          <a:latin typeface="Times New Roman" panose="02020603050405020304" pitchFamily="18" charset="0"/>
                          <a:ea typeface="Tahoma"/>
                          <a:cs typeface="Times New Roman" panose="02020603050405020304" pitchFamily="18" charset="0"/>
                        </a:rPr>
                        <a:t>ả</a:t>
                      </a:r>
                      <a:r>
                        <a:rPr lang="vi-VN" sz="2000" b="1" dirty="0">
                          <a:solidFill>
                            <a:srgbClr val="000000"/>
                          </a:solidFill>
                          <a:latin typeface="Times New Roman" panose="02020603050405020304" pitchFamily="18" charset="0"/>
                          <a:ea typeface="Tahoma"/>
                          <a:cs typeface="Times New Roman" panose="02020603050405020304" pitchFamily="18" charset="0"/>
                        </a:rPr>
                        <a:t>n kiểm kê</a:t>
                      </a:r>
                      <a:endParaRPr lang="en-US" sz="2000" b="1"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ctr">
                        <a:spcBef>
                          <a:spcPts val="600"/>
                        </a:spcBef>
                        <a:spcAft>
                          <a:spcPts val="0"/>
                        </a:spcAft>
                      </a:pPr>
                      <a:r>
                        <a:rPr lang="vi-VN" sz="2000" dirty="0">
                          <a:solidFill>
                            <a:srgbClr val="000000"/>
                          </a:solidFill>
                          <a:latin typeface="Times New Roman" panose="02020603050405020304" pitchFamily="18" charset="0"/>
                          <a:ea typeface="Tahoma"/>
                          <a:cs typeface="Times New Roman" panose="02020603050405020304" pitchFamily="18" charset="0"/>
                        </a:rPr>
                        <a:t>=</a:t>
                      </a:r>
                      <a:endParaRPr lang="en-US" sz="20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marL="0" algn="ctr" defTabSz="914400" rtl="0" eaLnBrk="1" latinLnBrk="0" hangingPunct="1">
                        <a:spcBef>
                          <a:spcPts val="600"/>
                        </a:spcBef>
                        <a:spcAft>
                          <a:spcPts val="0"/>
                        </a:spcAft>
                      </a:pPr>
                      <a:r>
                        <a:rPr lang="vi-VN" sz="2000" b="1" kern="1200" dirty="0">
                          <a:solidFill>
                            <a:srgbClr val="000000"/>
                          </a:solidFill>
                          <a:latin typeface="Times New Roman" panose="02020603050405020304" pitchFamily="18" charset="0"/>
                          <a:ea typeface="Tahoma"/>
                          <a:cs typeface="Times New Roman" panose="02020603050405020304" pitchFamily="18" charset="0"/>
                        </a:rPr>
                        <a:t>Gi</a:t>
                      </a:r>
                      <a:r>
                        <a:rPr lang="en-US" sz="2000" b="1" kern="1200" dirty="0">
                          <a:solidFill>
                            <a:srgbClr val="000000"/>
                          </a:solidFill>
                          <a:latin typeface="Times New Roman" panose="02020603050405020304" pitchFamily="18" charset="0"/>
                          <a:ea typeface="Tahoma"/>
                          <a:cs typeface="Times New Roman" panose="02020603050405020304" pitchFamily="18" charset="0"/>
                        </a:rPr>
                        <a:t>á </a:t>
                      </a:r>
                      <a:r>
                        <a:rPr lang="vi-VN" sz="2000" b="1" kern="1200" dirty="0">
                          <a:solidFill>
                            <a:srgbClr val="000000"/>
                          </a:solidFill>
                          <a:latin typeface="Times New Roman" panose="02020603050405020304" pitchFamily="18" charset="0"/>
                          <a:ea typeface="Tahoma"/>
                          <a:cs typeface="Times New Roman" panose="02020603050405020304" pitchFamily="18" charset="0"/>
                        </a:rPr>
                        <a:t>mua mới </a:t>
                      </a:r>
                      <a:r>
                        <a:rPr lang="vi-VN" sz="2000" b="0" kern="1200" dirty="0">
                          <a:solidFill>
                            <a:srgbClr val="000000"/>
                          </a:solidFill>
                          <a:latin typeface="Times New Roman" panose="02020603050405020304" pitchFamily="18" charset="0"/>
                          <a:ea typeface="Tahoma"/>
                          <a:cs typeface="Times New Roman" panose="02020603050405020304" pitchFamily="18" charset="0"/>
                        </a:rPr>
                        <a:t>của t</a:t>
                      </a:r>
                      <a:r>
                        <a:rPr lang="en-US" sz="2000" b="0" kern="1200" dirty="0">
                          <a:solidFill>
                            <a:srgbClr val="000000"/>
                          </a:solidFill>
                          <a:latin typeface="Times New Roman" panose="02020603050405020304" pitchFamily="18" charset="0"/>
                          <a:ea typeface="Tahoma"/>
                          <a:cs typeface="Times New Roman" panose="02020603050405020304" pitchFamily="18" charset="0"/>
                        </a:rPr>
                        <a:t>à</a:t>
                      </a:r>
                      <a:r>
                        <a:rPr lang="vi-VN" sz="2000" b="0" kern="1200" dirty="0">
                          <a:solidFill>
                            <a:srgbClr val="000000"/>
                          </a:solidFill>
                          <a:latin typeface="Times New Roman" panose="02020603050405020304" pitchFamily="18" charset="0"/>
                          <a:ea typeface="Tahoma"/>
                          <a:cs typeface="Times New Roman" panose="02020603050405020304" pitchFamily="18" charset="0"/>
                        </a:rPr>
                        <a:t>i sản cùng loại </a:t>
                      </a:r>
                      <a:r>
                        <a:rPr lang="vi-VN" sz="2000" b="1" kern="1200" dirty="0">
                          <a:solidFill>
                            <a:srgbClr val="000000"/>
                          </a:solidFill>
                          <a:latin typeface="Times New Roman" panose="02020603050405020304" pitchFamily="18" charset="0"/>
                          <a:ea typeface="Tahoma"/>
                          <a:cs typeface="Times New Roman" panose="02020603050405020304" pitchFamily="18" charset="0"/>
                        </a:rPr>
                        <a:t>hoặc giá xây dựng mới </a:t>
                      </a:r>
                      <a:r>
                        <a:rPr lang="vi-VN" sz="2000" b="0" kern="1200" dirty="0">
                          <a:solidFill>
                            <a:srgbClr val="000000"/>
                          </a:solidFill>
                          <a:latin typeface="Times New Roman" panose="02020603050405020304" pitchFamily="18" charset="0"/>
                          <a:ea typeface="Tahoma"/>
                          <a:cs typeface="Times New Roman" panose="02020603050405020304" pitchFamily="18" charset="0"/>
                        </a:rPr>
                        <a:t>c</a:t>
                      </a:r>
                      <a:r>
                        <a:rPr lang="en-US" sz="2000" b="0" kern="1200" dirty="0">
                          <a:solidFill>
                            <a:srgbClr val="000000"/>
                          </a:solidFill>
                          <a:latin typeface="Times New Roman" panose="02020603050405020304" pitchFamily="18" charset="0"/>
                          <a:ea typeface="Tahoma"/>
                          <a:cs typeface="Times New Roman" panose="02020603050405020304" pitchFamily="18" charset="0"/>
                        </a:rPr>
                        <a:t>ủ</a:t>
                      </a:r>
                      <a:r>
                        <a:rPr lang="vi-VN" sz="2000" b="0" kern="1200" dirty="0">
                          <a:solidFill>
                            <a:srgbClr val="000000"/>
                          </a:solidFill>
                          <a:latin typeface="Times New Roman" panose="02020603050405020304" pitchFamily="18" charset="0"/>
                          <a:ea typeface="Tahoma"/>
                          <a:cs typeface="Times New Roman" panose="02020603050405020304" pitchFamily="18" charset="0"/>
                        </a:rPr>
                        <a:t>a tài s</a:t>
                      </a:r>
                      <a:r>
                        <a:rPr lang="en-US" sz="2000" b="0" kern="1200" dirty="0">
                          <a:solidFill>
                            <a:srgbClr val="000000"/>
                          </a:solidFill>
                          <a:latin typeface="Times New Roman" panose="02020603050405020304" pitchFamily="18" charset="0"/>
                          <a:ea typeface="Tahoma"/>
                          <a:cs typeface="Times New Roman" panose="02020603050405020304" pitchFamily="18" charset="0"/>
                        </a:rPr>
                        <a:t>ả</a:t>
                      </a:r>
                      <a:r>
                        <a:rPr lang="vi-VN" sz="2000" b="0" kern="1200" dirty="0">
                          <a:solidFill>
                            <a:srgbClr val="000000"/>
                          </a:solidFill>
                          <a:latin typeface="Times New Roman" panose="02020603050405020304" pitchFamily="18" charset="0"/>
                          <a:ea typeface="Tahoma"/>
                          <a:cs typeface="Times New Roman" panose="02020603050405020304" pitchFamily="18" charset="0"/>
                        </a:rPr>
                        <a:t>n c</a:t>
                      </a:r>
                      <a:r>
                        <a:rPr lang="en-US" sz="2000" b="0" kern="1200" dirty="0">
                          <a:solidFill>
                            <a:srgbClr val="000000"/>
                          </a:solidFill>
                          <a:latin typeface="Times New Roman" panose="02020603050405020304" pitchFamily="18" charset="0"/>
                          <a:ea typeface="Tahoma"/>
                          <a:cs typeface="Times New Roman" panose="02020603050405020304" pitchFamily="18" charset="0"/>
                        </a:rPr>
                        <a:t>ó </a:t>
                      </a:r>
                      <a:r>
                        <a:rPr lang="vi-VN" sz="2000" b="0" kern="1200" dirty="0">
                          <a:solidFill>
                            <a:srgbClr val="000000"/>
                          </a:solidFill>
                          <a:latin typeface="Times New Roman" panose="02020603050405020304" pitchFamily="18" charset="0"/>
                          <a:ea typeface="Tahoma"/>
                          <a:cs typeface="Times New Roman" panose="02020603050405020304" pitchFamily="18" charset="0"/>
                        </a:rPr>
                        <a:t>tiêu chuẩn kỹ thuật tương </a:t>
                      </a:r>
                      <a:r>
                        <a:rPr lang="en-US" sz="2000" b="0" kern="1200" dirty="0">
                          <a:solidFill>
                            <a:srgbClr val="000000"/>
                          </a:solidFill>
                          <a:latin typeface="Times New Roman" panose="02020603050405020304" pitchFamily="18" charset="0"/>
                          <a:ea typeface="Tahoma"/>
                          <a:cs typeface="Times New Roman" panose="02020603050405020304" pitchFamily="18" charset="0"/>
                        </a:rPr>
                        <a:t>đ</a:t>
                      </a:r>
                      <a:r>
                        <a:rPr lang="vi-VN" sz="2000" b="0" kern="1200" dirty="0">
                          <a:solidFill>
                            <a:srgbClr val="000000"/>
                          </a:solidFill>
                          <a:latin typeface="Times New Roman" panose="02020603050405020304" pitchFamily="18" charset="0"/>
                          <a:ea typeface="Tahoma"/>
                          <a:cs typeface="Times New Roman" panose="02020603050405020304" pitchFamily="18" charset="0"/>
                        </a:rPr>
                        <a:t>ương tại thời </a:t>
                      </a:r>
                      <a:r>
                        <a:rPr lang="en-US" sz="2000" b="0" kern="1200" dirty="0" err="1">
                          <a:solidFill>
                            <a:srgbClr val="000000"/>
                          </a:solidFill>
                          <a:latin typeface="Times New Roman" panose="02020603050405020304" pitchFamily="18" charset="0"/>
                          <a:ea typeface="Tahoma"/>
                          <a:cs typeface="Times New Roman" panose="02020603050405020304" pitchFamily="18" charset="0"/>
                        </a:rPr>
                        <a:t>điểm</a:t>
                      </a:r>
                      <a:r>
                        <a:rPr lang="en-US" sz="2000" b="0" kern="1200" dirty="0">
                          <a:solidFill>
                            <a:srgbClr val="000000"/>
                          </a:solidFill>
                          <a:latin typeface="Times New Roman" panose="02020603050405020304" pitchFamily="18" charset="0"/>
                          <a:ea typeface="Tahoma"/>
                          <a:cs typeface="Times New Roman" panose="02020603050405020304" pitchFamily="18" charset="0"/>
                        </a:rPr>
                        <a:t> </a:t>
                      </a:r>
                      <a:r>
                        <a:rPr lang="vi-VN" sz="2000" b="0" kern="1200" dirty="0">
                          <a:solidFill>
                            <a:srgbClr val="000000"/>
                          </a:solidFill>
                          <a:latin typeface="Times New Roman" panose="02020603050405020304" pitchFamily="18" charset="0"/>
                          <a:ea typeface="Tahoma"/>
                          <a:cs typeface="Times New Roman" panose="02020603050405020304" pitchFamily="18" charset="0"/>
                        </a:rPr>
                        <a:t>đưa tài sản vào sử dụng</a:t>
                      </a:r>
                      <a:endParaRPr lang="en-US" sz="2000" b="0" kern="1200" dirty="0">
                        <a:solidFill>
                          <a:srgbClr val="000000"/>
                        </a:solidFill>
                        <a:latin typeface="Times New Roman" panose="02020603050405020304" pitchFamily="18" charset="0"/>
                        <a:ea typeface="Tahoma"/>
                        <a:cs typeface="Times New Roman" panose="02020603050405020304" pitchFamily="18"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3529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AF5221-6CAD-4523-0D79-318C782E10B5}"/>
              </a:ext>
            </a:extLst>
          </p:cNvPr>
          <p:cNvSpPr/>
          <p:nvPr/>
        </p:nvSpPr>
        <p:spPr>
          <a:xfrm>
            <a:off x="4479354" y="1945683"/>
            <a:ext cx="7177313" cy="369332"/>
          </a:xfrm>
          <a:prstGeom prst="rect">
            <a:avLst/>
          </a:prstGeom>
          <a:gradFill flip="none" rotWithShape="1">
            <a:gsLst>
              <a:gs pos="0">
                <a:srgbClr val="CD8CC7">
                  <a:tint val="66000"/>
                  <a:satMod val="160000"/>
                </a:srgbClr>
              </a:gs>
              <a:gs pos="50000">
                <a:srgbClr val="CD8CC7">
                  <a:tint val="44500"/>
                  <a:satMod val="160000"/>
                </a:srgbClr>
              </a:gs>
              <a:gs pos="100000">
                <a:srgbClr val="CD8CC7">
                  <a:tint val="23500"/>
                  <a:satMod val="160000"/>
                </a:srgbClr>
              </a:gs>
            </a:gsLst>
            <a:lin ang="5400000" scaled="1"/>
            <a:tileRect/>
          </a:gradFill>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Bef>
                <a:spcPts val="0"/>
              </a:spcBef>
              <a:spcAft>
                <a:spcPts val="0"/>
              </a:spcAft>
              <a:defRPr/>
            </a:pPr>
            <a:r>
              <a:rPr lang="en-US" altLang="ja-JP" dirty="0">
                <a:solidFill>
                  <a:srgbClr val="000000"/>
                </a:solidFill>
                <a:latin typeface="Times New Roman" pitchFamily="18" charset="0"/>
                <a:ea typeface="MS Mincho" pitchFamily="49" charset="-128"/>
                <a:cs typeface="Times New Roman" pitchFamily="18" charset="0"/>
              </a:rPr>
              <a:t>X</a:t>
            </a:r>
            <a:r>
              <a:rPr lang="vi-VN" altLang="ja-JP" dirty="0">
                <a:solidFill>
                  <a:srgbClr val="000000"/>
                </a:solidFill>
                <a:latin typeface="Times New Roman" pitchFamily="18" charset="0"/>
                <a:ea typeface="MS Mincho" pitchFamily="49" charset="-128"/>
                <a:cs typeface="Times New Roman" pitchFamily="18" charset="0"/>
              </a:rPr>
              <a:t>ác định theo quy định tại </a:t>
            </a:r>
            <a:r>
              <a:rPr lang="en-US" altLang="ja-JP" dirty="0">
                <a:solidFill>
                  <a:srgbClr val="000000"/>
                </a:solidFill>
                <a:latin typeface="Times New Roman" pitchFamily="18" charset="0"/>
                <a:ea typeface="MS Mincho" pitchFamily="49" charset="-128"/>
                <a:cs typeface="Times New Roman" pitchFamily="18" charset="0"/>
              </a:rPr>
              <a:t>K1</a:t>
            </a:r>
            <a:r>
              <a:rPr lang="vi-VN" altLang="ja-JP" dirty="0">
                <a:solidFill>
                  <a:srgbClr val="000000"/>
                </a:solidFill>
                <a:latin typeface="Times New Roman" pitchFamily="18" charset="0"/>
                <a:ea typeface="MS Mincho" pitchFamily="49" charset="-128"/>
                <a:cs typeface="Times New Roman" pitchFamily="18" charset="0"/>
              </a:rPr>
              <a:t> </a:t>
            </a:r>
            <a:r>
              <a:rPr lang="en-US" altLang="ja-JP" dirty="0">
                <a:solidFill>
                  <a:srgbClr val="000000"/>
                </a:solidFill>
                <a:latin typeface="Times New Roman" pitchFamily="18" charset="0"/>
                <a:ea typeface="MS Mincho" pitchFamily="49" charset="-128"/>
                <a:cs typeface="Times New Roman" pitchFamily="18" charset="0"/>
              </a:rPr>
              <a:t>Đ7</a:t>
            </a:r>
            <a:r>
              <a:rPr lang="vi-VN" altLang="ja-JP" dirty="0">
                <a:solidFill>
                  <a:srgbClr val="000000"/>
                </a:solidFill>
                <a:latin typeface="Times New Roman" pitchFamily="18" charset="0"/>
                <a:ea typeface="MS Mincho" pitchFamily="49" charset="-128"/>
                <a:cs typeface="Times New Roman" pitchFamily="18" charset="0"/>
              </a:rPr>
              <a:t> Thông tư 23/2023/TT-BTC</a:t>
            </a:r>
            <a:endParaRPr lang="en-US" dirty="0"/>
          </a:p>
        </p:txBody>
      </p:sp>
      <p:sp>
        <p:nvSpPr>
          <p:cNvPr id="11" name="Rectangle 10">
            <a:extLst>
              <a:ext uri="{FF2B5EF4-FFF2-40B4-BE49-F238E27FC236}">
                <a16:creationId xmlns:a16="http://schemas.microsoft.com/office/drawing/2014/main" id="{D24E2DA3-8B6D-5E5F-5C28-2C94AA9F1AB0}"/>
              </a:ext>
            </a:extLst>
          </p:cNvPr>
          <p:cNvSpPr/>
          <p:nvPr/>
        </p:nvSpPr>
        <p:spPr>
          <a:xfrm>
            <a:off x="3268481" y="5794883"/>
            <a:ext cx="8398028" cy="92333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fontAlgn="auto">
              <a:spcBef>
                <a:spcPts val="0"/>
              </a:spcBef>
              <a:spcAft>
                <a:spcPts val="0"/>
              </a:spcAft>
              <a:defRPr/>
            </a:pPr>
            <a:r>
              <a:rPr lang="en-US" altLang="ja-JP" dirty="0" err="1">
                <a:latin typeface="Times New Roman" pitchFamily="18" charset="0"/>
                <a:ea typeface="MS Mincho" pitchFamily="49" charset="-128"/>
                <a:cs typeface="Times New Roman" pitchFamily="18" charset="0"/>
              </a:rPr>
              <a:t>Trường</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hợp</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có</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căn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cứ</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Hóa</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đơn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chứng</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từ</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phê</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duyệt</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dự</a:t>
            </a:r>
            <a:r>
              <a:rPr lang="en-US" altLang="ja-JP" dirty="0">
                <a:latin typeface="Times New Roman" pitchFamily="18" charset="0"/>
                <a:ea typeface="MS Mincho" pitchFamily="49" charset="-128"/>
                <a:cs typeface="Times New Roman" pitchFamily="18" charset="0"/>
              </a:rPr>
              <a:t> toán, </a:t>
            </a:r>
            <a:r>
              <a:rPr lang="en-US" altLang="ja-JP" dirty="0" err="1">
                <a:latin typeface="Times New Roman" pitchFamily="18" charset="0"/>
                <a:ea typeface="MS Mincho" pitchFamily="49" charset="-128"/>
                <a:cs typeface="Times New Roman" pitchFamily="18" charset="0"/>
              </a:rPr>
              <a:t>quyết</a:t>
            </a:r>
            <a:r>
              <a:rPr lang="en-US" altLang="ja-JP" dirty="0">
                <a:latin typeface="Times New Roman" pitchFamily="18" charset="0"/>
                <a:ea typeface="MS Mincho" pitchFamily="49" charset="-128"/>
                <a:cs typeface="Times New Roman" pitchFamily="18" charset="0"/>
              </a:rPr>
              <a:t> toán,…) </a:t>
            </a:r>
            <a:r>
              <a:rPr lang="en-US" altLang="ja-JP" dirty="0" err="1">
                <a:latin typeface="Times New Roman" pitchFamily="18" charset="0"/>
                <a:ea typeface="MS Mincho" pitchFamily="49" charset="-128"/>
                <a:cs typeface="Times New Roman" pitchFamily="18" charset="0"/>
              </a:rPr>
              <a:t>để</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xác</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được</a:t>
            </a:r>
            <a:r>
              <a:rPr lang="en-US" altLang="ja-JP" dirty="0">
                <a:latin typeface="Times New Roman" pitchFamily="18" charset="0"/>
                <a:ea typeface="MS Mincho" pitchFamily="49" charset="-128"/>
                <a:cs typeface="Times New Roman" pitchFamily="18" charset="0"/>
              </a:rPr>
              <a:t> chi </a:t>
            </a:r>
            <a:r>
              <a:rPr lang="en-US" altLang="ja-JP" dirty="0" err="1">
                <a:latin typeface="Times New Roman" pitchFamily="18" charset="0"/>
                <a:ea typeface="MS Mincho" pitchFamily="49" charset="-128"/>
                <a:cs typeface="Times New Roman" pitchFamily="18" charset="0"/>
              </a:rPr>
              <a:t>phí</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thành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tài</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sản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cố</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vô</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thì</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nguyên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giá</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được</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xác</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là</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toàn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bộ</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các</a:t>
            </a:r>
            <a:r>
              <a:rPr lang="en-US" altLang="ja-JP" dirty="0">
                <a:latin typeface="Times New Roman" pitchFamily="18" charset="0"/>
                <a:ea typeface="MS Mincho" pitchFamily="49" charset="-128"/>
                <a:cs typeface="Times New Roman" pitchFamily="18" charset="0"/>
              </a:rPr>
              <a:t> chi </a:t>
            </a:r>
            <a:r>
              <a:rPr lang="en-US" altLang="ja-JP" dirty="0" err="1">
                <a:latin typeface="Times New Roman" pitchFamily="18" charset="0"/>
                <a:ea typeface="MS Mincho" pitchFamily="49" charset="-128"/>
                <a:cs typeface="Times New Roman" pitchFamily="18" charset="0"/>
              </a:rPr>
              <a:t>phí</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thành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tài</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sản</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cố</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định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vô</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hình</a:t>
            </a:r>
            <a:r>
              <a:rPr lang="en-US" altLang="ja-JP" dirty="0">
                <a:latin typeface="Times New Roman" pitchFamily="18" charset="0"/>
                <a:ea typeface="MS Mincho" pitchFamily="49" charset="-128"/>
                <a:cs typeface="Times New Roman" pitchFamily="18" charset="0"/>
              </a:rPr>
              <a:t> </a:t>
            </a:r>
            <a:r>
              <a:rPr lang="en-US" altLang="ja-JP" dirty="0" err="1">
                <a:latin typeface="Times New Roman" pitchFamily="18" charset="0"/>
                <a:ea typeface="MS Mincho" pitchFamily="49" charset="-128"/>
                <a:cs typeface="Times New Roman" pitchFamily="18" charset="0"/>
              </a:rPr>
              <a:t>đó</a:t>
            </a:r>
            <a:r>
              <a:rPr lang="en-US" altLang="ja-JP" dirty="0">
                <a:latin typeface="Times New Roman" pitchFamily="18" charset="0"/>
                <a:ea typeface="MS Mincho" pitchFamily="49" charset="-128"/>
                <a:cs typeface="Times New Roman" pitchFamily="18" charset="0"/>
              </a:rPr>
              <a:t>.</a:t>
            </a:r>
            <a:endParaRPr lang="en-US" dirty="0"/>
          </a:p>
        </p:txBody>
      </p:sp>
      <p:cxnSp>
        <p:nvCxnSpPr>
          <p:cNvPr id="14" name="Straight Arrow Connector 13">
            <a:extLst>
              <a:ext uri="{FF2B5EF4-FFF2-40B4-BE49-F238E27FC236}">
                <a16:creationId xmlns:a16="http://schemas.microsoft.com/office/drawing/2014/main" id="{E6FBB094-D6FC-1B1B-DA8B-C21C69BDEF14}"/>
              </a:ext>
            </a:extLst>
          </p:cNvPr>
          <p:cNvCxnSpPr>
            <a:cxnSpLocks/>
          </p:cNvCxnSpPr>
          <p:nvPr/>
        </p:nvCxnSpPr>
        <p:spPr>
          <a:xfrm>
            <a:off x="4000092" y="2121642"/>
            <a:ext cx="425288"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EE9A54F-0276-C344-B296-D49FFD1FE9D4}"/>
              </a:ext>
            </a:extLst>
          </p:cNvPr>
          <p:cNvSpPr/>
          <p:nvPr/>
        </p:nvSpPr>
        <p:spPr>
          <a:xfrm>
            <a:off x="1139254" y="1927180"/>
            <a:ext cx="2806863" cy="369332"/>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en-US" altLang="ja-JP" b="1" dirty="0">
                <a:latin typeface="Times New Roman" pitchFamily="18" charset="0"/>
                <a:ea typeface="MS Mincho" pitchFamily="49" charset="-128"/>
                <a:cs typeface="Times New Roman" pitchFamily="18" charset="0"/>
              </a:rPr>
              <a:t>QUYỀN SỬ DỤNG ĐẤT</a:t>
            </a:r>
            <a:endParaRPr lang="en-US" b="1" dirty="0"/>
          </a:p>
        </p:txBody>
      </p:sp>
      <p:sp>
        <p:nvSpPr>
          <p:cNvPr id="18" name="Rectangle 17">
            <a:extLst>
              <a:ext uri="{FF2B5EF4-FFF2-40B4-BE49-F238E27FC236}">
                <a16:creationId xmlns:a16="http://schemas.microsoft.com/office/drawing/2014/main" id="{BB06683C-DCDD-332F-E7CF-2AE83ACD1C0B}"/>
              </a:ext>
            </a:extLst>
          </p:cNvPr>
          <p:cNvSpPr/>
          <p:nvPr/>
        </p:nvSpPr>
        <p:spPr>
          <a:xfrm>
            <a:off x="416715" y="5939842"/>
            <a:ext cx="2478913" cy="646331"/>
          </a:xfrm>
          <a:prstGeom prst="rect">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fontAlgn="auto">
              <a:spcBef>
                <a:spcPts val="0"/>
              </a:spcBef>
              <a:spcAft>
                <a:spcPts val="0"/>
              </a:spcAft>
              <a:defRPr/>
            </a:pPr>
            <a:r>
              <a:rPr lang="en-US" altLang="ja-JP" b="1" dirty="0">
                <a:latin typeface="Times New Roman" pitchFamily="18" charset="0"/>
                <a:ea typeface="MS Mincho" pitchFamily="49" charset="-128"/>
                <a:cs typeface="Times New Roman" pitchFamily="18" charset="0"/>
              </a:rPr>
              <a:t>TSCĐ VÔ HÌNH KHÁC</a:t>
            </a:r>
            <a:endParaRPr lang="en-US" b="1" dirty="0"/>
          </a:p>
        </p:txBody>
      </p:sp>
      <p:sp>
        <p:nvSpPr>
          <p:cNvPr id="4" name="Rectangle 3">
            <a:extLst>
              <a:ext uri="{FF2B5EF4-FFF2-40B4-BE49-F238E27FC236}">
                <a16:creationId xmlns:a16="http://schemas.microsoft.com/office/drawing/2014/main" id="{9DAB96D1-171A-D64D-EC4B-B81C713A400A}"/>
              </a:ext>
            </a:extLst>
          </p:cNvPr>
          <p:cNvSpPr/>
          <p:nvPr/>
        </p:nvSpPr>
        <p:spPr>
          <a:xfrm>
            <a:off x="638390" y="1311643"/>
            <a:ext cx="7454110" cy="461665"/>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endParaRPr lang="en-US" sz="2400" b="1" dirty="0">
              <a:latin typeface="Times New Roman" pitchFamily="18" charset="0"/>
              <a:cs typeface="Times New Roman" pitchFamily="18" charset="0"/>
            </a:endParaRPr>
          </a:p>
        </p:txBody>
      </p:sp>
      <p:sp>
        <p:nvSpPr>
          <p:cNvPr id="12" name="Rectangle 1">
            <a:extLst>
              <a:ext uri="{FF2B5EF4-FFF2-40B4-BE49-F238E27FC236}">
                <a16:creationId xmlns:a16="http://schemas.microsoft.com/office/drawing/2014/main" id="{49C7AEBA-EA26-E203-78A9-AB7B7E6F3491}"/>
              </a:ext>
            </a:extLst>
          </p:cNvPr>
          <p:cNvSpPr>
            <a:spLocks noChangeArrowheads="1"/>
          </p:cNvSpPr>
          <p:nvPr/>
        </p:nvSpPr>
        <p:spPr bwMode="auto">
          <a:xfrm>
            <a:off x="724295" y="2439779"/>
            <a:ext cx="11093632" cy="338554"/>
          </a:xfrm>
          <a:prstGeom prst="rect">
            <a:avLst/>
          </a:prstGeom>
          <a:solidFill>
            <a:schemeClr val="accent1">
              <a:lumMod val="40000"/>
              <a:lumOff val="60000"/>
            </a:schemeClr>
          </a:solidFill>
          <a:ln>
            <a:headEnd/>
            <a:tailEn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defRPr/>
            </a:pPr>
            <a:r>
              <a:rPr lang="vi-VN" sz="1600" b="1" dirty="0">
                <a:solidFill>
                  <a:schemeClr val="tx1"/>
                </a:solidFill>
                <a:latin typeface="Times New Roman" panose="02020603050405020304" pitchFamily="18" charset="0"/>
                <a:cs typeface="Times New Roman" panose="02020603050405020304" pitchFamily="18" charset="0"/>
              </a:rPr>
              <a:t>Trường hợp phải xác định </a:t>
            </a:r>
            <a:r>
              <a:rPr lang="en-US" sz="1600" b="1" dirty="0">
                <a:solidFill>
                  <a:schemeClr val="tx1"/>
                </a:solidFill>
                <a:latin typeface="Times New Roman" panose="02020603050405020304" pitchFamily="18" charset="0"/>
                <a:cs typeface="Times New Roman" panose="02020603050405020304" pitchFamily="18" charset="0"/>
              </a:rPr>
              <a:t>GTQSDĐ </a:t>
            </a:r>
            <a:r>
              <a:rPr lang="vi-VN" sz="1600" b="1" dirty="0">
                <a:solidFill>
                  <a:schemeClr val="tx1"/>
                </a:solidFill>
                <a:latin typeface="Times New Roman" panose="02020603050405020304" pitchFamily="18" charset="0"/>
                <a:cs typeface="Times New Roman" panose="02020603050405020304" pitchFamily="18" charset="0"/>
              </a:rPr>
              <a:t>để tính vào giá trị tài sản quy định tại khoản 1 Điều 100 Nghị định số 151/2017/NĐ-CP</a:t>
            </a:r>
            <a:endParaRPr lang="en-US" sz="16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0C5584B-68A1-1757-D5B7-80EFDAE32CAC}"/>
              </a:ext>
            </a:extLst>
          </p:cNvPr>
          <p:cNvSpPr/>
          <p:nvPr/>
        </p:nvSpPr>
        <p:spPr>
          <a:xfrm>
            <a:off x="4859553" y="2962579"/>
            <a:ext cx="3182074"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a:solidFill>
                  <a:srgbClr val="000000"/>
                </a:solidFill>
                <a:latin typeface="Times New Roman" panose="02020603050405020304" pitchFamily="18" charset="0"/>
                <a:cs typeface="Times New Roman" panose="02020603050405020304" pitchFamily="18" charset="0"/>
              </a:rPr>
              <a:t>GTQSDĐ </a:t>
            </a:r>
            <a:r>
              <a:rPr lang="vi-VN" sz="1600" dirty="0">
                <a:solidFill>
                  <a:srgbClr val="000000"/>
                </a:solidFill>
                <a:latin typeface="Times New Roman" panose="02020603050405020304" pitchFamily="18" charset="0"/>
                <a:cs typeface="Times New Roman" panose="02020603050405020304" pitchFamily="18" charset="0"/>
              </a:rPr>
              <a:t>được xác định theo quy định tại các khoản 1, 2 và 3 Điều 102 Nghị định số 151/2017/NĐ-CP</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B4E651B-5685-A562-0046-7F9585BDFA6C}"/>
              </a:ext>
            </a:extLst>
          </p:cNvPr>
          <p:cNvSpPr/>
          <p:nvPr/>
        </p:nvSpPr>
        <p:spPr>
          <a:xfrm>
            <a:off x="9337900" y="3098410"/>
            <a:ext cx="159832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600" dirty="0">
                <a:solidFill>
                  <a:srgbClr val="000000"/>
                </a:solidFill>
                <a:latin typeface="Times New Roman" panose="02020603050405020304" pitchFamily="18" charset="0"/>
                <a:cs typeface="Times New Roman" panose="02020603050405020304" pitchFamily="18" charset="0"/>
              </a:rPr>
              <a:t>C</a:t>
            </a:r>
            <a:r>
              <a:rPr lang="vi-VN" sz="1600" dirty="0">
                <a:solidFill>
                  <a:srgbClr val="000000"/>
                </a:solidFill>
                <a:latin typeface="Times New Roman" panose="02020603050405020304" pitchFamily="18" charset="0"/>
                <a:cs typeface="Times New Roman" panose="02020603050405020304" pitchFamily="18" charset="0"/>
              </a:rPr>
              <a:t>ác khoản thuế phí, lệ phí</a:t>
            </a:r>
            <a:endParaRPr lang="en-US" sz="1600" dirty="0">
              <a:solidFill>
                <a:srgbClr val="000000"/>
              </a:solidFill>
              <a:latin typeface="Times New Roman" panose="02020603050405020304" pitchFamily="18" charset="0"/>
              <a:cs typeface="Times New Roman" panose="02020603050405020304" pitchFamily="18" charset="0"/>
            </a:endParaRPr>
          </a:p>
        </p:txBody>
      </p:sp>
      <p:sp>
        <p:nvSpPr>
          <p:cNvPr id="21" name="Plus 20">
            <a:extLst>
              <a:ext uri="{FF2B5EF4-FFF2-40B4-BE49-F238E27FC236}">
                <a16:creationId xmlns:a16="http://schemas.microsoft.com/office/drawing/2014/main" id="{8CF36C4B-A9EB-8AC2-F1FB-C6A094BA1A36}"/>
              </a:ext>
            </a:extLst>
          </p:cNvPr>
          <p:cNvSpPr/>
          <p:nvPr/>
        </p:nvSpPr>
        <p:spPr>
          <a:xfrm>
            <a:off x="8325610" y="3138237"/>
            <a:ext cx="504825" cy="5048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Times New Roman" panose="02020603050405020304" pitchFamily="18" charset="0"/>
              <a:cs typeface="Times New Roman" panose="02020603050405020304" pitchFamily="18" charset="0"/>
            </a:endParaRPr>
          </a:p>
        </p:txBody>
      </p:sp>
      <p:sp>
        <p:nvSpPr>
          <p:cNvPr id="22" name="Equal 21">
            <a:extLst>
              <a:ext uri="{FF2B5EF4-FFF2-40B4-BE49-F238E27FC236}">
                <a16:creationId xmlns:a16="http://schemas.microsoft.com/office/drawing/2014/main" id="{8CABF6AC-F4F4-9FF3-3B81-DA3E2EF69954}"/>
              </a:ext>
            </a:extLst>
          </p:cNvPr>
          <p:cNvSpPr/>
          <p:nvPr/>
        </p:nvSpPr>
        <p:spPr>
          <a:xfrm>
            <a:off x="4143770" y="3203564"/>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9ECC17C-9CA5-32EA-E8A1-D6557B8AE213}"/>
              </a:ext>
            </a:extLst>
          </p:cNvPr>
          <p:cNvSpPr/>
          <p:nvPr/>
        </p:nvSpPr>
        <p:spPr>
          <a:xfrm>
            <a:off x="724295" y="3914243"/>
            <a:ext cx="11273741"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fontAlgn="auto">
              <a:spcBef>
                <a:spcPts val="0"/>
              </a:spcBef>
              <a:spcAft>
                <a:spcPts val="0"/>
              </a:spcAft>
              <a:defRPr/>
            </a:pP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được</a:t>
            </a:r>
            <a:r>
              <a:rPr lang="en-US" sz="1600" b="1" dirty="0">
                <a:latin typeface="Times New Roman" panose="02020603050405020304" pitchFamily="18" charset="0"/>
                <a:ea typeface="Tahoma" pitchFamily="34" charset="0"/>
                <a:cs typeface="Times New Roman" panose="02020603050405020304" pitchFamily="18" charset="0"/>
              </a:rPr>
              <a:t> NN </a:t>
            </a:r>
            <a:r>
              <a:rPr lang="en-US" sz="1600" b="1" dirty="0" err="1">
                <a:latin typeface="Times New Roman" panose="02020603050405020304" pitchFamily="18" charset="0"/>
                <a:ea typeface="Tahoma" pitchFamily="34" charset="0"/>
                <a:cs typeface="Times New Roman" panose="02020603050405020304" pitchFamily="18" charset="0"/>
              </a:rPr>
              <a:t>cho</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trả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tiền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01 </a:t>
            </a:r>
            <a:r>
              <a:rPr lang="en-US" sz="1600" b="1" dirty="0" err="1">
                <a:latin typeface="Times New Roman" panose="02020603050405020304" pitchFamily="18" charset="0"/>
                <a:ea typeface="Tahoma" pitchFamily="34" charset="0"/>
                <a:cs typeface="Times New Roman" panose="02020603050405020304" pitchFamily="18" charset="0"/>
              </a:rPr>
              <a:t>lần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cho</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thời</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gian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mà</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tiền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thuê</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nộp</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không</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có</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nguồn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gốc</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từ</a:t>
            </a:r>
            <a:r>
              <a:rPr lang="en-US" sz="1600" b="1" dirty="0">
                <a:latin typeface="Times New Roman" panose="02020603050405020304" pitchFamily="18" charset="0"/>
                <a:ea typeface="Tahoma" pitchFamily="34" charset="0"/>
                <a:cs typeface="Times New Roman" panose="02020603050405020304" pitchFamily="18" charset="0"/>
              </a:rPr>
              <a:t> NSNN</a:t>
            </a:r>
          </a:p>
          <a:p>
            <a:pPr algn="just" fontAlgn="auto">
              <a:spcBef>
                <a:spcPts val="0"/>
              </a:spcBef>
              <a:spcAft>
                <a:spcPts val="0"/>
              </a:spcAft>
              <a:defRPr/>
            </a:pP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Đất</a:t>
            </a:r>
            <a:r>
              <a:rPr lang="en-US" sz="1600" b="1" dirty="0">
                <a:latin typeface="Times New Roman" panose="02020603050405020304" pitchFamily="18" charset="0"/>
                <a:ea typeface="Tahoma" pitchFamily="34" charset="0"/>
                <a:cs typeface="Times New Roman" panose="02020603050405020304" pitchFamily="18" charset="0"/>
              </a:rPr>
              <a:t> do CQ, TC, ĐV </a:t>
            </a:r>
            <a:r>
              <a:rPr lang="en-US" sz="1600" b="1" dirty="0" err="1">
                <a:latin typeface="Times New Roman" panose="02020603050405020304" pitchFamily="18" charset="0"/>
                <a:ea typeface="Tahoma" pitchFamily="34" charset="0"/>
                <a:cs typeface="Times New Roman" panose="02020603050405020304" pitchFamily="18" charset="0"/>
              </a:rPr>
              <a:t>nhận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chuyển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nhượng</a:t>
            </a:r>
            <a:r>
              <a:rPr lang="en-US" sz="1600" b="1" dirty="0">
                <a:latin typeface="Times New Roman" panose="02020603050405020304" pitchFamily="18" charset="0"/>
                <a:ea typeface="Tahoma" pitchFamily="34" charset="0"/>
                <a:cs typeface="Times New Roman" panose="02020603050405020304" pitchFamily="18" charset="0"/>
              </a:rPr>
              <a:t> QSDĐ </a:t>
            </a:r>
            <a:r>
              <a:rPr lang="en-US" sz="1600" b="1" dirty="0" err="1">
                <a:latin typeface="Times New Roman" panose="02020603050405020304" pitchFamily="18" charset="0"/>
                <a:ea typeface="Tahoma" pitchFamily="34" charset="0"/>
                <a:cs typeface="Times New Roman" panose="02020603050405020304" pitchFamily="18" charset="0"/>
              </a:rPr>
              <a:t>mà</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tiền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nhận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chuyển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nhượng</a:t>
            </a:r>
            <a:r>
              <a:rPr lang="en-US" sz="1600" b="1" dirty="0">
                <a:latin typeface="Times New Roman" panose="02020603050405020304" pitchFamily="18" charset="0"/>
                <a:ea typeface="Tahoma" pitchFamily="34" charset="0"/>
                <a:cs typeface="Times New Roman" panose="02020603050405020304" pitchFamily="18" charset="0"/>
              </a:rPr>
              <a:t> QSDĐ </a:t>
            </a:r>
            <a:r>
              <a:rPr lang="en-US" sz="1600" b="1" dirty="0" err="1">
                <a:latin typeface="Times New Roman" panose="02020603050405020304" pitchFamily="18" charset="0"/>
                <a:ea typeface="Tahoma" pitchFamily="34" charset="0"/>
                <a:cs typeface="Times New Roman" panose="02020603050405020304" pitchFamily="18" charset="0"/>
              </a:rPr>
              <a:t>đã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trả</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không</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có</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nguồn</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gốc</a:t>
            </a:r>
            <a:r>
              <a:rPr lang="en-US" sz="1600" b="1" dirty="0">
                <a:latin typeface="Times New Roman" panose="02020603050405020304" pitchFamily="18" charset="0"/>
                <a:ea typeface="Tahoma" pitchFamily="34" charset="0"/>
                <a:cs typeface="Times New Roman" panose="02020603050405020304" pitchFamily="18" charset="0"/>
              </a:rPr>
              <a:t> </a:t>
            </a:r>
            <a:r>
              <a:rPr lang="en-US" sz="1600" b="1" dirty="0" err="1">
                <a:latin typeface="Times New Roman" panose="02020603050405020304" pitchFamily="18" charset="0"/>
                <a:ea typeface="Tahoma" pitchFamily="34" charset="0"/>
                <a:cs typeface="Times New Roman" panose="02020603050405020304" pitchFamily="18" charset="0"/>
              </a:rPr>
              <a:t>từ</a:t>
            </a:r>
            <a:r>
              <a:rPr lang="en-US" sz="1600" b="1" dirty="0">
                <a:latin typeface="Times New Roman" panose="02020603050405020304" pitchFamily="18" charset="0"/>
                <a:ea typeface="Tahoma" pitchFamily="34" charset="0"/>
                <a:cs typeface="Times New Roman" panose="02020603050405020304" pitchFamily="18" charset="0"/>
              </a:rPr>
              <a:t> NSNN </a:t>
            </a:r>
          </a:p>
        </p:txBody>
      </p:sp>
      <p:sp>
        <p:nvSpPr>
          <p:cNvPr id="25" name="Rectangle 24">
            <a:extLst>
              <a:ext uri="{FF2B5EF4-FFF2-40B4-BE49-F238E27FC236}">
                <a16:creationId xmlns:a16="http://schemas.microsoft.com/office/drawing/2014/main" id="{D6748DCE-8989-958C-3868-5874EC22939D}"/>
              </a:ext>
            </a:extLst>
          </p:cNvPr>
          <p:cNvSpPr/>
          <p:nvPr/>
        </p:nvSpPr>
        <p:spPr>
          <a:xfrm>
            <a:off x="5312669" y="4630937"/>
            <a:ext cx="2320734"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Tiền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nộp</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một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lần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cho</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thời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gian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tiền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nhận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chuyển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nhượng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quyền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sử</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dụng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trả</a:t>
            </a:r>
            <a:endParaRPr lang="en-US" sz="16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F070A0F0-5538-0043-43D3-45ABC811EF04}"/>
              </a:ext>
            </a:extLst>
          </p:cNvPr>
          <p:cNvSpPr/>
          <p:nvPr/>
        </p:nvSpPr>
        <p:spPr>
          <a:xfrm>
            <a:off x="9141242" y="4616390"/>
            <a:ext cx="2566832"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Chi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phí</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bồi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thường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GPMB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đối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với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trường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hợp</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NN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cho</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trả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tiền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một</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lần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cho</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cả</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thời</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gian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thuê</a:t>
            </a:r>
            <a:endParaRPr lang="en-US" sz="1600" dirty="0">
              <a:latin typeface="Times New Roman" panose="02020603050405020304" pitchFamily="18" charset="0"/>
              <a:ea typeface="Tahoma" pitchFamily="34" charset="0"/>
              <a:cs typeface="Times New Roman" panose="02020603050405020304" pitchFamily="18" charset="0"/>
            </a:endParaRPr>
          </a:p>
        </p:txBody>
      </p:sp>
      <p:sp>
        <p:nvSpPr>
          <p:cNvPr id="29" name="Plus 28">
            <a:extLst>
              <a:ext uri="{FF2B5EF4-FFF2-40B4-BE49-F238E27FC236}">
                <a16:creationId xmlns:a16="http://schemas.microsoft.com/office/drawing/2014/main" id="{8D55DA2D-8B04-F3D9-0F2C-CDA05BA69D9C}"/>
              </a:ext>
            </a:extLst>
          </p:cNvPr>
          <p:cNvSpPr/>
          <p:nvPr/>
        </p:nvSpPr>
        <p:spPr>
          <a:xfrm>
            <a:off x="8325612" y="4895957"/>
            <a:ext cx="504825" cy="5032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latin typeface="Times New Roman" panose="02020603050405020304" pitchFamily="18" charset="0"/>
              <a:cs typeface="Times New Roman" panose="02020603050405020304" pitchFamily="18" charset="0"/>
            </a:endParaRPr>
          </a:p>
        </p:txBody>
      </p:sp>
      <p:sp>
        <p:nvSpPr>
          <p:cNvPr id="30" name="Equal 29">
            <a:extLst>
              <a:ext uri="{FF2B5EF4-FFF2-40B4-BE49-F238E27FC236}">
                <a16:creationId xmlns:a16="http://schemas.microsoft.com/office/drawing/2014/main" id="{2C0E1496-EC5E-AE20-6319-53549C19803F}"/>
              </a:ext>
            </a:extLst>
          </p:cNvPr>
          <p:cNvSpPr/>
          <p:nvPr/>
        </p:nvSpPr>
        <p:spPr>
          <a:xfrm>
            <a:off x="4188661" y="4932686"/>
            <a:ext cx="431800" cy="35877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cxnSp>
        <p:nvCxnSpPr>
          <p:cNvPr id="34" name="Straight Arrow Connector 33">
            <a:extLst>
              <a:ext uri="{FF2B5EF4-FFF2-40B4-BE49-F238E27FC236}">
                <a16:creationId xmlns:a16="http://schemas.microsoft.com/office/drawing/2014/main" id="{5C09A2D0-53AB-35FB-3027-E1C5BB52784A}"/>
              </a:ext>
            </a:extLst>
          </p:cNvPr>
          <p:cNvCxnSpPr>
            <a:cxnSpLocks/>
            <a:stCxn id="18" idx="3"/>
            <a:endCxn id="11" idx="1"/>
          </p:cNvCxnSpPr>
          <p:nvPr/>
        </p:nvCxnSpPr>
        <p:spPr>
          <a:xfrm flipV="1">
            <a:off x="2895628" y="6256548"/>
            <a:ext cx="372853" cy="646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D3A702B-8B28-C2B1-192D-2B8CED2C3A85}"/>
              </a:ext>
            </a:extLst>
          </p:cNvPr>
          <p:cNvSpPr/>
          <p:nvPr/>
        </p:nvSpPr>
        <p:spPr>
          <a:xfrm>
            <a:off x="1452960" y="4819687"/>
            <a:ext cx="2320734" cy="58477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Nguyên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giá</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quyền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sử</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dụng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endParaRPr lang="en-US" sz="1600" dirty="0">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D002F264-C345-6F1B-5778-B34BE07CE41A}"/>
              </a:ext>
            </a:extLst>
          </p:cNvPr>
          <p:cNvSpPr/>
          <p:nvPr/>
        </p:nvSpPr>
        <p:spPr>
          <a:xfrm>
            <a:off x="1451433" y="3132954"/>
            <a:ext cx="2320734" cy="58477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Nguyên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giá</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quyền</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sử</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dụng</a:t>
            </a:r>
            <a:r>
              <a:rPr lang="en-US" sz="1600" dirty="0">
                <a:solidFill>
                  <a:schemeClr val="tx1"/>
                </a:solidFill>
                <a:latin typeface="Times New Roman" panose="02020603050405020304" pitchFamily="18" charset="0"/>
                <a:ea typeface="Tahoma" pitchFamily="34" charset="0"/>
                <a:cs typeface="Times New Roman" panose="02020603050405020304" pitchFamily="18" charset="0"/>
              </a:rPr>
              <a:t> </a:t>
            </a:r>
            <a:r>
              <a:rPr lang="en-US" sz="1600" dirty="0" err="1">
                <a:solidFill>
                  <a:schemeClr val="tx1"/>
                </a:solidFill>
                <a:latin typeface="Times New Roman" panose="02020603050405020304" pitchFamily="18" charset="0"/>
                <a:ea typeface="Tahoma" pitchFamily="34" charset="0"/>
                <a:cs typeface="Times New Roman" panose="02020603050405020304" pitchFamily="18" charset="0"/>
              </a:rPr>
              <a:t>đất</a:t>
            </a:r>
            <a:endParaRPr lang="en-US" sz="16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8533FD0A-D5DC-CC81-C44D-316695673D49}"/>
              </a:ext>
            </a:extLst>
          </p:cNvPr>
          <p:cNvGrpSpPr/>
          <p:nvPr/>
        </p:nvGrpSpPr>
        <p:grpSpPr>
          <a:xfrm>
            <a:off x="146113" y="1253166"/>
            <a:ext cx="763963" cy="595765"/>
            <a:chOff x="1150500" y="1998772"/>
            <a:chExt cx="632887" cy="493548"/>
          </a:xfrm>
        </p:grpSpPr>
        <p:sp>
          <p:nvSpPr>
            <p:cNvPr id="5" name="Rounded Rectangle 109">
              <a:extLst>
                <a:ext uri="{FF2B5EF4-FFF2-40B4-BE49-F238E27FC236}">
                  <a16:creationId xmlns:a16="http://schemas.microsoft.com/office/drawing/2014/main" id="{AEA98D5A-BE34-1220-8DDA-130BB71FBF31}"/>
                </a:ext>
              </a:extLst>
            </p:cNvPr>
            <p:cNvSpPr/>
            <p:nvPr/>
          </p:nvSpPr>
          <p:spPr>
            <a:xfrm rot="2700000">
              <a:off x="1289843" y="1998771"/>
              <a:ext cx="493544" cy="493545"/>
            </a:xfrm>
            <a:prstGeom prst="roundRect">
              <a:avLst>
                <a:gd name="adj" fmla="val 900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110">
              <a:extLst>
                <a:ext uri="{FF2B5EF4-FFF2-40B4-BE49-F238E27FC236}">
                  <a16:creationId xmlns:a16="http://schemas.microsoft.com/office/drawing/2014/main" id="{A26A3CFD-CDEC-24B8-8275-8F32FECA697F}"/>
                </a:ext>
              </a:extLst>
            </p:cNvPr>
            <p:cNvSpPr/>
            <p:nvPr/>
          </p:nvSpPr>
          <p:spPr>
            <a:xfrm rot="2700000">
              <a:off x="1150500" y="1998776"/>
              <a:ext cx="493544" cy="493544"/>
            </a:xfrm>
            <a:prstGeom prst="roundRect">
              <a:avLst>
                <a:gd name="adj" fmla="val 9009"/>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TextBox 6">
              <a:extLst>
                <a:ext uri="{FF2B5EF4-FFF2-40B4-BE49-F238E27FC236}">
                  <a16:creationId xmlns:a16="http://schemas.microsoft.com/office/drawing/2014/main" id="{EE0868CA-E16A-87D5-F196-0253A67E69B2}"/>
                </a:ext>
              </a:extLst>
            </p:cNvPr>
            <p:cNvSpPr txBox="1"/>
            <p:nvPr/>
          </p:nvSpPr>
          <p:spPr>
            <a:xfrm>
              <a:off x="1207320" y="2076270"/>
              <a:ext cx="374060" cy="331462"/>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02</a:t>
              </a:r>
              <a:endParaRPr lang="ko-KR" altLang="en-US" sz="2000" b="1" dirty="0">
                <a:latin typeface="Calibri" pitchFamily="34" charset="0"/>
                <a:cs typeface="Calibri" pitchFamily="34" charset="0"/>
              </a:endParaRPr>
            </a:p>
          </p:txBody>
        </p:sp>
      </p:grpSp>
      <p:sp>
        <p:nvSpPr>
          <p:cNvPr id="8" name="Rectangle 7">
            <a:extLst>
              <a:ext uri="{FF2B5EF4-FFF2-40B4-BE49-F238E27FC236}">
                <a16:creationId xmlns:a16="http://schemas.microsoft.com/office/drawing/2014/main" id="{6465BF2A-7F68-B1D1-6A12-1D363CEBB671}"/>
              </a:ext>
            </a:extLst>
          </p:cNvPr>
          <p:cNvSpPr/>
          <p:nvPr/>
        </p:nvSpPr>
        <p:spPr>
          <a:xfrm>
            <a:off x="423353" y="-21442"/>
            <a:ext cx="8279424" cy="95410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XÁC ĐỊNH GIÁ TRỊ TSCĐ TẠI CQ, TC, ĐV CHƯA ĐƯỢC THEO DÕI TRÊN SỔ KẾ TOÁN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id="{C524F0CA-81D3-6B2E-F3CF-A38046E93489}"/>
              </a:ext>
            </a:extLst>
          </p:cNvPr>
          <p:cNvGrpSpPr/>
          <p:nvPr/>
        </p:nvGrpSpPr>
        <p:grpSpPr>
          <a:xfrm>
            <a:off x="498393" y="922408"/>
            <a:ext cx="1428206" cy="210411"/>
            <a:chOff x="4798423" y="1698171"/>
            <a:chExt cx="2009787" cy="296092"/>
          </a:xfrm>
        </p:grpSpPr>
        <p:sp>
          <p:nvSpPr>
            <p:cNvPr id="15" name="Diamond 14">
              <a:extLst>
                <a:ext uri="{FF2B5EF4-FFF2-40B4-BE49-F238E27FC236}">
                  <a16:creationId xmlns:a16="http://schemas.microsoft.com/office/drawing/2014/main" id="{869C9940-66F7-A66C-A275-19FF8BA2D264}"/>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2E8FEFAB-A757-B803-A080-3054835A264F}"/>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69286883-92DC-F64E-BD74-D85CEA46658D}"/>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6C0DB4A5-0935-72FA-92BE-3B68558BE7D7}"/>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EA8002AA-BE64-1830-C5BA-25546273371E}"/>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B35BC217-DEEC-DC26-0882-88C33FC2DD90}"/>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animBg="1"/>
      <p:bldP spid="18" grpId="0" animBg="1"/>
      <p:bldP spid="12" grpId="0" animBg="1"/>
      <p:bldP spid="13" grpId="0" animBg="1"/>
      <p:bldP spid="20" grpId="0" animBg="1"/>
      <p:bldP spid="21" grpId="0" animBg="1"/>
      <p:bldP spid="22" grpId="0" animBg="1"/>
      <p:bldP spid="23" grpId="0" animBg="1"/>
      <p:bldP spid="25" grpId="0" animBg="1"/>
      <p:bldP spid="27" grpId="0" animBg="1"/>
      <p:bldP spid="29" grpId="0" animBg="1"/>
      <p:bldP spid="30"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AB96D1-171A-D64D-EC4B-B81C713A400A}"/>
              </a:ext>
            </a:extLst>
          </p:cNvPr>
          <p:cNvSpPr/>
          <p:nvPr/>
        </p:nvSpPr>
        <p:spPr>
          <a:xfrm>
            <a:off x="638389" y="1311643"/>
            <a:ext cx="8064387" cy="461665"/>
          </a:xfrm>
          <a:prstGeom prst="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thù</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ước</a:t>
            </a:r>
            <a:endParaRPr lang="en-US" sz="2400" b="1" dirty="0">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D0C5584B-68A1-1757-D5B7-80EFDAE32CAC}"/>
              </a:ext>
            </a:extLst>
          </p:cNvPr>
          <p:cNvSpPr/>
          <p:nvPr/>
        </p:nvSpPr>
        <p:spPr>
          <a:xfrm>
            <a:off x="1177596" y="1935979"/>
            <a:ext cx="3182074"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defRPr/>
            </a:pPr>
            <a:r>
              <a:rPr lang="vi-VN" b="1" dirty="0">
                <a:solidFill>
                  <a:srgbClr val="000000"/>
                </a:solidFill>
                <a:latin typeface="Times New Roman" panose="02020603050405020304" pitchFamily="18" charset="0"/>
                <a:cs typeface="Times New Roman" panose="02020603050405020304" pitchFamily="18" charset="0"/>
              </a:rPr>
              <a:t>NGUYÊN GIÁ</a:t>
            </a:r>
          </a:p>
          <a:p>
            <a:pPr algn="ctr">
              <a:defRPr/>
            </a:pPr>
            <a:r>
              <a:rPr lang="vi-VN" b="1" dirty="0">
                <a:solidFill>
                  <a:srgbClr val="000000"/>
                </a:solidFill>
                <a:latin typeface="Times New Roman" panose="02020603050405020304" pitchFamily="18" charset="0"/>
                <a:cs typeface="Times New Roman" panose="02020603050405020304" pitchFamily="18" charset="0"/>
              </a:rPr>
              <a:t>GIÁ TRỊ CÒN LẠI</a:t>
            </a: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B4E651B-5685-A562-0046-7F9585BDFA6C}"/>
              </a:ext>
            </a:extLst>
          </p:cNvPr>
          <p:cNvSpPr/>
          <p:nvPr/>
        </p:nvSpPr>
        <p:spPr>
          <a:xfrm>
            <a:off x="5296838" y="1992738"/>
            <a:ext cx="318207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vi-VN" sz="2400" dirty="0">
                <a:solidFill>
                  <a:srgbClr val="000000"/>
                </a:solidFill>
                <a:latin typeface="Times New Roman" panose="02020603050405020304" pitchFamily="18" charset="0"/>
                <a:cs typeface="Times New Roman" panose="02020603050405020304" pitchFamily="18" charset="0"/>
              </a:rPr>
              <a:t>10.000.000 đồng</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22" name="Equal 21">
            <a:extLst>
              <a:ext uri="{FF2B5EF4-FFF2-40B4-BE49-F238E27FC236}">
                <a16:creationId xmlns:a16="http://schemas.microsoft.com/office/drawing/2014/main" id="{8CABF6AC-F4F4-9FF3-3B81-DA3E2EF69954}"/>
              </a:ext>
            </a:extLst>
          </p:cNvPr>
          <p:cNvSpPr/>
          <p:nvPr/>
        </p:nvSpPr>
        <p:spPr>
          <a:xfrm>
            <a:off x="4672006" y="2060877"/>
            <a:ext cx="431800" cy="360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solidFill>
                <a:schemeClr val="tx1"/>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8533FD0A-D5DC-CC81-C44D-316695673D49}"/>
              </a:ext>
            </a:extLst>
          </p:cNvPr>
          <p:cNvGrpSpPr/>
          <p:nvPr/>
        </p:nvGrpSpPr>
        <p:grpSpPr>
          <a:xfrm>
            <a:off x="146113" y="1253166"/>
            <a:ext cx="763963" cy="595765"/>
            <a:chOff x="1150500" y="1998772"/>
            <a:chExt cx="632887" cy="493548"/>
          </a:xfrm>
        </p:grpSpPr>
        <p:sp>
          <p:nvSpPr>
            <p:cNvPr id="5" name="Rounded Rectangle 109">
              <a:extLst>
                <a:ext uri="{FF2B5EF4-FFF2-40B4-BE49-F238E27FC236}">
                  <a16:creationId xmlns:a16="http://schemas.microsoft.com/office/drawing/2014/main" id="{AEA98D5A-BE34-1220-8DDA-130BB71FBF31}"/>
                </a:ext>
              </a:extLst>
            </p:cNvPr>
            <p:cNvSpPr/>
            <p:nvPr/>
          </p:nvSpPr>
          <p:spPr>
            <a:xfrm rot="2700000">
              <a:off x="1289843" y="1998771"/>
              <a:ext cx="493544" cy="493545"/>
            </a:xfrm>
            <a:prstGeom prst="roundRect">
              <a:avLst>
                <a:gd name="adj" fmla="val 900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ounded Rectangle 110">
              <a:extLst>
                <a:ext uri="{FF2B5EF4-FFF2-40B4-BE49-F238E27FC236}">
                  <a16:creationId xmlns:a16="http://schemas.microsoft.com/office/drawing/2014/main" id="{A26A3CFD-CDEC-24B8-8275-8F32FECA697F}"/>
                </a:ext>
              </a:extLst>
            </p:cNvPr>
            <p:cNvSpPr/>
            <p:nvPr/>
          </p:nvSpPr>
          <p:spPr>
            <a:xfrm rot="2700000">
              <a:off x="1150500" y="1998776"/>
              <a:ext cx="493544" cy="493544"/>
            </a:xfrm>
            <a:prstGeom prst="roundRect">
              <a:avLst>
                <a:gd name="adj" fmla="val 9009"/>
              </a:avLst>
            </a:prstGeom>
            <a:solidFill>
              <a:schemeClr val="bg1"/>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TextBox 6">
              <a:extLst>
                <a:ext uri="{FF2B5EF4-FFF2-40B4-BE49-F238E27FC236}">
                  <a16:creationId xmlns:a16="http://schemas.microsoft.com/office/drawing/2014/main" id="{EE0868CA-E16A-87D5-F196-0253A67E69B2}"/>
                </a:ext>
              </a:extLst>
            </p:cNvPr>
            <p:cNvSpPr txBox="1"/>
            <p:nvPr/>
          </p:nvSpPr>
          <p:spPr>
            <a:xfrm>
              <a:off x="1207320" y="2076270"/>
              <a:ext cx="374060" cy="331462"/>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03</a:t>
              </a:r>
              <a:endParaRPr lang="ko-KR" altLang="en-US" sz="2000" b="1" dirty="0">
                <a:latin typeface="Calibri" pitchFamily="34" charset="0"/>
                <a:cs typeface="Calibri" pitchFamily="34" charset="0"/>
              </a:endParaRPr>
            </a:p>
          </p:txBody>
        </p:sp>
      </p:grpSp>
      <p:sp>
        <p:nvSpPr>
          <p:cNvPr id="8" name="Rectangle 7">
            <a:extLst>
              <a:ext uri="{FF2B5EF4-FFF2-40B4-BE49-F238E27FC236}">
                <a16:creationId xmlns:a16="http://schemas.microsoft.com/office/drawing/2014/main" id="{6465BF2A-7F68-B1D1-6A12-1D363CEBB671}"/>
              </a:ext>
            </a:extLst>
          </p:cNvPr>
          <p:cNvSpPr/>
          <p:nvPr/>
        </p:nvSpPr>
        <p:spPr>
          <a:xfrm>
            <a:off x="423353" y="-21442"/>
            <a:ext cx="8279424" cy="95410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XÁC ĐỊNH GIÁ TRỊ TSCĐ TẠI CQ, TC, ĐV CHƯA ĐƯỢC THEO DÕI TRÊN SỔ KẾ TOÁN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id="{C524F0CA-81D3-6B2E-F3CF-A38046E93489}"/>
              </a:ext>
            </a:extLst>
          </p:cNvPr>
          <p:cNvGrpSpPr/>
          <p:nvPr/>
        </p:nvGrpSpPr>
        <p:grpSpPr>
          <a:xfrm>
            <a:off x="498393" y="922408"/>
            <a:ext cx="1428206" cy="210411"/>
            <a:chOff x="4798423" y="1698171"/>
            <a:chExt cx="2009787" cy="296092"/>
          </a:xfrm>
        </p:grpSpPr>
        <p:sp>
          <p:nvSpPr>
            <p:cNvPr id="15" name="Diamond 14">
              <a:extLst>
                <a:ext uri="{FF2B5EF4-FFF2-40B4-BE49-F238E27FC236}">
                  <a16:creationId xmlns:a16="http://schemas.microsoft.com/office/drawing/2014/main" id="{869C9940-66F7-A66C-A275-19FF8BA2D264}"/>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2E8FEFAB-A757-B803-A080-3054835A264F}"/>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69286883-92DC-F64E-BD74-D85CEA46658D}"/>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6C0DB4A5-0935-72FA-92BE-3B68558BE7D7}"/>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EA8002AA-BE64-1830-C5BA-25546273371E}"/>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B35BC217-DEEC-DC26-0882-88C33FC2DD90}"/>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3EC82029-36C2-55A0-2F2C-15678ADAD763}"/>
              </a:ext>
            </a:extLst>
          </p:cNvPr>
          <p:cNvSpPr/>
          <p:nvPr/>
        </p:nvSpPr>
        <p:spPr>
          <a:xfrm>
            <a:off x="638389" y="2888010"/>
            <a:ext cx="8064387" cy="461665"/>
          </a:xfrm>
          <a:prstGeom prst="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a:t>
            </a:r>
            <a:endParaRPr lang="en-US" sz="2400" b="1" dirty="0">
              <a:latin typeface="Times New Roman" pitchFamily="18" charset="0"/>
              <a:cs typeface="Times New Roman" pitchFamily="18" charset="0"/>
            </a:endParaRPr>
          </a:p>
        </p:txBody>
      </p:sp>
      <p:grpSp>
        <p:nvGrpSpPr>
          <p:cNvPr id="31" name="Group 30">
            <a:extLst>
              <a:ext uri="{FF2B5EF4-FFF2-40B4-BE49-F238E27FC236}">
                <a16:creationId xmlns:a16="http://schemas.microsoft.com/office/drawing/2014/main" id="{8F68D7A5-5932-457D-B060-C29C5C65D04C}"/>
              </a:ext>
            </a:extLst>
          </p:cNvPr>
          <p:cNvGrpSpPr/>
          <p:nvPr/>
        </p:nvGrpSpPr>
        <p:grpSpPr>
          <a:xfrm>
            <a:off x="146113" y="2829533"/>
            <a:ext cx="763963" cy="595765"/>
            <a:chOff x="1150500" y="1998772"/>
            <a:chExt cx="632887" cy="493548"/>
          </a:xfrm>
        </p:grpSpPr>
        <p:sp>
          <p:nvSpPr>
            <p:cNvPr id="32" name="Rounded Rectangle 109">
              <a:extLst>
                <a:ext uri="{FF2B5EF4-FFF2-40B4-BE49-F238E27FC236}">
                  <a16:creationId xmlns:a16="http://schemas.microsoft.com/office/drawing/2014/main" id="{8ADA4B62-88CC-A77D-EE22-EEC87D60DFC1}"/>
                </a:ext>
              </a:extLst>
            </p:cNvPr>
            <p:cNvSpPr/>
            <p:nvPr/>
          </p:nvSpPr>
          <p:spPr>
            <a:xfrm rot="2700000">
              <a:off x="1289843" y="1998771"/>
              <a:ext cx="493544" cy="493545"/>
            </a:xfrm>
            <a:prstGeom prst="roundRect">
              <a:avLst>
                <a:gd name="adj" fmla="val 90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Rounded Rectangle 110">
              <a:extLst>
                <a:ext uri="{FF2B5EF4-FFF2-40B4-BE49-F238E27FC236}">
                  <a16:creationId xmlns:a16="http://schemas.microsoft.com/office/drawing/2014/main" id="{2979DD3C-0E01-C5F6-E067-470B4E976DF6}"/>
                </a:ext>
              </a:extLst>
            </p:cNvPr>
            <p:cNvSpPr/>
            <p:nvPr/>
          </p:nvSpPr>
          <p:spPr>
            <a:xfrm rot="2700000">
              <a:off x="1150500" y="1998776"/>
              <a:ext cx="493544" cy="493544"/>
            </a:xfrm>
            <a:prstGeom prst="roundRect">
              <a:avLst>
                <a:gd name="adj" fmla="val 9009"/>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TextBox 34">
              <a:extLst>
                <a:ext uri="{FF2B5EF4-FFF2-40B4-BE49-F238E27FC236}">
                  <a16:creationId xmlns:a16="http://schemas.microsoft.com/office/drawing/2014/main" id="{E2E8B16C-A8DC-0B8D-B938-0CF7356E1C32}"/>
                </a:ext>
              </a:extLst>
            </p:cNvPr>
            <p:cNvSpPr txBox="1"/>
            <p:nvPr/>
          </p:nvSpPr>
          <p:spPr>
            <a:xfrm>
              <a:off x="1207320" y="2076270"/>
              <a:ext cx="374060" cy="331462"/>
            </a:xfrm>
            <a:prstGeom prst="rect">
              <a:avLst/>
            </a:prstGeom>
            <a:noFill/>
          </p:spPr>
          <p:txBody>
            <a:bodyPr wrap="square" rtlCol="0">
              <a:spAutoFit/>
            </a:bodyPr>
            <a:lstStyle/>
            <a:p>
              <a:pPr algn="ctr"/>
              <a:r>
                <a:rPr lang="en-US" altLang="ko-KR" sz="2000" b="1" dirty="0">
                  <a:latin typeface="Calibri" pitchFamily="34" charset="0"/>
                  <a:cs typeface="Calibri" pitchFamily="34" charset="0"/>
                </a:rPr>
                <a:t>04</a:t>
              </a:r>
              <a:endParaRPr lang="ko-KR" altLang="en-US" sz="2000" b="1" dirty="0">
                <a:latin typeface="Calibri" pitchFamily="34" charset="0"/>
                <a:cs typeface="Calibri" pitchFamily="34" charset="0"/>
              </a:endParaRPr>
            </a:p>
          </p:txBody>
        </p:sp>
      </p:grpSp>
      <p:sp>
        <p:nvSpPr>
          <p:cNvPr id="38" name="Rectangle 37">
            <a:extLst>
              <a:ext uri="{FF2B5EF4-FFF2-40B4-BE49-F238E27FC236}">
                <a16:creationId xmlns:a16="http://schemas.microsoft.com/office/drawing/2014/main" id="{0CCBEEBC-221B-BC1E-9749-412D02A5139A}"/>
              </a:ext>
            </a:extLst>
          </p:cNvPr>
          <p:cNvSpPr/>
          <p:nvPr/>
        </p:nvSpPr>
        <p:spPr>
          <a:xfrm>
            <a:off x="1926599" y="3636796"/>
            <a:ext cx="5790501" cy="430887"/>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altLang="ja-JP" sz="2200" dirty="0">
                <a:solidFill>
                  <a:srgbClr val="000000"/>
                </a:solidFill>
                <a:latin typeface="Times New Roman" pitchFamily="18" charset="0"/>
                <a:cs typeface="Times New Roman" pitchFamily="18" charset="0"/>
              </a:rPr>
              <a:t>Quy </a:t>
            </a:r>
            <a:r>
              <a:rPr lang="en-US" altLang="ja-JP" sz="2200" dirty="0" err="1">
                <a:solidFill>
                  <a:srgbClr val="000000"/>
                </a:solidFill>
                <a:latin typeface="Times New Roman" pitchFamily="18" charset="0"/>
                <a:cs typeface="Times New Roman" pitchFamily="18" charset="0"/>
              </a:rPr>
              <a:t>định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tại</a:t>
            </a:r>
            <a:r>
              <a:rPr lang="en-US" altLang="ja-JP" sz="2200" dirty="0">
                <a:solidFill>
                  <a:srgbClr val="000000"/>
                </a:solidFill>
                <a:latin typeface="Times New Roman" pitchFamily="18" charset="0"/>
                <a:cs typeface="Times New Roman" pitchFamily="18" charset="0"/>
              </a:rPr>
              <a:t> K1 Đ16 Thông </a:t>
            </a:r>
            <a:r>
              <a:rPr lang="en-US" altLang="ja-JP" sz="2200" dirty="0" err="1">
                <a:solidFill>
                  <a:srgbClr val="000000"/>
                </a:solidFill>
                <a:latin typeface="Times New Roman" pitchFamily="18" charset="0"/>
                <a:cs typeface="Times New Roman" pitchFamily="18" charset="0"/>
              </a:rPr>
              <a:t>tư</a:t>
            </a:r>
            <a:r>
              <a:rPr lang="en-US" altLang="ja-JP" sz="2200" dirty="0">
                <a:solidFill>
                  <a:srgbClr val="000000"/>
                </a:solidFill>
                <a:latin typeface="Times New Roman" pitchFamily="18" charset="0"/>
                <a:cs typeface="Times New Roman" pitchFamily="18" charset="0"/>
              </a:rPr>
              <a:t> 23/2023/TT-BTC</a:t>
            </a:r>
            <a:endParaRPr lang="en-US" sz="2200" dirty="0">
              <a:solidFill>
                <a:srgbClr val="000000"/>
              </a:solidFill>
            </a:endParaRPr>
          </a:p>
        </p:txBody>
      </p:sp>
      <p:graphicFrame>
        <p:nvGraphicFramePr>
          <p:cNvPr id="39" name="Table 38">
            <a:extLst>
              <a:ext uri="{FF2B5EF4-FFF2-40B4-BE49-F238E27FC236}">
                <a16:creationId xmlns:a16="http://schemas.microsoft.com/office/drawing/2014/main" id="{5F7F723D-1F1C-E57B-A7D1-9C2AAAC1FFBF}"/>
              </a:ext>
            </a:extLst>
          </p:cNvPr>
          <p:cNvGraphicFramePr>
            <a:graphicFrameLocks noGrp="1"/>
          </p:cNvGraphicFramePr>
          <p:nvPr>
            <p:extLst>
              <p:ext uri="{D42A27DB-BD31-4B8C-83A1-F6EECF244321}">
                <p14:modId xmlns:p14="http://schemas.microsoft.com/office/powerpoint/2010/main" val="3914559123"/>
              </p:ext>
            </p:extLst>
          </p:nvPr>
        </p:nvGraphicFramePr>
        <p:xfrm>
          <a:off x="741952" y="4202401"/>
          <a:ext cx="9602092" cy="973826"/>
        </p:xfrm>
        <a:graphic>
          <a:graphicData uri="http://schemas.openxmlformats.org/drawingml/2006/table">
            <a:tbl>
              <a:tblPr/>
              <a:tblGrid>
                <a:gridCol w="3070749">
                  <a:extLst>
                    <a:ext uri="{9D8B030D-6E8A-4147-A177-3AD203B41FA5}">
                      <a16:colId xmlns:a16="http://schemas.microsoft.com/office/drawing/2014/main" val="20000"/>
                    </a:ext>
                  </a:extLst>
                </a:gridCol>
                <a:gridCol w="631819">
                  <a:extLst>
                    <a:ext uri="{9D8B030D-6E8A-4147-A177-3AD203B41FA5}">
                      <a16:colId xmlns:a16="http://schemas.microsoft.com/office/drawing/2014/main" val="20001"/>
                    </a:ext>
                  </a:extLst>
                </a:gridCol>
                <a:gridCol w="2191478">
                  <a:extLst>
                    <a:ext uri="{9D8B030D-6E8A-4147-A177-3AD203B41FA5}">
                      <a16:colId xmlns:a16="http://schemas.microsoft.com/office/drawing/2014/main" val="20002"/>
                    </a:ext>
                  </a:extLst>
                </a:gridCol>
                <a:gridCol w="1048278">
                  <a:extLst>
                    <a:ext uri="{9D8B030D-6E8A-4147-A177-3AD203B41FA5}">
                      <a16:colId xmlns:a16="http://schemas.microsoft.com/office/drawing/2014/main" val="20003"/>
                    </a:ext>
                  </a:extLst>
                </a:gridCol>
                <a:gridCol w="2659768">
                  <a:extLst>
                    <a:ext uri="{9D8B030D-6E8A-4147-A177-3AD203B41FA5}">
                      <a16:colId xmlns:a16="http://schemas.microsoft.com/office/drawing/2014/main" val="20004"/>
                    </a:ext>
                  </a:extLst>
                </a:gridCol>
              </a:tblGrid>
              <a:tr h="973826">
                <a:tc>
                  <a:txBody>
                    <a:bodyPr/>
                    <a:lstStyle/>
                    <a:p>
                      <a:pPr algn="ctr">
                        <a:lnSpc>
                          <a:spcPct val="100000"/>
                        </a:lnSpc>
                        <a:spcBef>
                          <a:spcPts val="0"/>
                        </a:spcBef>
                        <a:spcAft>
                          <a:spcPts val="0"/>
                        </a:spcAft>
                      </a:pPr>
                      <a:r>
                        <a:rPr lang="en-US" sz="2400" b="1" dirty="0" err="1">
                          <a:solidFill>
                            <a:srgbClr val="000000"/>
                          </a:solidFill>
                          <a:latin typeface="Times New Roman" pitchFamily="18" charset="0"/>
                          <a:ea typeface="Tahoma"/>
                          <a:cs typeface="Times New Roman" pitchFamily="18" charset="0"/>
                        </a:rPr>
                        <a:t>Giá</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trị</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còn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lại</a:t>
                      </a:r>
                      <a:r>
                        <a:rPr lang="en-US" sz="2400" b="1" dirty="0">
                          <a:solidFill>
                            <a:srgbClr val="000000"/>
                          </a:solidFill>
                          <a:latin typeface="Times New Roman" pitchFamily="18" charset="0"/>
                          <a:ea typeface="Tahoma"/>
                          <a:cs typeface="Times New Roman" pitchFamily="18" charset="0"/>
                        </a:rPr>
                        <a:t> </a:t>
                      </a:r>
                    </a:p>
                    <a:p>
                      <a:pPr algn="ctr">
                        <a:lnSpc>
                          <a:spcPct val="100000"/>
                        </a:lnSpc>
                        <a:spcBef>
                          <a:spcPts val="0"/>
                        </a:spcBef>
                        <a:spcAft>
                          <a:spcPts val="0"/>
                        </a:spcAft>
                      </a:pPr>
                      <a:r>
                        <a:rPr lang="en-US" sz="2400" b="1" dirty="0" err="1">
                          <a:solidFill>
                            <a:srgbClr val="000000"/>
                          </a:solidFill>
                          <a:latin typeface="Times New Roman" pitchFamily="18" charset="0"/>
                          <a:ea typeface="Tahoma"/>
                          <a:cs typeface="Times New Roman" pitchFamily="18" charset="0"/>
                        </a:rPr>
                        <a:t>của</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tài</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sản</a:t>
                      </a:r>
                      <a:endParaRPr lang="en-US" sz="2400" b="1"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a:solidFill>
                            <a:srgbClr val="000000"/>
                          </a:solidFill>
                          <a:latin typeface="Times New Roman" pitchFamily="18" charset="0"/>
                          <a:ea typeface="Tahoma"/>
                          <a:cs typeface="Times New Roman" pitchFamily="18" charset="0"/>
                        </a:rPr>
                        <a:t>Nguyên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00000"/>
                        </a:lnSpc>
                        <a:spcBef>
                          <a:spcPts val="0"/>
                        </a:spcBef>
                        <a:spcAft>
                          <a:spcPts val="0"/>
                        </a:spcAft>
                      </a:pPr>
                      <a:r>
                        <a:rPr lang="en-US" sz="2400" dirty="0" err="1">
                          <a:solidFill>
                            <a:srgbClr val="000000"/>
                          </a:solidFill>
                          <a:latin typeface="Times New Roman" pitchFamily="18" charset="0"/>
                          <a:ea typeface="Tahoma"/>
                          <a:cs typeface="Times New Roman" pitchFamily="18" charset="0"/>
                        </a:rPr>
                        <a:t>Số</a:t>
                      </a:r>
                      <a:r>
                        <a:rPr lang="en-US" sz="2400" dirty="0">
                          <a:solidFill>
                            <a:srgbClr val="000000"/>
                          </a:solidFill>
                          <a:latin typeface="Times New Roman" pitchFamily="18" charset="0"/>
                          <a:ea typeface="Tahoma"/>
                          <a:cs typeface="Times New Roman" pitchFamily="18" charset="0"/>
                        </a:rPr>
                        <a:t> hao </a:t>
                      </a:r>
                      <a:r>
                        <a:rPr lang="en-US" sz="2400" dirty="0" err="1">
                          <a:solidFill>
                            <a:srgbClr val="000000"/>
                          </a:solidFill>
                          <a:latin typeface="Times New Roman" pitchFamily="18" charset="0"/>
                          <a:ea typeface="Tahoma"/>
                          <a:cs typeface="Times New Roman" pitchFamily="18" charset="0"/>
                        </a:rPr>
                        <a:t>mòn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lũy</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kế</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40" name="Table 39">
            <a:extLst>
              <a:ext uri="{FF2B5EF4-FFF2-40B4-BE49-F238E27FC236}">
                <a16:creationId xmlns:a16="http://schemas.microsoft.com/office/drawing/2014/main" id="{DB6394AB-DA25-7A4B-59A9-CB08DF9F80BE}"/>
              </a:ext>
            </a:extLst>
          </p:cNvPr>
          <p:cNvGraphicFramePr>
            <a:graphicFrameLocks noGrp="1"/>
          </p:cNvGraphicFramePr>
          <p:nvPr>
            <p:extLst>
              <p:ext uri="{D42A27DB-BD31-4B8C-83A1-F6EECF244321}">
                <p14:modId xmlns:p14="http://schemas.microsoft.com/office/powerpoint/2010/main" val="2793247700"/>
              </p:ext>
            </p:extLst>
          </p:nvPr>
        </p:nvGraphicFramePr>
        <p:xfrm>
          <a:off x="532043" y="5365832"/>
          <a:ext cx="10375392" cy="1188720"/>
        </p:xfrm>
        <a:graphic>
          <a:graphicData uri="http://schemas.openxmlformats.org/drawingml/2006/table">
            <a:tbl>
              <a:tblPr>
                <a:tableStyleId>{5C22544A-7EE6-4342-B048-85BDC9FD1C3A}</a:tableStyleId>
              </a:tblPr>
              <a:tblGrid>
                <a:gridCol w="1790803">
                  <a:extLst>
                    <a:ext uri="{9D8B030D-6E8A-4147-A177-3AD203B41FA5}">
                      <a16:colId xmlns:a16="http://schemas.microsoft.com/office/drawing/2014/main" val="4089469567"/>
                    </a:ext>
                  </a:extLst>
                </a:gridCol>
                <a:gridCol w="982787">
                  <a:extLst>
                    <a:ext uri="{9D8B030D-6E8A-4147-A177-3AD203B41FA5}">
                      <a16:colId xmlns:a16="http://schemas.microsoft.com/office/drawing/2014/main" val="4184170435"/>
                    </a:ext>
                  </a:extLst>
                </a:gridCol>
                <a:gridCol w="2368163">
                  <a:extLst>
                    <a:ext uri="{9D8B030D-6E8A-4147-A177-3AD203B41FA5}">
                      <a16:colId xmlns:a16="http://schemas.microsoft.com/office/drawing/2014/main" val="742119776"/>
                    </a:ext>
                  </a:extLst>
                </a:gridCol>
                <a:gridCol w="1432738">
                  <a:extLst>
                    <a:ext uri="{9D8B030D-6E8A-4147-A177-3AD203B41FA5}">
                      <a16:colId xmlns:a16="http://schemas.microsoft.com/office/drawing/2014/main" val="1440876763"/>
                    </a:ext>
                  </a:extLst>
                </a:gridCol>
                <a:gridCol w="1397216">
                  <a:extLst>
                    <a:ext uri="{9D8B030D-6E8A-4147-A177-3AD203B41FA5}">
                      <a16:colId xmlns:a16="http://schemas.microsoft.com/office/drawing/2014/main" val="133115833"/>
                    </a:ext>
                  </a:extLst>
                </a:gridCol>
                <a:gridCol w="816066">
                  <a:extLst>
                    <a:ext uri="{9D8B030D-6E8A-4147-A177-3AD203B41FA5}">
                      <a16:colId xmlns:a16="http://schemas.microsoft.com/office/drawing/2014/main" val="2695439676"/>
                    </a:ext>
                  </a:extLst>
                </a:gridCol>
                <a:gridCol w="1587619">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latin typeface="Times New Roman" pitchFamily="18" charset="0"/>
                          <a:ea typeface="Tahoma"/>
                          <a:cs typeface="Times New Roman" pitchFamily="18" charset="0"/>
                        </a:rPr>
                        <a:t>Số</a:t>
                      </a:r>
                      <a:r>
                        <a:rPr lang="en-US" sz="2400" b="1" dirty="0">
                          <a:solidFill>
                            <a:srgbClr val="000000"/>
                          </a:solidFill>
                          <a:latin typeface="Times New Roman" pitchFamily="18" charset="0"/>
                          <a:ea typeface="Tahoma"/>
                          <a:cs typeface="Times New Roman" pitchFamily="18" charset="0"/>
                        </a:rPr>
                        <a:t> hao </a:t>
                      </a:r>
                      <a:r>
                        <a:rPr lang="en-US" sz="2400" b="1" dirty="0" err="1">
                          <a:solidFill>
                            <a:srgbClr val="000000"/>
                          </a:solidFill>
                          <a:latin typeface="Times New Roman" pitchFamily="18" charset="0"/>
                          <a:ea typeface="Tahoma"/>
                          <a:cs typeface="Times New Roman" pitchFamily="18" charset="0"/>
                        </a:rPr>
                        <a:t>mòn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luỹ</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kế</a:t>
                      </a:r>
                      <a:endParaRPr lang="en-VN" sz="24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itchFamily="18" charset="0"/>
                          <a:ea typeface="Tahoma"/>
                          <a:cs typeface="Times New Roman" pitchFamily="18" charset="0"/>
                        </a:rPr>
                        <a:t>Nguyên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Tỷ lệ hao mòn</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Thời gian đã sử dụng của tài sản</a:t>
                      </a:r>
                    </a:p>
                  </a:txBody>
                  <a:tcPr anchor="ctr">
                    <a:noFill/>
                  </a:tcPr>
                </a:tc>
                <a:extLst>
                  <a:ext uri="{0D108BD9-81ED-4DB2-BD59-A6C34878D82A}">
                    <a16:rowId xmlns:a16="http://schemas.microsoft.com/office/drawing/2014/main" val="876073166"/>
                  </a:ext>
                </a:extLst>
              </a:tr>
            </a:tbl>
          </a:graphicData>
        </a:graphic>
      </p:graphicFrame>
    </p:spTree>
    <p:extLst>
      <p:ext uri="{BB962C8B-B14F-4D97-AF65-F5344CB8AC3E}">
        <p14:creationId xmlns:p14="http://schemas.microsoft.com/office/powerpoint/2010/main" val="36636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20" grpId="0" animBg="1"/>
      <p:bldP spid="22" grpId="0" animBg="1"/>
      <p:bldP spid="2"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345" name="Rectangle 1344">
            <a:extLst>
              <a:ext uri="{FF2B5EF4-FFF2-40B4-BE49-F238E27FC236}">
                <a16:creationId xmlns:a16="http://schemas.microsoft.com/office/drawing/2014/main" id="{BBCBEC21-CABA-64B7-0285-0E050317827A}"/>
              </a:ext>
            </a:extLst>
          </p:cNvPr>
          <p:cNvSpPr/>
          <p:nvPr/>
        </p:nvSpPr>
        <p:spPr>
          <a:xfrm>
            <a:off x="339995" y="140580"/>
            <a:ext cx="8469833"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Xác</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định</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giá</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trị</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tài</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sản</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kcht</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đường</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bộ</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endParaRPr>
          </a:p>
          <a:p>
            <a:pPr algn="ctr" fontAlgn="auto">
              <a:spcBef>
                <a:spcPts val="0"/>
              </a:spcBef>
              <a:spcAft>
                <a:spcPts val="0"/>
              </a:spcAft>
              <a:defRPr/>
            </a:pP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Chưa</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được</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theo</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dõi</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trên</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sổ</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kế</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toán</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350" name="Rectangle 1">
            <a:extLst>
              <a:ext uri="{FF2B5EF4-FFF2-40B4-BE49-F238E27FC236}">
                <a16:creationId xmlns:a16="http://schemas.microsoft.com/office/drawing/2014/main" id="{9429744E-0B98-AC5C-51CB-C1CE210BD66D}"/>
              </a:ext>
            </a:extLst>
          </p:cNvPr>
          <p:cNvSpPr>
            <a:spLocks noChangeArrowheads="1"/>
          </p:cNvSpPr>
          <p:nvPr/>
        </p:nvSpPr>
        <p:spPr bwMode="auto">
          <a:xfrm>
            <a:off x="563605" y="1770605"/>
            <a:ext cx="11046228"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000" dirty="0">
                <a:solidFill>
                  <a:srgbClr val="000000"/>
                </a:solidFill>
                <a:highlight>
                  <a:srgbClr val="FFFFFF"/>
                </a:highlight>
                <a:latin typeface="Times New Roman" panose="02020603050405020304" pitchFamily="18" charset="0"/>
                <a:cs typeface="Times New Roman" panose="02020603050405020304" pitchFamily="18" charset="0"/>
              </a:rPr>
              <a:t>- </a:t>
            </a:r>
            <a:r>
              <a:rPr lang="vi-VN" sz="2000" b="1" dirty="0">
                <a:solidFill>
                  <a:srgbClr val="000000"/>
                </a:solidFill>
                <a:highlight>
                  <a:srgbClr val="FFFFFF"/>
                </a:highlight>
                <a:latin typeface="Times New Roman" panose="02020603050405020304" pitchFamily="18" charset="0"/>
                <a:cs typeface="Times New Roman" panose="02020603050405020304" pitchFamily="18" charset="0"/>
              </a:rPr>
              <a:t>N</a:t>
            </a:r>
            <a:r>
              <a:rPr lang="vi-VN" sz="20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guyên giá</a:t>
            </a:r>
            <a:r>
              <a:rPr lang="vi-VN"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tài sản là </a:t>
            </a:r>
            <a:r>
              <a:rPr lang="vi-VN" sz="20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giá trị mua sắm, quyết toán</a:t>
            </a:r>
            <a:r>
              <a:rPr lang="vi-VN"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công trình đã được cấp có thẩm quyền phê duyệt</a:t>
            </a:r>
          </a:p>
          <a:p>
            <a:pPr algn="just">
              <a:spcBef>
                <a:spcPts val="600"/>
              </a:spcBef>
            </a:pPr>
            <a:r>
              <a:rPr lang="vi-VN"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Trường hợp TS được ĐTXD mới, hoàn thành đưa vào sử dụng nhưng </a:t>
            </a:r>
            <a:r>
              <a:rPr lang="vi-VN" sz="20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chưa được phê duyệt quyết toán </a:t>
            </a:r>
            <a:r>
              <a:rPr lang="vi-VN"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thì xác định nguyên giá theo </a:t>
            </a:r>
            <a:r>
              <a:rPr lang="vi-VN" sz="20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thứ tự ưu tiên </a:t>
            </a:r>
            <a:r>
              <a:rPr lang="vi-VN"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sau: (1) Giá trị đề nghị quyết toán; (2) Giá trị xác định theo Biên bản nghiệm thu A-B; (3) Giá trị dự toán của dự án đã được phê duyệt. </a:t>
            </a:r>
            <a:endParaRPr lang="vi-VN" sz="20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
        <p:nvSpPr>
          <p:cNvPr id="1356" name="Rectangle 4">
            <a:extLst>
              <a:ext uri="{FF2B5EF4-FFF2-40B4-BE49-F238E27FC236}">
                <a16:creationId xmlns:a16="http://schemas.microsoft.com/office/drawing/2014/main" id="{B341A0E3-7463-6594-C893-465AE2D56AA4}"/>
              </a:ext>
            </a:extLst>
          </p:cNvPr>
          <p:cNvSpPr>
            <a:spLocks noChangeArrowheads="1"/>
          </p:cNvSpPr>
          <p:nvPr/>
        </p:nvSpPr>
        <p:spPr bwMode="auto">
          <a:xfrm>
            <a:off x="618916" y="4527141"/>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357" name="Rectangle 1356">
            <a:extLst>
              <a:ext uri="{FF2B5EF4-FFF2-40B4-BE49-F238E27FC236}">
                <a16:creationId xmlns:a16="http://schemas.microsoft.com/office/drawing/2014/main" id="{8B453F0E-8856-4BEA-4672-B1E522FD13FF}"/>
              </a:ext>
            </a:extLst>
          </p:cNvPr>
          <p:cNvSpPr/>
          <p:nvPr/>
        </p:nvSpPr>
        <p:spPr>
          <a:xfrm>
            <a:off x="618916" y="1230179"/>
            <a:ext cx="10990916" cy="400110"/>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altLang="ja-JP" sz="2000" b="1" dirty="0">
                <a:solidFill>
                  <a:srgbClr val="000000"/>
                </a:solidFill>
                <a:latin typeface="Times New Roman" pitchFamily="18" charset="0"/>
                <a:cs typeface="Times New Roman" pitchFamily="18" charset="0"/>
              </a:rPr>
              <a:t>TS </a:t>
            </a:r>
            <a:r>
              <a:rPr lang="en-US" altLang="ja-JP" sz="2000" b="1" dirty="0" err="1">
                <a:solidFill>
                  <a:srgbClr val="000000"/>
                </a:solidFill>
                <a:latin typeface="Times New Roman" pitchFamily="18" charset="0"/>
                <a:cs typeface="Times New Roman" pitchFamily="18" charset="0"/>
              </a:rPr>
              <a:t>hình</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thành</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từ</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mua</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sắm</a:t>
            </a:r>
            <a:r>
              <a:rPr lang="en-US" altLang="ja-JP" sz="2000" b="1" dirty="0">
                <a:solidFill>
                  <a:srgbClr val="000000"/>
                </a:solidFill>
                <a:latin typeface="Times New Roman" pitchFamily="18" charset="0"/>
                <a:cs typeface="Times New Roman" pitchFamily="18" charset="0"/>
              </a:rPr>
              <a:t>, ĐTXD </a:t>
            </a:r>
            <a:r>
              <a:rPr lang="en-US" altLang="ja-JP" sz="2000" b="1" dirty="0" err="1">
                <a:solidFill>
                  <a:srgbClr val="000000"/>
                </a:solidFill>
                <a:latin typeface="Times New Roman" pitchFamily="18" charset="0"/>
                <a:cs typeface="Times New Roman" pitchFamily="18" charset="0"/>
              </a:rPr>
              <a:t>đưa</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vào</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sử</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dụng</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kể</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từ</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ngày</a:t>
            </a:r>
            <a:r>
              <a:rPr lang="en-US" altLang="ja-JP" sz="2000" b="1" dirty="0">
                <a:solidFill>
                  <a:srgbClr val="000000"/>
                </a:solidFill>
                <a:latin typeface="Times New Roman" pitchFamily="18" charset="0"/>
                <a:cs typeface="Times New Roman" pitchFamily="18" charset="0"/>
              </a:rPr>
              <a:t> 17/6/2019</a:t>
            </a:r>
            <a:endParaRPr lang="en-US" sz="2000" b="1" dirty="0">
              <a:solidFill>
                <a:srgbClr val="000000"/>
              </a:solidFill>
            </a:endParaRPr>
          </a:p>
        </p:txBody>
      </p:sp>
      <p:sp>
        <p:nvSpPr>
          <p:cNvPr id="1359" name="Rectangle 1358">
            <a:extLst>
              <a:ext uri="{FF2B5EF4-FFF2-40B4-BE49-F238E27FC236}">
                <a16:creationId xmlns:a16="http://schemas.microsoft.com/office/drawing/2014/main" id="{E2FBF825-C7AB-47A2-85D7-F5D7722A1F9B}"/>
              </a:ext>
            </a:extLst>
          </p:cNvPr>
          <p:cNvSpPr/>
          <p:nvPr/>
        </p:nvSpPr>
        <p:spPr>
          <a:xfrm>
            <a:off x="618916" y="5395149"/>
            <a:ext cx="1099091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defRPr/>
            </a:pPr>
            <a:r>
              <a:rPr lang="en-US" altLang="ja-JP" sz="2000" b="1" dirty="0">
                <a:solidFill>
                  <a:srgbClr val="000000"/>
                </a:solidFill>
                <a:latin typeface="Times New Roman" pitchFamily="18" charset="0"/>
                <a:cs typeface="Times New Roman" pitchFamily="18" charset="0"/>
              </a:rPr>
              <a:t>TS </a:t>
            </a:r>
            <a:r>
              <a:rPr lang="en-US" altLang="ja-JP" sz="2000" b="1" dirty="0" err="1">
                <a:solidFill>
                  <a:srgbClr val="000000"/>
                </a:solidFill>
                <a:latin typeface="Times New Roman" pitchFamily="18" charset="0"/>
                <a:cs typeface="Times New Roman" pitchFamily="18" charset="0"/>
              </a:rPr>
              <a:t>tiếp</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nhận</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từ</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việc</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được</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giao</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điều</a:t>
            </a:r>
            <a:r>
              <a:rPr lang="en-US" altLang="ja-JP" sz="2000" b="1" dirty="0">
                <a:solidFill>
                  <a:srgbClr val="000000"/>
                </a:solidFill>
                <a:latin typeface="Times New Roman" pitchFamily="18" charset="0"/>
                <a:cs typeface="Times New Roman" pitchFamily="18" charset="0"/>
              </a:rPr>
              <a:t> </a:t>
            </a:r>
            <a:r>
              <a:rPr lang="en-US" altLang="ja-JP" sz="2000" b="1" dirty="0" err="1">
                <a:solidFill>
                  <a:srgbClr val="000000"/>
                </a:solidFill>
                <a:latin typeface="Times New Roman" pitchFamily="18" charset="0"/>
                <a:cs typeface="Times New Roman" pitchFamily="18" charset="0"/>
              </a:rPr>
              <a:t>chuyển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thì</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nguyên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giá</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giá</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trị</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còn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lại</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được</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xác</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định</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trên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cơ</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sở</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nguyên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giá</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giá</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trị</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còn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lại</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ghi</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trên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Biên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bản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bàn</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giao</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tiếp</a:t>
            </a:r>
            <a:r>
              <a:rPr lang="en-US" altLang="ja-JP" sz="2000" dirty="0">
                <a:solidFill>
                  <a:srgbClr val="000000"/>
                </a:solidFill>
                <a:latin typeface="Times New Roman" pitchFamily="18" charset="0"/>
                <a:cs typeface="Times New Roman" pitchFamily="18" charset="0"/>
              </a:rPr>
              <a:t> </a:t>
            </a:r>
            <a:r>
              <a:rPr lang="en-US" altLang="ja-JP" sz="2000" dirty="0" err="1">
                <a:solidFill>
                  <a:srgbClr val="000000"/>
                </a:solidFill>
                <a:latin typeface="Times New Roman" pitchFamily="18" charset="0"/>
                <a:cs typeface="Times New Roman" pitchFamily="18" charset="0"/>
              </a:rPr>
              <a:t>nhận</a:t>
            </a:r>
            <a:endParaRPr lang="en-US" sz="2000" dirty="0">
              <a:solidFill>
                <a:srgbClr val="000000"/>
              </a:solidFill>
            </a:endParaRPr>
          </a:p>
        </p:txBody>
      </p:sp>
      <p:sp>
        <p:nvSpPr>
          <p:cNvPr id="1360" name="Rectangle 1359">
            <a:extLst>
              <a:ext uri="{FF2B5EF4-FFF2-40B4-BE49-F238E27FC236}">
                <a16:creationId xmlns:a16="http://schemas.microsoft.com/office/drawing/2014/main" id="{EEF130CD-84B9-3CBB-F050-9659B6EF40AA}"/>
              </a:ext>
            </a:extLst>
          </p:cNvPr>
          <p:cNvSpPr/>
          <p:nvPr/>
        </p:nvSpPr>
        <p:spPr>
          <a:xfrm>
            <a:off x="9180576" y="119199"/>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35/2022/</a:t>
            </a: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361" name="Right Arrow 1360">
            <a:extLst>
              <a:ext uri="{FF2B5EF4-FFF2-40B4-BE49-F238E27FC236}">
                <a16:creationId xmlns:a16="http://schemas.microsoft.com/office/drawing/2014/main" id="{878E62E1-EDB9-ECFD-3809-1A8B5D2EB020}"/>
              </a:ext>
            </a:extLst>
          </p:cNvPr>
          <p:cNvSpPr/>
          <p:nvPr/>
        </p:nvSpPr>
        <p:spPr>
          <a:xfrm>
            <a:off x="8851392" y="491922"/>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aphicFrame>
        <p:nvGraphicFramePr>
          <p:cNvPr id="2" name="Table 1">
            <a:extLst>
              <a:ext uri="{FF2B5EF4-FFF2-40B4-BE49-F238E27FC236}">
                <a16:creationId xmlns:a16="http://schemas.microsoft.com/office/drawing/2014/main" id="{7E2B011A-DD00-3FCE-FC14-3026EB6A183E}"/>
              </a:ext>
            </a:extLst>
          </p:cNvPr>
          <p:cNvGraphicFramePr>
            <a:graphicFrameLocks noGrp="1"/>
          </p:cNvGraphicFramePr>
          <p:nvPr>
            <p:extLst>
              <p:ext uri="{D42A27DB-BD31-4B8C-83A1-F6EECF244321}">
                <p14:modId xmlns:p14="http://schemas.microsoft.com/office/powerpoint/2010/main" val="3760668942"/>
              </p:ext>
            </p:extLst>
          </p:nvPr>
        </p:nvGraphicFramePr>
        <p:xfrm>
          <a:off x="377520" y="3456125"/>
          <a:ext cx="10972800" cy="304800"/>
        </p:xfrm>
        <a:graphic>
          <a:graphicData uri="http://schemas.openxmlformats.org/drawingml/2006/table">
            <a:tbl>
              <a:tblPr/>
              <a:tblGrid>
                <a:gridCol w="3353002">
                  <a:extLst>
                    <a:ext uri="{9D8B030D-6E8A-4147-A177-3AD203B41FA5}">
                      <a16:colId xmlns:a16="http://schemas.microsoft.com/office/drawing/2014/main" val="482983698"/>
                    </a:ext>
                  </a:extLst>
                </a:gridCol>
                <a:gridCol w="1066777">
                  <a:extLst>
                    <a:ext uri="{9D8B030D-6E8A-4147-A177-3AD203B41FA5}">
                      <a16:colId xmlns:a16="http://schemas.microsoft.com/office/drawing/2014/main" val="915601380"/>
                    </a:ext>
                  </a:extLst>
                </a:gridCol>
                <a:gridCol w="2635567">
                  <a:extLst>
                    <a:ext uri="{9D8B030D-6E8A-4147-A177-3AD203B41FA5}">
                      <a16:colId xmlns:a16="http://schemas.microsoft.com/office/drawing/2014/main" val="2965774457"/>
                    </a:ext>
                  </a:extLst>
                </a:gridCol>
                <a:gridCol w="1022785">
                  <a:extLst>
                    <a:ext uri="{9D8B030D-6E8A-4147-A177-3AD203B41FA5}">
                      <a16:colId xmlns:a16="http://schemas.microsoft.com/office/drawing/2014/main" val="2267061528"/>
                    </a:ext>
                  </a:extLst>
                </a:gridCol>
                <a:gridCol w="2894669">
                  <a:extLst>
                    <a:ext uri="{9D8B030D-6E8A-4147-A177-3AD203B41FA5}">
                      <a16:colId xmlns:a16="http://schemas.microsoft.com/office/drawing/2014/main" val="2926982844"/>
                    </a:ext>
                  </a:extLst>
                </a:gridCol>
              </a:tblGrid>
              <a:tr h="0">
                <a:tc>
                  <a:txBody>
                    <a:bodyPr/>
                    <a:lstStyle/>
                    <a:p>
                      <a:pPr algn="ctr">
                        <a:spcBef>
                          <a:spcPts val="600"/>
                        </a:spcBef>
                        <a:spcAft>
                          <a:spcPts val="600"/>
                        </a:spcAft>
                      </a:pPr>
                      <a:r>
                        <a:rPr lang="en-US" sz="2000" b="1" dirty="0" err="1">
                          <a:effectLst/>
                          <a:latin typeface="Times New Roman" panose="02020603050405020304" pitchFamily="18" charset="0"/>
                          <a:cs typeface="Times New Roman" panose="02020603050405020304" pitchFamily="18" charset="0"/>
                        </a:rPr>
                        <a:t>Giá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trị</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còn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lại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tài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sản</a:t>
                      </a:r>
                      <a:endParaRPr lang="en-US" sz="2000" b="1" dirty="0">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Bef>
                          <a:spcPts val="600"/>
                        </a:spcBef>
                        <a:spcAft>
                          <a:spcPts val="600"/>
                        </a:spcAft>
                      </a:pPr>
                      <a:r>
                        <a:rPr lang="en-VN" sz="20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000" dirty="0" err="1">
                          <a:effectLst/>
                          <a:latin typeface="Times New Roman" panose="02020603050405020304" pitchFamily="18" charset="0"/>
                          <a:cs typeface="Times New Roman" panose="02020603050405020304" pitchFamily="18" charset="0"/>
                        </a:rPr>
                        <a:t>Nguyên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endParaRPr lang="en-US" sz="2000" dirty="0">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tc>
                  <a:txBody>
                    <a:bodyPr/>
                    <a:lstStyle/>
                    <a:p>
                      <a:pPr algn="ctr">
                        <a:spcBef>
                          <a:spcPts val="600"/>
                        </a:spcBef>
                        <a:spcAft>
                          <a:spcPts val="600"/>
                        </a:spcAft>
                      </a:pPr>
                      <a:r>
                        <a:rPr lang="en-VN" sz="20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hao </a:t>
                      </a:r>
                      <a:r>
                        <a:rPr lang="en-US" sz="2000" dirty="0" err="1">
                          <a:effectLst/>
                          <a:latin typeface="Times New Roman" panose="02020603050405020304" pitchFamily="18" charset="0"/>
                          <a:cs typeface="Times New Roman" panose="02020603050405020304" pitchFamily="18" charset="0"/>
                        </a:rPr>
                        <a:t>mòn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lũy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a:t>
                      </a:r>
                      <a:endParaRPr lang="en-US" sz="2000" dirty="0">
                        <a:effectLst/>
                        <a:latin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noFill/>
                  </a:tcPr>
                </a:tc>
                <a:extLst>
                  <a:ext uri="{0D108BD9-81ED-4DB2-BD59-A6C34878D82A}">
                    <a16:rowId xmlns:a16="http://schemas.microsoft.com/office/drawing/2014/main" val="1430960016"/>
                  </a:ext>
                </a:extLst>
              </a:tr>
            </a:tbl>
          </a:graphicData>
        </a:graphic>
      </p:graphicFrame>
      <p:graphicFrame>
        <p:nvGraphicFramePr>
          <p:cNvPr id="3" name="Table 2">
            <a:extLst>
              <a:ext uri="{FF2B5EF4-FFF2-40B4-BE49-F238E27FC236}">
                <a16:creationId xmlns:a16="http://schemas.microsoft.com/office/drawing/2014/main" id="{631670D1-74AD-16B5-6A53-8B00FF128113}"/>
              </a:ext>
            </a:extLst>
          </p:cNvPr>
          <p:cNvGraphicFramePr>
            <a:graphicFrameLocks noGrp="1"/>
          </p:cNvGraphicFramePr>
          <p:nvPr>
            <p:extLst>
              <p:ext uri="{D42A27DB-BD31-4B8C-83A1-F6EECF244321}">
                <p14:modId xmlns:p14="http://schemas.microsoft.com/office/powerpoint/2010/main" val="2960160745"/>
              </p:ext>
            </p:extLst>
          </p:nvPr>
        </p:nvGraphicFramePr>
        <p:xfrm>
          <a:off x="899023" y="4098193"/>
          <a:ext cx="10375392" cy="1005840"/>
        </p:xfrm>
        <a:graphic>
          <a:graphicData uri="http://schemas.openxmlformats.org/drawingml/2006/table">
            <a:tbl>
              <a:tblPr>
                <a:tableStyleId>{5C22544A-7EE6-4342-B048-85BDC9FD1C3A}</a:tableStyleId>
              </a:tblPr>
              <a:tblGrid>
                <a:gridCol w="1790803">
                  <a:extLst>
                    <a:ext uri="{9D8B030D-6E8A-4147-A177-3AD203B41FA5}">
                      <a16:colId xmlns:a16="http://schemas.microsoft.com/office/drawing/2014/main" val="4089469567"/>
                    </a:ext>
                  </a:extLst>
                </a:gridCol>
                <a:gridCol w="982787">
                  <a:extLst>
                    <a:ext uri="{9D8B030D-6E8A-4147-A177-3AD203B41FA5}">
                      <a16:colId xmlns:a16="http://schemas.microsoft.com/office/drawing/2014/main" val="4184170435"/>
                    </a:ext>
                  </a:extLst>
                </a:gridCol>
                <a:gridCol w="2368163">
                  <a:extLst>
                    <a:ext uri="{9D8B030D-6E8A-4147-A177-3AD203B41FA5}">
                      <a16:colId xmlns:a16="http://schemas.microsoft.com/office/drawing/2014/main" val="742119776"/>
                    </a:ext>
                  </a:extLst>
                </a:gridCol>
                <a:gridCol w="1432738">
                  <a:extLst>
                    <a:ext uri="{9D8B030D-6E8A-4147-A177-3AD203B41FA5}">
                      <a16:colId xmlns:a16="http://schemas.microsoft.com/office/drawing/2014/main" val="1440876763"/>
                    </a:ext>
                  </a:extLst>
                </a:gridCol>
                <a:gridCol w="1397216">
                  <a:extLst>
                    <a:ext uri="{9D8B030D-6E8A-4147-A177-3AD203B41FA5}">
                      <a16:colId xmlns:a16="http://schemas.microsoft.com/office/drawing/2014/main" val="133115833"/>
                    </a:ext>
                  </a:extLst>
                </a:gridCol>
                <a:gridCol w="816066">
                  <a:extLst>
                    <a:ext uri="{9D8B030D-6E8A-4147-A177-3AD203B41FA5}">
                      <a16:colId xmlns:a16="http://schemas.microsoft.com/office/drawing/2014/main" val="2695439676"/>
                    </a:ext>
                  </a:extLst>
                </a:gridCol>
                <a:gridCol w="1587619">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rgbClr val="000000"/>
                          </a:solidFill>
                          <a:latin typeface="Times New Roman" pitchFamily="18" charset="0"/>
                          <a:ea typeface="Tahoma"/>
                          <a:cs typeface="Times New Roman" pitchFamily="18" charset="0"/>
                        </a:rPr>
                        <a:t>Số</a:t>
                      </a:r>
                      <a:r>
                        <a:rPr lang="en-US" sz="2000" b="1" dirty="0">
                          <a:solidFill>
                            <a:srgbClr val="000000"/>
                          </a:solidFill>
                          <a:latin typeface="Times New Roman" pitchFamily="18" charset="0"/>
                          <a:ea typeface="Tahoma"/>
                          <a:cs typeface="Times New Roman" pitchFamily="18" charset="0"/>
                        </a:rPr>
                        <a:t> hao </a:t>
                      </a:r>
                      <a:r>
                        <a:rPr lang="en-US" sz="2000" b="1" dirty="0" err="1">
                          <a:solidFill>
                            <a:srgbClr val="000000"/>
                          </a:solidFill>
                          <a:latin typeface="Times New Roman" pitchFamily="18" charset="0"/>
                          <a:ea typeface="Tahoma"/>
                          <a:cs typeface="Times New Roman" pitchFamily="18" charset="0"/>
                        </a:rPr>
                        <a:t>mòn</a:t>
                      </a:r>
                      <a:r>
                        <a:rPr lang="en-US" sz="2000" b="1" dirty="0">
                          <a:solidFill>
                            <a:srgbClr val="000000"/>
                          </a:solidFill>
                          <a:latin typeface="Times New Roman" pitchFamily="18" charset="0"/>
                          <a:ea typeface="Tahoma"/>
                          <a:cs typeface="Times New Roman" pitchFamily="18" charset="0"/>
                        </a:rPr>
                        <a:t> </a:t>
                      </a:r>
                      <a:r>
                        <a:rPr lang="en-US" sz="2000" b="1" dirty="0" err="1">
                          <a:solidFill>
                            <a:srgbClr val="000000"/>
                          </a:solidFill>
                          <a:latin typeface="Times New Roman" pitchFamily="18" charset="0"/>
                          <a:ea typeface="Tahoma"/>
                          <a:cs typeface="Times New Roman" pitchFamily="18" charset="0"/>
                        </a:rPr>
                        <a:t>luỹ</a:t>
                      </a:r>
                      <a:r>
                        <a:rPr lang="en-US" sz="2000" b="1" dirty="0">
                          <a:solidFill>
                            <a:srgbClr val="000000"/>
                          </a:solidFill>
                          <a:latin typeface="Times New Roman" pitchFamily="18" charset="0"/>
                          <a:ea typeface="Tahoma"/>
                          <a:cs typeface="Times New Roman" pitchFamily="18" charset="0"/>
                        </a:rPr>
                        <a:t> </a:t>
                      </a:r>
                      <a:r>
                        <a:rPr lang="en-US" sz="2000" b="1" dirty="0" err="1">
                          <a:solidFill>
                            <a:srgbClr val="000000"/>
                          </a:solidFill>
                          <a:latin typeface="Times New Roman" pitchFamily="18" charset="0"/>
                          <a:ea typeface="Tahoma"/>
                          <a:cs typeface="Times New Roman" pitchFamily="18" charset="0"/>
                        </a:rPr>
                        <a:t>kế</a:t>
                      </a:r>
                      <a:endParaRPr lang="en-VN" sz="20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rgbClr val="000000"/>
                          </a:solidFill>
                          <a:latin typeface="Times New Roman" pitchFamily="18" charset="0"/>
                          <a:ea typeface="Tahoma"/>
                          <a:cs typeface="Times New Roman" pitchFamily="18" charset="0"/>
                        </a:rPr>
                        <a:t>Nguyên</a:t>
                      </a:r>
                      <a:r>
                        <a:rPr lang="en-US" sz="2000" dirty="0">
                          <a:solidFill>
                            <a:srgbClr val="000000"/>
                          </a:solidFill>
                          <a:latin typeface="Times New Roman" pitchFamily="18" charset="0"/>
                          <a:ea typeface="Tahoma"/>
                          <a:cs typeface="Times New Roman" pitchFamily="18" charset="0"/>
                        </a:rPr>
                        <a:t> </a:t>
                      </a:r>
                      <a:r>
                        <a:rPr lang="en-US" sz="2000" dirty="0" err="1">
                          <a:solidFill>
                            <a:srgbClr val="000000"/>
                          </a:solidFill>
                          <a:latin typeface="Times New Roman" pitchFamily="18" charset="0"/>
                          <a:ea typeface="Tahoma"/>
                          <a:cs typeface="Times New Roman" pitchFamily="18" charset="0"/>
                        </a:rPr>
                        <a:t>giá</a:t>
                      </a:r>
                      <a:r>
                        <a:rPr lang="en-US" sz="2000" dirty="0">
                          <a:solidFill>
                            <a:srgbClr val="000000"/>
                          </a:solidFill>
                          <a:latin typeface="Times New Roman" pitchFamily="18" charset="0"/>
                          <a:ea typeface="Tahoma"/>
                          <a:cs typeface="Times New Roman" pitchFamily="18" charset="0"/>
                        </a:rPr>
                        <a:t> </a:t>
                      </a:r>
                      <a:r>
                        <a:rPr lang="en-US" sz="2000" dirty="0" err="1">
                          <a:solidFill>
                            <a:srgbClr val="000000"/>
                          </a:solidFill>
                          <a:latin typeface="Times New Roman" pitchFamily="18" charset="0"/>
                          <a:ea typeface="Tahoma"/>
                          <a:cs typeface="Times New Roman" pitchFamily="18" charset="0"/>
                        </a:rPr>
                        <a:t>đã</a:t>
                      </a:r>
                      <a:r>
                        <a:rPr lang="en-US" sz="2000" dirty="0">
                          <a:solidFill>
                            <a:srgbClr val="000000"/>
                          </a:solidFill>
                          <a:latin typeface="Times New Roman" pitchFamily="18" charset="0"/>
                          <a:ea typeface="Tahoma"/>
                          <a:cs typeface="Times New Roman" pitchFamily="18" charset="0"/>
                        </a:rPr>
                        <a:t> </a:t>
                      </a:r>
                      <a:r>
                        <a:rPr lang="en-US" sz="2000" dirty="0" err="1">
                          <a:solidFill>
                            <a:srgbClr val="000000"/>
                          </a:solidFill>
                          <a:latin typeface="Times New Roman" pitchFamily="18" charset="0"/>
                          <a:ea typeface="Tahoma"/>
                          <a:cs typeface="Times New Roman" pitchFamily="18" charset="0"/>
                        </a:rPr>
                        <a:t>xác</a:t>
                      </a:r>
                      <a:r>
                        <a:rPr lang="en-US" sz="2000" dirty="0">
                          <a:solidFill>
                            <a:srgbClr val="000000"/>
                          </a:solidFill>
                          <a:latin typeface="Times New Roman" pitchFamily="18" charset="0"/>
                          <a:ea typeface="Tahoma"/>
                          <a:cs typeface="Times New Roman" pitchFamily="18" charset="0"/>
                        </a:rPr>
                        <a:t> </a:t>
                      </a:r>
                      <a:r>
                        <a:rPr lang="en-US" sz="2000" dirty="0" err="1">
                          <a:solidFill>
                            <a:srgbClr val="000000"/>
                          </a:solidFill>
                          <a:latin typeface="Times New Roman" pitchFamily="18" charset="0"/>
                          <a:ea typeface="Tahoma"/>
                          <a:cs typeface="Times New Roman" pitchFamily="18" charset="0"/>
                        </a:rPr>
                        <a:t>định</a:t>
                      </a:r>
                      <a:endParaRPr lang="en-US" sz="20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2000" dirty="0">
                          <a:latin typeface="Times New Roman" panose="02020603050405020304" pitchFamily="18" charset="0"/>
                          <a:cs typeface="Times New Roman" panose="02020603050405020304" pitchFamily="18" charset="0"/>
                        </a:rPr>
                        <a:t>Tỷ lệ hao mòn</a:t>
                      </a:r>
                    </a:p>
                  </a:txBody>
                  <a:tcPr anchor="ctr">
                    <a:noFill/>
                  </a:tcPr>
                </a:tc>
                <a:tc>
                  <a:txBody>
                    <a:bodyPr/>
                    <a:lstStyle/>
                    <a:p>
                      <a:pPr algn="ctr"/>
                      <a:r>
                        <a:rPr lang="en-VN" sz="20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2000" dirty="0">
                          <a:latin typeface="Times New Roman" panose="02020603050405020304" pitchFamily="18" charset="0"/>
                          <a:cs typeface="Times New Roman" panose="02020603050405020304" pitchFamily="18" charset="0"/>
                        </a:rPr>
                        <a:t>Thời gian đã sử dụng của tài sản</a:t>
                      </a:r>
                    </a:p>
                  </a:txBody>
                  <a:tcPr anchor="ctr">
                    <a:noFill/>
                  </a:tcPr>
                </a:tc>
                <a:extLst>
                  <a:ext uri="{0D108BD9-81ED-4DB2-BD59-A6C34878D82A}">
                    <a16:rowId xmlns:a16="http://schemas.microsoft.com/office/drawing/2014/main" val="876073166"/>
                  </a:ext>
                </a:extLst>
              </a:tr>
            </a:tbl>
          </a:graphicData>
        </a:graphic>
      </p:graphicFrame>
    </p:spTree>
    <p:extLst>
      <p:ext uri="{BB962C8B-B14F-4D97-AF65-F5344CB8AC3E}">
        <p14:creationId xmlns:p14="http://schemas.microsoft.com/office/powerpoint/2010/main" val="115560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7"/>
                                        </p:tgtEl>
                                        <p:attrNameLst>
                                          <p:attrName>style.visibility</p:attrName>
                                        </p:attrNameLst>
                                      </p:cBhvr>
                                      <p:to>
                                        <p:strVal val="visible"/>
                                      </p:to>
                                    </p:set>
                                    <p:anim calcmode="lin" valueType="num">
                                      <p:cBhvr additive="base">
                                        <p:cTn id="7" dur="500" fill="hold"/>
                                        <p:tgtEl>
                                          <p:spTgt spid="1357"/>
                                        </p:tgtEl>
                                        <p:attrNameLst>
                                          <p:attrName>ppt_x</p:attrName>
                                        </p:attrNameLst>
                                      </p:cBhvr>
                                      <p:tavLst>
                                        <p:tav tm="0">
                                          <p:val>
                                            <p:strVal val="#ppt_x"/>
                                          </p:val>
                                        </p:tav>
                                        <p:tav tm="100000">
                                          <p:val>
                                            <p:strVal val="#ppt_x"/>
                                          </p:val>
                                        </p:tav>
                                      </p:tavLst>
                                    </p:anim>
                                    <p:anim calcmode="lin" valueType="num">
                                      <p:cBhvr additive="base">
                                        <p:cTn id="8" dur="500" fill="hold"/>
                                        <p:tgtEl>
                                          <p:spTgt spid="13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50"/>
                                        </p:tgtEl>
                                        <p:attrNameLst>
                                          <p:attrName>style.visibility</p:attrName>
                                        </p:attrNameLst>
                                      </p:cBhvr>
                                      <p:to>
                                        <p:strVal val="visible"/>
                                      </p:to>
                                    </p:set>
                                    <p:anim calcmode="lin" valueType="num">
                                      <p:cBhvr additive="base">
                                        <p:cTn id="11" dur="500" fill="hold"/>
                                        <p:tgtEl>
                                          <p:spTgt spid="1350"/>
                                        </p:tgtEl>
                                        <p:attrNameLst>
                                          <p:attrName>ppt_x</p:attrName>
                                        </p:attrNameLst>
                                      </p:cBhvr>
                                      <p:tavLst>
                                        <p:tav tm="0">
                                          <p:val>
                                            <p:strVal val="#ppt_x"/>
                                          </p:val>
                                        </p:tav>
                                        <p:tav tm="100000">
                                          <p:val>
                                            <p:strVal val="#ppt_x"/>
                                          </p:val>
                                        </p:tav>
                                      </p:tavLst>
                                    </p:anim>
                                    <p:anim calcmode="lin" valueType="num">
                                      <p:cBhvr additive="base">
                                        <p:cTn id="12" dur="500" fill="hold"/>
                                        <p:tgtEl>
                                          <p:spTgt spid="13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59"/>
                                        </p:tgtEl>
                                        <p:attrNameLst>
                                          <p:attrName>style.visibility</p:attrName>
                                        </p:attrNameLst>
                                      </p:cBhvr>
                                      <p:to>
                                        <p:strVal val="visible"/>
                                      </p:to>
                                    </p:set>
                                    <p:anim calcmode="lin" valueType="num">
                                      <p:cBhvr additive="base">
                                        <p:cTn id="27" dur="500" fill="hold"/>
                                        <p:tgtEl>
                                          <p:spTgt spid="1359"/>
                                        </p:tgtEl>
                                        <p:attrNameLst>
                                          <p:attrName>ppt_x</p:attrName>
                                        </p:attrNameLst>
                                      </p:cBhvr>
                                      <p:tavLst>
                                        <p:tav tm="0">
                                          <p:val>
                                            <p:strVal val="#ppt_x"/>
                                          </p:val>
                                        </p:tav>
                                        <p:tav tm="100000">
                                          <p:val>
                                            <p:strVal val="#ppt_x"/>
                                          </p:val>
                                        </p:tav>
                                      </p:tavLst>
                                    </p:anim>
                                    <p:anim calcmode="lin" valueType="num">
                                      <p:cBhvr additive="base">
                                        <p:cTn id="28" dur="500" fill="hold"/>
                                        <p:tgtEl>
                                          <p:spTgt spid="1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 grpId="0"/>
      <p:bldP spid="1357" grpId="0" animBg="1"/>
      <p:bldP spid="13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FF2147-74B6-0AA8-8A73-DEBA8477E0E8}"/>
              </a:ext>
            </a:extLst>
          </p:cNvPr>
          <p:cNvSpPr>
            <a:spLocks noChangeArrowheads="1"/>
          </p:cNvSpPr>
          <p:nvPr/>
        </p:nvSpPr>
        <p:spPr bwMode="auto">
          <a:xfrm>
            <a:off x="618916" y="399069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836165D-AC90-F042-52E5-F57A7D441613}"/>
              </a:ext>
            </a:extLst>
          </p:cNvPr>
          <p:cNvSpPr/>
          <p:nvPr/>
        </p:nvSpPr>
        <p:spPr>
          <a:xfrm>
            <a:off x="490892" y="1130872"/>
            <a:ext cx="1099091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vi-VN" sz="2000" b="1" i="0" u="none" strike="noStrike" dirty="0">
                <a:solidFill>
                  <a:srgbClr val="000000"/>
                </a:solidFill>
                <a:effectLst/>
                <a:latin typeface="Times New Roman" panose="02020603050405020304" pitchFamily="18" charset="0"/>
                <a:cs typeface="Times New Roman" panose="02020603050405020304" pitchFamily="18" charset="0"/>
              </a:rPr>
              <a:t>TS hiện có trước ngày 17/6/2019 </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nhưng chưa thực hiện xác định giá trị để ghi sổ kế toán theo quy định tại khoản 2 Điều 29 Nghị định số </a:t>
            </a:r>
            <a:r>
              <a:rPr lang="vi-VN" sz="2000" b="0" i="0" u="none" strike="noStrike" dirty="0">
                <a:solidFill>
                  <a:schemeClr val="tx1"/>
                </a:solidFill>
                <a:effectLst/>
                <a:latin typeface="Times New Roman" panose="02020603050405020304" pitchFamily="18" charset="0"/>
                <a:cs typeface="Times New Roman" panose="02020603050405020304" pitchFamily="18" charset="0"/>
                <a:hlinkClick r:id="rId3" tooltip="Nghị định 33/2019/NĐ-CP">
                  <a:extLst>
                    <a:ext uri="{A12FA001-AC4F-418D-AE19-62706E023703}">
                      <ahyp:hlinkClr xmlns:ahyp="http://schemas.microsoft.com/office/drawing/2018/hyperlinkcolor" val="tx"/>
                    </a:ext>
                  </a:extLst>
                </a:hlinkClick>
              </a:rPr>
              <a:t>33/2019/NĐ-CP</a:t>
            </a:r>
            <a:r>
              <a:rPr lang="vi-VN" sz="2000" b="0" i="0" u="none" strike="noStrike" dirty="0">
                <a:solidFill>
                  <a:srgbClr val="000000"/>
                </a:solidFill>
                <a:effectLst/>
                <a:latin typeface="Times New Roman" panose="02020603050405020304" pitchFamily="18" charset="0"/>
                <a:cs typeface="Times New Roman" panose="02020603050405020304" pitchFamily="18" charset="0"/>
              </a:rPr>
              <a:t> thì việc xác định GTCL được thực hiện như sau:</a:t>
            </a:r>
            <a:endParaRPr lang="en-US" sz="2000" dirty="0">
              <a:solidFill>
                <a:srgbClr val="000000"/>
              </a:solidFill>
            </a:endParaRPr>
          </a:p>
        </p:txBody>
      </p:sp>
      <p:graphicFrame>
        <p:nvGraphicFramePr>
          <p:cNvPr id="16" name="Table 15">
            <a:extLst>
              <a:ext uri="{FF2B5EF4-FFF2-40B4-BE49-F238E27FC236}">
                <a16:creationId xmlns:a16="http://schemas.microsoft.com/office/drawing/2014/main" id="{0F817714-F619-6FCE-BFFF-07BABA9DFA31}"/>
              </a:ext>
            </a:extLst>
          </p:cNvPr>
          <p:cNvGraphicFramePr>
            <a:graphicFrameLocks noGrp="1"/>
          </p:cNvGraphicFramePr>
          <p:nvPr>
            <p:extLst>
              <p:ext uri="{D42A27DB-BD31-4B8C-83A1-F6EECF244321}">
                <p14:modId xmlns:p14="http://schemas.microsoft.com/office/powerpoint/2010/main" val="2369906420"/>
              </p:ext>
            </p:extLst>
          </p:nvPr>
        </p:nvGraphicFramePr>
        <p:xfrm>
          <a:off x="637032" y="3579565"/>
          <a:ext cx="10972800" cy="822960"/>
        </p:xfrm>
        <a:graphic>
          <a:graphicData uri="http://schemas.openxmlformats.org/drawingml/2006/table">
            <a:tbl>
              <a:tblPr/>
              <a:tblGrid>
                <a:gridCol w="2660350">
                  <a:extLst>
                    <a:ext uri="{9D8B030D-6E8A-4147-A177-3AD203B41FA5}">
                      <a16:colId xmlns:a16="http://schemas.microsoft.com/office/drawing/2014/main" val="4066100877"/>
                    </a:ext>
                  </a:extLst>
                </a:gridCol>
                <a:gridCol w="392428">
                  <a:extLst>
                    <a:ext uri="{9D8B030D-6E8A-4147-A177-3AD203B41FA5}">
                      <a16:colId xmlns:a16="http://schemas.microsoft.com/office/drawing/2014/main" val="2076629135"/>
                    </a:ext>
                  </a:extLst>
                </a:gridCol>
                <a:gridCol w="1650089">
                  <a:extLst>
                    <a:ext uri="{9D8B030D-6E8A-4147-A177-3AD203B41FA5}">
                      <a16:colId xmlns:a16="http://schemas.microsoft.com/office/drawing/2014/main" val="1215542374"/>
                    </a:ext>
                  </a:extLst>
                </a:gridCol>
                <a:gridCol w="428926">
                  <a:extLst>
                    <a:ext uri="{9D8B030D-6E8A-4147-A177-3AD203B41FA5}">
                      <a16:colId xmlns:a16="http://schemas.microsoft.com/office/drawing/2014/main" val="3215649730"/>
                    </a:ext>
                  </a:extLst>
                </a:gridCol>
                <a:gridCol w="2721359">
                  <a:extLst>
                    <a:ext uri="{9D8B030D-6E8A-4147-A177-3AD203B41FA5}">
                      <a16:colId xmlns:a16="http://schemas.microsoft.com/office/drawing/2014/main" val="3946461124"/>
                    </a:ext>
                  </a:extLst>
                </a:gridCol>
                <a:gridCol w="428926">
                  <a:extLst>
                    <a:ext uri="{9D8B030D-6E8A-4147-A177-3AD203B41FA5}">
                      <a16:colId xmlns:a16="http://schemas.microsoft.com/office/drawing/2014/main" val="2740491816"/>
                    </a:ext>
                  </a:extLst>
                </a:gridCol>
                <a:gridCol w="2690722">
                  <a:extLst>
                    <a:ext uri="{9D8B030D-6E8A-4147-A177-3AD203B41FA5}">
                      <a16:colId xmlns:a16="http://schemas.microsoft.com/office/drawing/2014/main" val="1078069039"/>
                    </a:ext>
                  </a:extLst>
                </a:gridCol>
              </a:tblGrid>
              <a:tr h="0">
                <a:tc>
                  <a:txBody>
                    <a:bodyPr/>
                    <a:lstStyle/>
                    <a:p>
                      <a:pPr algn="ctr">
                        <a:spcBef>
                          <a:spcPts val="600"/>
                        </a:spcBef>
                        <a:spcAft>
                          <a:spcPts val="600"/>
                        </a:spcAft>
                      </a:pPr>
                      <a:r>
                        <a:rPr lang="en-US" sz="1800" b="1" dirty="0" err="1">
                          <a:effectLst/>
                          <a:latin typeface="Times New Roman" panose="02020603050405020304" pitchFamily="18" charset="0"/>
                          <a:cs typeface="Times New Roman" panose="02020603050405020304" pitchFamily="18" charset="0"/>
                        </a:rPr>
                        <a:t>Giá</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trị</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còn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lại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của</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tài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sản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tại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thời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điểm</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xác</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định</a:t>
                      </a:r>
                      <a:endParaRPr lang="en-US" sz="1800" b="1"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spcBef>
                          <a:spcPts val="600"/>
                        </a:spcBef>
                        <a:spcAft>
                          <a:spcPts val="600"/>
                        </a:spcAft>
                      </a:pPr>
                      <a:r>
                        <a:rPr lang="en-VN" sz="1800" dirty="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Nguyên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spcBef>
                          <a:spcPts val="600"/>
                        </a:spcBef>
                        <a:spcAft>
                          <a:spcPts val="600"/>
                        </a:spcAft>
                      </a:pPr>
                      <a:r>
                        <a:rPr lang="en-VN" sz="1800">
                          <a:effectLst/>
                          <a:latin typeface="Times New Roman" panose="02020603050405020304" pitchFamily="18" charset="0"/>
                          <a:cs typeface="Times New Roman" panose="02020603050405020304" pitchFamily="18" charset="0"/>
                        </a:rPr>
                        <a:t>-</a:t>
                      </a: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tc>
                  <a:txBody>
                    <a:bodyPr/>
                    <a:lstStyle/>
                    <a:p>
                      <a:pPr algn="ctr">
                        <a:spcBef>
                          <a:spcPts val="600"/>
                        </a:spcBef>
                        <a:spcAft>
                          <a:spcPts val="600"/>
                        </a:spcAft>
                      </a:pPr>
                      <a:r>
                        <a:rPr lang="vi-VN" sz="1800">
                          <a:effectLst/>
                          <a:latin typeface="Times New Roman" panose="02020603050405020304" pitchFamily="18" charset="0"/>
                          <a:cs typeface="Times New Roman" panose="02020603050405020304" pitchFamily="18" charset="0"/>
                        </a:rPr>
                        <a:t>Số hao mòn lũy kế của tài sản từ năm bắt đầu đưa vào sử dụng đến hết năm 2021</a:t>
                      </a:r>
                    </a:p>
                  </a:txBody>
                  <a:tcPr marL="68580" marR="68580" marT="0" marB="0" anchor="ctr">
                    <a:lnL w="12700" cap="flat" cmpd="sng" algn="ctr">
                      <a:solidFill>
                        <a:srgbClr val="D0E700"/>
                      </a:solidFill>
                      <a:prstDash val="solid"/>
                      <a:round/>
                      <a:headEnd type="none" w="med" len="med"/>
                      <a:tailEnd type="none" w="med" len="med"/>
                    </a:lnL>
                    <a:lnR>
                      <a:noFill/>
                    </a:lnR>
                    <a:lnT>
                      <a:noFill/>
                    </a:lnT>
                    <a:lnB>
                      <a:noFill/>
                    </a:lnB>
                    <a:noFill/>
                  </a:tcPr>
                </a:tc>
                <a:tc>
                  <a:txBody>
                    <a:bodyPr/>
                    <a:lstStyle/>
                    <a:p>
                      <a:pPr algn="ctr">
                        <a:spcBef>
                          <a:spcPts val="600"/>
                        </a:spcBef>
                        <a:spcAft>
                          <a:spcPts val="600"/>
                        </a:spcAft>
                      </a:pPr>
                      <a:r>
                        <a:rPr lang="en-VN" sz="1800">
                          <a:effectLst/>
                          <a:latin typeface="Times New Roman" panose="02020603050405020304" pitchFamily="18" charset="0"/>
                          <a:cs typeface="Times New Roman" panose="02020603050405020304" pitchFamily="18" charset="0"/>
                        </a:rPr>
                        <a:t>+</a:t>
                      </a:r>
                    </a:p>
                  </a:txBody>
                  <a:tcPr marL="68580" marR="68580" marT="0" marB="0" anchor="ctr">
                    <a:lnL>
                      <a:noFill/>
                    </a:lnL>
                    <a:lnR>
                      <a:noFill/>
                    </a:lnR>
                    <a:lnT>
                      <a:noFill/>
                    </a:lnT>
                    <a:lnB>
                      <a:noFill/>
                    </a:lnB>
                    <a:noFill/>
                  </a:tcPr>
                </a:tc>
                <a:tc>
                  <a:txBody>
                    <a:bodyPr/>
                    <a:lstStyle/>
                    <a:p>
                      <a:pPr algn="ctr">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hao </a:t>
                      </a:r>
                      <a:r>
                        <a:rPr lang="en-US" sz="1800" dirty="0" err="1">
                          <a:effectLst/>
                          <a:latin typeface="Times New Roman" panose="02020603050405020304" pitchFamily="18" charset="0"/>
                          <a:cs typeface="Times New Roman" panose="02020603050405020304" pitchFamily="18" charset="0"/>
                        </a:rPr>
                        <a:t>mòn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lũy</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kế</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sản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từ</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năm</a:t>
                      </a:r>
                      <a:r>
                        <a:rPr lang="en-US" sz="1800" dirty="0">
                          <a:effectLst/>
                          <a:latin typeface="Times New Roman" panose="02020603050405020304" pitchFamily="18" charset="0"/>
                          <a:cs typeface="Times New Roman" panose="02020603050405020304" pitchFamily="18" charset="0"/>
                        </a:rPr>
                        <a:t> 2022 </a:t>
                      </a:r>
                      <a:r>
                        <a:rPr lang="en-US" sz="1800" dirty="0" err="1">
                          <a:effectLst/>
                          <a:latin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điểm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xác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định</a:t>
                      </a:r>
                      <a:endParaRPr lang="en-US" sz="1800" dirty="0">
                        <a:effectLst/>
                        <a:latin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D0E700"/>
                      </a:solidFill>
                      <a:prstDash val="solid"/>
                      <a:round/>
                      <a:headEnd type="none" w="med" len="med"/>
                      <a:tailEnd type="none" w="med" len="med"/>
                    </a:lnR>
                    <a:lnT>
                      <a:noFill/>
                    </a:lnT>
                    <a:lnB>
                      <a:noFill/>
                    </a:lnB>
                    <a:noFill/>
                  </a:tcPr>
                </a:tc>
                <a:extLst>
                  <a:ext uri="{0D108BD9-81ED-4DB2-BD59-A6C34878D82A}">
                    <a16:rowId xmlns:a16="http://schemas.microsoft.com/office/drawing/2014/main" val="2851914382"/>
                  </a:ext>
                </a:extLst>
              </a:tr>
            </a:tbl>
          </a:graphicData>
        </a:graphic>
      </p:graphicFrame>
      <p:sp>
        <p:nvSpPr>
          <p:cNvPr id="19" name="Left Bracket 18">
            <a:extLst>
              <a:ext uri="{FF2B5EF4-FFF2-40B4-BE49-F238E27FC236}">
                <a16:creationId xmlns:a16="http://schemas.microsoft.com/office/drawing/2014/main" id="{4A513400-4058-9B75-8A4B-B7507CF6B3C3}"/>
              </a:ext>
            </a:extLst>
          </p:cNvPr>
          <p:cNvSpPr/>
          <p:nvPr/>
        </p:nvSpPr>
        <p:spPr>
          <a:xfrm>
            <a:off x="5742432" y="3561200"/>
            <a:ext cx="45719" cy="80219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24" name="Right Bracket 23">
            <a:extLst>
              <a:ext uri="{FF2B5EF4-FFF2-40B4-BE49-F238E27FC236}">
                <a16:creationId xmlns:a16="http://schemas.microsoft.com/office/drawing/2014/main" id="{C83EF0D1-E197-F5E5-4DF0-4D19724385F1}"/>
              </a:ext>
            </a:extLst>
          </p:cNvPr>
          <p:cNvSpPr/>
          <p:nvPr/>
        </p:nvSpPr>
        <p:spPr>
          <a:xfrm>
            <a:off x="11573119" y="3561200"/>
            <a:ext cx="45719" cy="749885"/>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graphicFrame>
        <p:nvGraphicFramePr>
          <p:cNvPr id="26" name="Table 25">
            <a:extLst>
              <a:ext uri="{FF2B5EF4-FFF2-40B4-BE49-F238E27FC236}">
                <a16:creationId xmlns:a16="http://schemas.microsoft.com/office/drawing/2014/main" id="{F96F3AC0-77D2-113B-C1FD-CEF8346DE3A8}"/>
              </a:ext>
            </a:extLst>
          </p:cNvPr>
          <p:cNvGraphicFramePr>
            <a:graphicFrameLocks noGrp="1"/>
          </p:cNvGraphicFramePr>
          <p:nvPr>
            <p:extLst>
              <p:ext uri="{D42A27DB-BD31-4B8C-83A1-F6EECF244321}">
                <p14:modId xmlns:p14="http://schemas.microsoft.com/office/powerpoint/2010/main" val="2466513749"/>
              </p:ext>
            </p:extLst>
          </p:nvPr>
        </p:nvGraphicFramePr>
        <p:xfrm>
          <a:off x="802038" y="4654397"/>
          <a:ext cx="10628376" cy="914400"/>
        </p:xfrm>
        <a:graphic>
          <a:graphicData uri="http://schemas.openxmlformats.org/drawingml/2006/table">
            <a:tbl>
              <a:tblPr>
                <a:tableStyleId>{5C22544A-7EE6-4342-B048-85BDC9FD1C3A}</a:tableStyleId>
              </a:tblPr>
              <a:tblGrid>
                <a:gridCol w="2627860">
                  <a:extLst>
                    <a:ext uri="{9D8B030D-6E8A-4147-A177-3AD203B41FA5}">
                      <a16:colId xmlns:a16="http://schemas.microsoft.com/office/drawing/2014/main" val="4089469567"/>
                    </a:ext>
                  </a:extLst>
                </a:gridCol>
                <a:gridCol w="213359">
                  <a:extLst>
                    <a:ext uri="{9D8B030D-6E8A-4147-A177-3AD203B41FA5}">
                      <a16:colId xmlns:a16="http://schemas.microsoft.com/office/drawing/2014/main" val="4184170435"/>
                    </a:ext>
                  </a:extLst>
                </a:gridCol>
                <a:gridCol w="1733120">
                  <a:extLst>
                    <a:ext uri="{9D8B030D-6E8A-4147-A177-3AD203B41FA5}">
                      <a16:colId xmlns:a16="http://schemas.microsoft.com/office/drawing/2014/main" val="742119776"/>
                    </a:ext>
                  </a:extLst>
                </a:gridCol>
                <a:gridCol w="744559">
                  <a:extLst>
                    <a:ext uri="{9D8B030D-6E8A-4147-A177-3AD203B41FA5}">
                      <a16:colId xmlns:a16="http://schemas.microsoft.com/office/drawing/2014/main" val="1440876763"/>
                    </a:ext>
                  </a:extLst>
                </a:gridCol>
                <a:gridCol w="2385755">
                  <a:extLst>
                    <a:ext uri="{9D8B030D-6E8A-4147-A177-3AD203B41FA5}">
                      <a16:colId xmlns:a16="http://schemas.microsoft.com/office/drawing/2014/main" val="133115833"/>
                    </a:ext>
                  </a:extLst>
                </a:gridCol>
                <a:gridCol w="869509">
                  <a:extLst>
                    <a:ext uri="{9D8B030D-6E8A-4147-A177-3AD203B41FA5}">
                      <a16:colId xmlns:a16="http://schemas.microsoft.com/office/drawing/2014/main" val="2695439676"/>
                    </a:ext>
                  </a:extLst>
                </a:gridCol>
                <a:gridCol w="2054214">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bắt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đầu</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đưa</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vào</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sử</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dụng</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hết</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2021</a:t>
                      </a:r>
                      <a:endParaRPr lang="en-VN"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Tỷ lệ hao mòn tại Phụ lục 3 Thông tư số 35/2022/TT-BTC</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Thời gian đã sử dụng của tài sản đến hết năm 2021</a:t>
                      </a:r>
                    </a:p>
                  </a:txBody>
                  <a:tcPr anchor="ctr">
                    <a:noFill/>
                  </a:tcPr>
                </a:tc>
                <a:extLst>
                  <a:ext uri="{0D108BD9-81ED-4DB2-BD59-A6C34878D82A}">
                    <a16:rowId xmlns:a16="http://schemas.microsoft.com/office/drawing/2014/main" val="876073166"/>
                  </a:ext>
                </a:extLst>
              </a:tr>
            </a:tbl>
          </a:graphicData>
        </a:graphic>
      </p:graphicFrame>
      <p:graphicFrame>
        <p:nvGraphicFramePr>
          <p:cNvPr id="28" name="Table 27">
            <a:extLst>
              <a:ext uri="{FF2B5EF4-FFF2-40B4-BE49-F238E27FC236}">
                <a16:creationId xmlns:a16="http://schemas.microsoft.com/office/drawing/2014/main" id="{754A4ADA-29E1-CDE3-C93D-99882BE76D9E}"/>
              </a:ext>
            </a:extLst>
          </p:cNvPr>
          <p:cNvGraphicFramePr>
            <a:graphicFrameLocks noGrp="1"/>
          </p:cNvGraphicFramePr>
          <p:nvPr>
            <p:extLst>
              <p:ext uri="{D42A27DB-BD31-4B8C-83A1-F6EECF244321}">
                <p14:modId xmlns:p14="http://schemas.microsoft.com/office/powerpoint/2010/main" val="3692373949"/>
              </p:ext>
            </p:extLst>
          </p:nvPr>
        </p:nvGraphicFramePr>
        <p:xfrm>
          <a:off x="727223" y="5733008"/>
          <a:ext cx="10863210" cy="914400"/>
        </p:xfrm>
        <a:graphic>
          <a:graphicData uri="http://schemas.openxmlformats.org/drawingml/2006/table">
            <a:tbl>
              <a:tblPr>
                <a:tableStyleId>{5C22544A-7EE6-4342-B048-85BDC9FD1C3A}</a:tableStyleId>
              </a:tblPr>
              <a:tblGrid>
                <a:gridCol w="2685923">
                  <a:extLst>
                    <a:ext uri="{9D8B030D-6E8A-4147-A177-3AD203B41FA5}">
                      <a16:colId xmlns:a16="http://schemas.microsoft.com/office/drawing/2014/main" val="4089469567"/>
                    </a:ext>
                  </a:extLst>
                </a:gridCol>
                <a:gridCol w="218073">
                  <a:extLst>
                    <a:ext uri="{9D8B030D-6E8A-4147-A177-3AD203B41FA5}">
                      <a16:colId xmlns:a16="http://schemas.microsoft.com/office/drawing/2014/main" val="4184170435"/>
                    </a:ext>
                  </a:extLst>
                </a:gridCol>
                <a:gridCol w="1771413">
                  <a:extLst>
                    <a:ext uri="{9D8B030D-6E8A-4147-A177-3AD203B41FA5}">
                      <a16:colId xmlns:a16="http://schemas.microsoft.com/office/drawing/2014/main" val="742119776"/>
                    </a:ext>
                  </a:extLst>
                </a:gridCol>
                <a:gridCol w="416274">
                  <a:extLst>
                    <a:ext uri="{9D8B030D-6E8A-4147-A177-3AD203B41FA5}">
                      <a16:colId xmlns:a16="http://schemas.microsoft.com/office/drawing/2014/main" val="1440876763"/>
                    </a:ext>
                  </a:extLst>
                </a:gridCol>
                <a:gridCol w="2507673">
                  <a:extLst>
                    <a:ext uri="{9D8B030D-6E8A-4147-A177-3AD203B41FA5}">
                      <a16:colId xmlns:a16="http://schemas.microsoft.com/office/drawing/2014/main" val="133115833"/>
                    </a:ext>
                  </a:extLst>
                </a:gridCol>
                <a:gridCol w="749463">
                  <a:extLst>
                    <a:ext uri="{9D8B030D-6E8A-4147-A177-3AD203B41FA5}">
                      <a16:colId xmlns:a16="http://schemas.microsoft.com/office/drawing/2014/main" val="2695439676"/>
                    </a:ext>
                  </a:extLst>
                </a:gridCol>
                <a:gridCol w="2514391">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rgbClr val="000000"/>
                          </a:solidFill>
                          <a:latin typeface="Times New Roman" pitchFamily="18" charset="0"/>
                          <a:ea typeface="Tahoma"/>
                          <a:cs typeface="Times New Roman" pitchFamily="18" charset="0"/>
                        </a:rPr>
                        <a:t>Số</a:t>
                      </a:r>
                      <a:r>
                        <a:rPr lang="en-US" sz="1800" b="1" dirty="0">
                          <a:solidFill>
                            <a:srgbClr val="000000"/>
                          </a:solidFill>
                          <a:latin typeface="Times New Roman" pitchFamily="18" charset="0"/>
                          <a:ea typeface="Tahoma"/>
                          <a:cs typeface="Times New Roman" pitchFamily="18" charset="0"/>
                        </a:rPr>
                        <a:t> hao </a:t>
                      </a:r>
                      <a:r>
                        <a:rPr lang="en-US" sz="1800" b="1" dirty="0" err="1">
                          <a:solidFill>
                            <a:srgbClr val="000000"/>
                          </a:solidFill>
                          <a:latin typeface="Times New Roman" pitchFamily="18" charset="0"/>
                          <a:ea typeface="Tahoma"/>
                          <a:cs typeface="Times New Roman" pitchFamily="18" charset="0"/>
                        </a:rPr>
                        <a:t>mòn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luỹ</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kế</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từ</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năm</a:t>
                      </a:r>
                      <a:r>
                        <a:rPr lang="en-US" sz="1800" b="1" dirty="0">
                          <a:solidFill>
                            <a:srgbClr val="000000"/>
                          </a:solidFill>
                          <a:latin typeface="Times New Roman" pitchFamily="18" charset="0"/>
                          <a:ea typeface="Tahoma"/>
                          <a:cs typeface="Times New Roman" pitchFamily="18" charset="0"/>
                        </a:rPr>
                        <a:t> 2022 </a:t>
                      </a:r>
                      <a:r>
                        <a:rPr lang="en-US" sz="1800" b="1" dirty="0" err="1">
                          <a:solidFill>
                            <a:srgbClr val="000000"/>
                          </a:solidFill>
                          <a:latin typeface="Times New Roman" pitchFamily="18" charset="0"/>
                          <a:ea typeface="Tahoma"/>
                          <a:cs typeface="Times New Roman" pitchFamily="18" charset="0"/>
                        </a:rPr>
                        <a:t>đến</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thời</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điểm</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xác</a:t>
                      </a:r>
                      <a:r>
                        <a:rPr lang="en-US" sz="1800" b="1" dirty="0">
                          <a:solidFill>
                            <a:srgbClr val="000000"/>
                          </a:solidFill>
                          <a:latin typeface="Times New Roman" pitchFamily="18" charset="0"/>
                          <a:ea typeface="Tahoma"/>
                          <a:cs typeface="Times New Roman" pitchFamily="18" charset="0"/>
                        </a:rPr>
                        <a:t> </a:t>
                      </a:r>
                      <a:r>
                        <a:rPr lang="en-US" sz="1800" b="1" dirty="0" err="1">
                          <a:solidFill>
                            <a:srgbClr val="000000"/>
                          </a:solidFill>
                          <a:latin typeface="Times New Roman" pitchFamily="18" charset="0"/>
                          <a:ea typeface="Tahoma"/>
                          <a:cs typeface="Times New Roman" pitchFamily="18" charset="0"/>
                        </a:rPr>
                        <a:t>định</a:t>
                      </a:r>
                      <a:endParaRPr lang="en-VN" sz="18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rgbClr val="000000"/>
                          </a:solidFill>
                          <a:latin typeface="Times New Roman" pitchFamily="18" charset="0"/>
                          <a:ea typeface="Tahoma"/>
                          <a:cs typeface="Times New Roman" pitchFamily="18" charset="0"/>
                        </a:rPr>
                        <a:t>Nguyên</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giá</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đã</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xác</a:t>
                      </a:r>
                      <a:r>
                        <a:rPr lang="en-US" sz="1800" dirty="0">
                          <a:solidFill>
                            <a:srgbClr val="000000"/>
                          </a:solidFill>
                          <a:latin typeface="Times New Roman" pitchFamily="18" charset="0"/>
                          <a:ea typeface="Tahoma"/>
                          <a:cs typeface="Times New Roman" pitchFamily="18" charset="0"/>
                        </a:rPr>
                        <a:t> </a:t>
                      </a:r>
                      <a:r>
                        <a:rPr lang="en-US" sz="1800" dirty="0" err="1">
                          <a:solidFill>
                            <a:srgbClr val="000000"/>
                          </a:solidFill>
                          <a:latin typeface="Times New Roman" pitchFamily="18" charset="0"/>
                          <a:ea typeface="Tahoma"/>
                          <a:cs typeface="Times New Roman" pitchFamily="18" charset="0"/>
                        </a:rPr>
                        <a:t>định</a:t>
                      </a:r>
                      <a:endParaRPr lang="en-US" sz="18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Tỷ lệ hao mòn tại Phụ lục 1 Thông tư số 35/2022/TT-BTC</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1800" dirty="0">
                          <a:latin typeface="Times New Roman" panose="02020603050405020304" pitchFamily="18" charset="0"/>
                          <a:cs typeface="Times New Roman" panose="02020603050405020304" pitchFamily="18" charset="0"/>
                        </a:rPr>
                        <a:t>Thời gian đã sử dụng của tài sản từ năm 2022 đến năm xác định</a:t>
                      </a:r>
                    </a:p>
                  </a:txBody>
                  <a:tcPr anchor="ctr">
                    <a:noFill/>
                  </a:tcPr>
                </a:tc>
                <a:extLst>
                  <a:ext uri="{0D108BD9-81ED-4DB2-BD59-A6C34878D82A}">
                    <a16:rowId xmlns:a16="http://schemas.microsoft.com/office/drawing/2014/main" val="876073166"/>
                  </a:ext>
                </a:extLst>
              </a:tr>
            </a:tbl>
          </a:graphicData>
        </a:graphic>
      </p:graphicFrame>
      <p:sp>
        <p:nvSpPr>
          <p:cNvPr id="31" name="Rectangle 30">
            <a:extLst>
              <a:ext uri="{FF2B5EF4-FFF2-40B4-BE49-F238E27FC236}">
                <a16:creationId xmlns:a16="http://schemas.microsoft.com/office/drawing/2014/main" id="{6C1074FD-916C-227A-A271-A9C4DCF65593}"/>
              </a:ext>
            </a:extLst>
          </p:cNvPr>
          <p:cNvSpPr/>
          <p:nvPr/>
        </p:nvSpPr>
        <p:spPr>
          <a:xfrm>
            <a:off x="339995" y="43044"/>
            <a:ext cx="8469833"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Xác</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định</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giá</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trị</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tài</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sản</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kcht</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đường</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rPr>
              <a:t>bộ</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ea typeface="+mn-ea"/>
              <a:cs typeface="Times New Roman" pitchFamily="18" charset="0"/>
            </a:endParaRPr>
          </a:p>
          <a:p>
            <a:pPr algn="ctr" fontAlgn="auto">
              <a:spcBef>
                <a:spcPts val="0"/>
              </a:spcBef>
              <a:spcAft>
                <a:spcPts val="0"/>
              </a:spcAft>
              <a:defRPr/>
            </a:pP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Chưa</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được</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theo</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dõi</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trên</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sổ</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kế</a:t>
            </a:r>
            <a:r>
              <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en-US"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toán</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2" name="Rectangle 31">
            <a:extLst>
              <a:ext uri="{FF2B5EF4-FFF2-40B4-BE49-F238E27FC236}">
                <a16:creationId xmlns:a16="http://schemas.microsoft.com/office/drawing/2014/main" id="{18C11B81-BD88-E22A-24C7-0E02A9225D09}"/>
              </a:ext>
            </a:extLst>
          </p:cNvPr>
          <p:cNvSpPr/>
          <p:nvPr/>
        </p:nvSpPr>
        <p:spPr>
          <a:xfrm>
            <a:off x="9180576" y="21663"/>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 35/2022/</a:t>
            </a:r>
            <a:r>
              <a:rPr lang="nl-NL" sz="2400" b="1" cap="all" dirty="0" err="1">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solidFill>
                <a:schemeClr val="accent3">
                  <a:lumMod val="75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33" name="Right Arrow 32">
            <a:extLst>
              <a:ext uri="{FF2B5EF4-FFF2-40B4-BE49-F238E27FC236}">
                <a16:creationId xmlns:a16="http://schemas.microsoft.com/office/drawing/2014/main" id="{F098A805-AEDE-6EE0-F490-01BD9B022994}"/>
              </a:ext>
            </a:extLst>
          </p:cNvPr>
          <p:cNvSpPr/>
          <p:nvPr/>
        </p:nvSpPr>
        <p:spPr>
          <a:xfrm>
            <a:off x="8851392" y="394386"/>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aphicFrame>
        <p:nvGraphicFramePr>
          <p:cNvPr id="2" name="Table 1">
            <a:extLst>
              <a:ext uri="{FF2B5EF4-FFF2-40B4-BE49-F238E27FC236}">
                <a16:creationId xmlns:a16="http://schemas.microsoft.com/office/drawing/2014/main" id="{6343C893-EE61-D7EC-0CFB-DA3797FE687A}"/>
              </a:ext>
            </a:extLst>
          </p:cNvPr>
          <p:cNvGraphicFramePr>
            <a:graphicFrameLocks noGrp="1"/>
          </p:cNvGraphicFramePr>
          <p:nvPr>
            <p:extLst>
              <p:ext uri="{D42A27DB-BD31-4B8C-83A1-F6EECF244321}">
                <p14:modId xmlns:p14="http://schemas.microsoft.com/office/powerpoint/2010/main" val="956749491"/>
              </p:ext>
            </p:extLst>
          </p:nvPr>
        </p:nvGraphicFramePr>
        <p:xfrm>
          <a:off x="786475" y="2019091"/>
          <a:ext cx="10003352" cy="1219200"/>
        </p:xfrm>
        <a:graphic>
          <a:graphicData uri="http://schemas.openxmlformats.org/drawingml/2006/table">
            <a:tbl>
              <a:tblPr/>
              <a:tblGrid>
                <a:gridCol w="2484697">
                  <a:extLst>
                    <a:ext uri="{9D8B030D-6E8A-4147-A177-3AD203B41FA5}">
                      <a16:colId xmlns:a16="http://schemas.microsoft.com/office/drawing/2014/main" val="3538716850"/>
                    </a:ext>
                  </a:extLst>
                </a:gridCol>
                <a:gridCol w="416369">
                  <a:extLst>
                    <a:ext uri="{9D8B030D-6E8A-4147-A177-3AD203B41FA5}">
                      <a16:colId xmlns:a16="http://schemas.microsoft.com/office/drawing/2014/main" val="1766092482"/>
                    </a:ext>
                  </a:extLst>
                </a:gridCol>
                <a:gridCol w="3624531">
                  <a:extLst>
                    <a:ext uri="{9D8B030D-6E8A-4147-A177-3AD203B41FA5}">
                      <a16:colId xmlns:a16="http://schemas.microsoft.com/office/drawing/2014/main" val="3024443363"/>
                    </a:ext>
                  </a:extLst>
                </a:gridCol>
                <a:gridCol w="707136">
                  <a:extLst>
                    <a:ext uri="{9D8B030D-6E8A-4147-A177-3AD203B41FA5}">
                      <a16:colId xmlns:a16="http://schemas.microsoft.com/office/drawing/2014/main" val="1160881161"/>
                    </a:ext>
                  </a:extLst>
                </a:gridCol>
                <a:gridCol w="2770619">
                  <a:extLst>
                    <a:ext uri="{9D8B030D-6E8A-4147-A177-3AD203B41FA5}">
                      <a16:colId xmlns:a16="http://schemas.microsoft.com/office/drawing/2014/main" val="3138010642"/>
                    </a:ext>
                  </a:extLst>
                </a:gridCol>
              </a:tblGrid>
              <a:tr h="304800">
                <a:tc>
                  <a:txBody>
                    <a:bodyPr/>
                    <a:lstStyle/>
                    <a:p>
                      <a:pPr algn="ctr">
                        <a:spcBef>
                          <a:spcPts val="600"/>
                        </a:spcBef>
                        <a:spcAft>
                          <a:spcPts val="600"/>
                        </a:spcAft>
                      </a:pPr>
                      <a:r>
                        <a:rPr lang="en-US" sz="2000" b="1" dirty="0" err="1">
                          <a:effectLst/>
                          <a:latin typeface="Times New Roman" panose="02020603050405020304" pitchFamily="18" charset="0"/>
                          <a:cs typeface="Times New Roman" panose="02020603050405020304" pitchFamily="18" charset="0"/>
                        </a:rPr>
                        <a:t>Nguyên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của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tài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cs typeface="Times New Roman" panose="02020603050405020304" pitchFamily="18" charset="0"/>
                        </a:rPr>
                        <a:t> </a:t>
                      </a:r>
                    </a:p>
                  </a:txBody>
                  <a:tcPr marL="0" marR="0" marT="0" marB="0" anchor="ctr">
                    <a:lnL>
                      <a:noFill/>
                    </a:lnL>
                    <a:lnR>
                      <a:noFill/>
                    </a:lnR>
                    <a:lnT>
                      <a:noFill/>
                    </a:lnT>
                    <a:lnB>
                      <a:noFill/>
                    </a:lnB>
                    <a:noFill/>
                  </a:tcPr>
                </a:tc>
                <a:tc>
                  <a:txBody>
                    <a:bodyPr/>
                    <a:lstStyle/>
                    <a:p>
                      <a:pPr algn="ctr">
                        <a:spcBef>
                          <a:spcPts val="600"/>
                        </a:spcBef>
                        <a:spcAft>
                          <a:spcPts val="600"/>
                        </a:spcAft>
                      </a:pPr>
                      <a:r>
                        <a:rPr lang="en-VN" sz="2000" dirty="0">
                          <a:effectLst/>
                          <a:latin typeface="Times New Roman" panose="02020603050405020304" pitchFamily="18" charset="0"/>
                          <a:cs typeface="Times New Roman" panose="02020603050405020304" pitchFamily="18" charset="0"/>
                        </a:rPr>
                        <a:t>=</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Đơn giá tài sản hạ tầng giao thông đường bộ quy định tại Bảng giá (tại Phụ lục 2 ban hành kèm theo Thông tư 35/2022/TT-BTC)</a:t>
                      </a:r>
                    </a:p>
                  </a:txBody>
                  <a:tcPr marL="0" marR="0" marT="0" marB="0" anchor="ctr">
                    <a:lnL>
                      <a:noFill/>
                    </a:lnL>
                    <a:lnR>
                      <a:noFill/>
                    </a:lnR>
                    <a:lnT>
                      <a:noFill/>
                    </a:lnT>
                    <a:lnB>
                      <a:noFill/>
                    </a:lnB>
                    <a:noFill/>
                  </a:tcPr>
                </a:tc>
                <a:tc>
                  <a:txBody>
                    <a:bodyPr/>
                    <a:lstStyle/>
                    <a:p>
                      <a:pPr algn="ctr">
                        <a:spcBef>
                          <a:spcPts val="600"/>
                        </a:spcBef>
                        <a:spcAft>
                          <a:spcPts val="600"/>
                        </a:spcAft>
                      </a:pPr>
                      <a:r>
                        <a:rPr lang="en-US" sz="2000" dirty="0">
                          <a:effectLst/>
                          <a:latin typeface="Times New Roman" panose="02020603050405020304" pitchFamily="18" charset="0"/>
                          <a:cs typeface="Times New Roman" panose="02020603050405020304" pitchFamily="18" charset="0"/>
                        </a:rPr>
                        <a:t>x</a:t>
                      </a:r>
                    </a:p>
                  </a:txBody>
                  <a:tcPr marL="0" marR="0" marT="0" marB="0" anchor="ctr">
                    <a:lnL>
                      <a:noFill/>
                    </a:lnL>
                    <a:lnR>
                      <a:noFill/>
                    </a:lnR>
                    <a:lnT>
                      <a:noFill/>
                    </a:lnT>
                    <a:lnB>
                      <a:noFill/>
                    </a:lnB>
                    <a:noFill/>
                  </a:tcPr>
                </a:tc>
                <a:tc>
                  <a:txBody>
                    <a:bodyPr/>
                    <a:lstStyle/>
                    <a:p>
                      <a:pPr algn="ctr">
                        <a:spcBef>
                          <a:spcPts val="600"/>
                        </a:spcBef>
                        <a:spcAft>
                          <a:spcPts val="600"/>
                        </a:spcAft>
                      </a:pPr>
                      <a:r>
                        <a:rPr lang="vi-VN" sz="2000" dirty="0">
                          <a:effectLst/>
                          <a:latin typeface="Times New Roman" panose="02020603050405020304" pitchFamily="18" charset="0"/>
                          <a:cs typeface="Times New Roman" panose="02020603050405020304" pitchFamily="18" charset="0"/>
                        </a:rPr>
                        <a:t>Số lượng (khối lượng) tài sản hạ tầng giao thông đường bộ thực tế được giao quản lý</a:t>
                      </a:r>
                    </a:p>
                  </a:txBody>
                  <a:tcPr marL="0" marR="0" marT="0" marB="0" anchor="ctr">
                    <a:lnL>
                      <a:noFill/>
                    </a:lnL>
                    <a:lnR>
                      <a:noFill/>
                    </a:lnR>
                    <a:lnT>
                      <a:noFill/>
                    </a:lnT>
                    <a:lnB>
                      <a:noFill/>
                    </a:lnB>
                    <a:noFill/>
                  </a:tcPr>
                </a:tc>
                <a:extLst>
                  <a:ext uri="{0D108BD9-81ED-4DB2-BD59-A6C34878D82A}">
                    <a16:rowId xmlns:a16="http://schemas.microsoft.com/office/drawing/2014/main" val="3935613028"/>
                  </a:ext>
                </a:extLst>
              </a:tr>
            </a:tbl>
          </a:graphicData>
        </a:graphic>
      </p:graphicFrame>
    </p:spTree>
    <p:extLst>
      <p:ext uri="{BB962C8B-B14F-4D97-AF65-F5344CB8AC3E}">
        <p14:creationId xmlns:p14="http://schemas.microsoft.com/office/powerpoint/2010/main" val="40995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55000"/>
                    </a14:imgEffect>
                    <a14:imgEffect>
                      <a14:colorTemperature colorTemp="5341"/>
                    </a14:imgEffect>
                    <a14:imgEffect>
                      <a14:brightnessContrast bright="19000" contrast="-7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678508" y="192947"/>
            <a:ext cx="7437579" cy="646331"/>
          </a:xfrm>
          <a:prstGeom prst="rect">
            <a:avLst/>
          </a:prstGeom>
          <a:noFill/>
        </p:spPr>
        <p:txBody>
          <a:bodyPr wrap="square" rtlCol="0" anchor="ctr">
            <a:spAutoFit/>
          </a:bodyPr>
          <a:lstStyle/>
          <a:p>
            <a:r>
              <a:rPr lang="en-US" altLang="ko-KR" sz="3600" b="1" dirty="0">
                <a:latin typeface="Times New Roman" panose="02020603050405020304" pitchFamily="18" charset="0"/>
                <a:cs typeface="Times New Roman" panose="02020603050405020304" pitchFamily="18" charset="0"/>
              </a:rPr>
              <a:t>TỔNG HỢP BIỂU MẪU KIỂM KÊ</a:t>
            </a:r>
            <a:endParaRPr lang="ko-KR" altLang="en-US" sz="3600" b="1" dirty="0">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2590082E-27F4-44FA-8DD7-B78205076E5D}"/>
              </a:ext>
            </a:extLst>
          </p:cNvPr>
          <p:cNvGrpSpPr/>
          <p:nvPr/>
        </p:nvGrpSpPr>
        <p:grpSpPr>
          <a:xfrm>
            <a:off x="678508" y="839278"/>
            <a:ext cx="1428206" cy="210411"/>
            <a:chOff x="4798423" y="1698171"/>
            <a:chExt cx="2009787" cy="296092"/>
          </a:xfrm>
        </p:grpSpPr>
        <p:sp>
          <p:nvSpPr>
            <p:cNvPr id="27" name="Diamond 26">
              <a:extLst>
                <a:ext uri="{FF2B5EF4-FFF2-40B4-BE49-F238E27FC236}">
                  <a16:creationId xmlns:a16="http://schemas.microsoft.com/office/drawing/2014/main" id="{6E7780D1-E1EF-4C94-8088-A3378210A7AF}"/>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705AED59-D6D6-4F5C-B109-D2F8C595B0CE}"/>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CFA6CA23-42DE-4C42-8CAC-D10A6AB9ABE1}"/>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555EBA91-CDD4-4FF7-85BC-9795B2887ED4}"/>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104E5DDC-B479-4B07-BF38-E596A9963DD2}"/>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38D72AB2-9AC4-4E12-BF59-B417E0153C6C}"/>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4" name="Table 63">
            <a:extLst>
              <a:ext uri="{FF2B5EF4-FFF2-40B4-BE49-F238E27FC236}">
                <a16:creationId xmlns:a16="http://schemas.microsoft.com/office/drawing/2014/main" id="{7BB78B1A-808C-CE73-FBAF-1C377A813F88}"/>
              </a:ext>
            </a:extLst>
          </p:cNvPr>
          <p:cNvGraphicFramePr>
            <a:graphicFrameLocks noGrp="1"/>
          </p:cNvGraphicFramePr>
          <p:nvPr>
            <p:extLst>
              <p:ext uri="{D42A27DB-BD31-4B8C-83A1-F6EECF244321}">
                <p14:modId xmlns:p14="http://schemas.microsoft.com/office/powerpoint/2010/main" val="4154425821"/>
              </p:ext>
            </p:extLst>
          </p:nvPr>
        </p:nvGraphicFramePr>
        <p:xfrm>
          <a:off x="193966" y="1289689"/>
          <a:ext cx="11748654" cy="5316406"/>
        </p:xfrm>
        <a:graphic>
          <a:graphicData uri="http://schemas.openxmlformats.org/drawingml/2006/table">
            <a:tbl>
              <a:tblPr firstRow="1" bandRow="1">
                <a:tableStyleId>{5940675A-B579-460E-94D1-54222C63F5DA}</a:tableStyleId>
              </a:tblPr>
              <a:tblGrid>
                <a:gridCol w="2181399">
                  <a:extLst>
                    <a:ext uri="{9D8B030D-6E8A-4147-A177-3AD203B41FA5}">
                      <a16:colId xmlns:a16="http://schemas.microsoft.com/office/drawing/2014/main" val="20000"/>
                    </a:ext>
                  </a:extLst>
                </a:gridCol>
                <a:gridCol w="3706782">
                  <a:extLst>
                    <a:ext uri="{9D8B030D-6E8A-4147-A177-3AD203B41FA5}">
                      <a16:colId xmlns:a16="http://schemas.microsoft.com/office/drawing/2014/main" val="20001"/>
                    </a:ext>
                  </a:extLst>
                </a:gridCol>
                <a:gridCol w="1911928">
                  <a:extLst>
                    <a:ext uri="{9D8B030D-6E8A-4147-A177-3AD203B41FA5}">
                      <a16:colId xmlns:a16="http://schemas.microsoft.com/office/drawing/2014/main" val="20002"/>
                    </a:ext>
                  </a:extLst>
                </a:gridCol>
                <a:gridCol w="3948545">
                  <a:extLst>
                    <a:ext uri="{9D8B030D-6E8A-4147-A177-3AD203B41FA5}">
                      <a16:colId xmlns:a16="http://schemas.microsoft.com/office/drawing/2014/main" val="20003"/>
                    </a:ext>
                  </a:extLst>
                </a:gridCol>
              </a:tblGrid>
              <a:tr h="543621">
                <a:tc>
                  <a:txBody>
                    <a:bodyPr/>
                    <a:lstStyle/>
                    <a:p>
                      <a:r>
                        <a:rPr lang="en-US" sz="2200" b="1" kern="1200" dirty="0">
                          <a:solidFill>
                            <a:schemeClr val="tx1"/>
                          </a:solidFill>
                          <a:latin typeface="Times New Roman" pitchFamily="18" charset="0"/>
                          <a:ea typeface="+mn-ea"/>
                          <a:cs typeface="Times New Roman" pitchFamily="18" charset="0"/>
                        </a:rPr>
                        <a:t>01</a:t>
                      </a:r>
                      <a:r>
                        <a:rPr lang="en-US" sz="2200" b="1" kern="1200" baseline="0" dirty="0">
                          <a:solidFill>
                            <a:schemeClr val="tx1"/>
                          </a:solidFill>
                          <a:latin typeface="Times New Roman" pitchFamily="18" charset="0"/>
                          <a:ea typeface="+mn-ea"/>
                          <a:cs typeface="Times New Roman" pitchFamily="18" charset="0"/>
                        </a:rPr>
                        <a:t> - </a:t>
                      </a:r>
                      <a:r>
                        <a:rPr lang="en-US" sz="2200" b="1" kern="1200" dirty="0">
                          <a:solidFill>
                            <a:schemeClr val="tx1"/>
                          </a:solidFill>
                          <a:latin typeface="Times New Roman" pitchFamily="18" charset="0"/>
                          <a:ea typeface="+mn-ea"/>
                          <a:cs typeface="Times New Roman" pitchFamily="18" charset="0"/>
                        </a:rPr>
                        <a:t>TSCĐ</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 </a:t>
                      </a:r>
                      <a:r>
                        <a:rPr lang="en-US" sz="2200" kern="1200" dirty="0" err="1">
                          <a:solidFill>
                            <a:schemeClr val="tx1"/>
                          </a:solidFill>
                          <a:latin typeface="Times New Roman" pitchFamily="18" charset="0"/>
                          <a:ea typeface="+mn-ea"/>
                          <a:cs typeface="Times New Roman" pitchFamily="18" charset="0"/>
                        </a:rPr>
                        <a:t>cố</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định</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tại</a:t>
                      </a:r>
                      <a:r>
                        <a:rPr lang="en-US" sz="2200" kern="1200" dirty="0">
                          <a:solidFill>
                            <a:schemeClr val="tx1"/>
                          </a:solidFill>
                          <a:latin typeface="Times New Roman" pitchFamily="18" charset="0"/>
                          <a:ea typeface="+mn-ea"/>
                          <a:cs typeface="Times New Roman" pitchFamily="18" charset="0"/>
                        </a:rPr>
                        <a:t> CQ</a:t>
                      </a:r>
                      <a:r>
                        <a:rPr lang="en-US" sz="2200" kern="1200" baseline="0" dirty="0">
                          <a:solidFill>
                            <a:schemeClr val="tx1"/>
                          </a:solidFill>
                          <a:latin typeface="Times New Roman" pitchFamily="18" charset="0"/>
                          <a:ea typeface="+mn-ea"/>
                          <a:cs typeface="Times New Roman" pitchFamily="18" charset="0"/>
                        </a:rPr>
                        <a:t> TC ĐV</a:t>
                      </a:r>
                      <a:endParaRPr lang="en-US" sz="2200" dirty="0">
                        <a:latin typeface="Times New Roman" pitchFamily="18" charset="0"/>
                        <a:cs typeface="Times New Roman" pitchFamily="18" charset="0"/>
                      </a:endParaRPr>
                    </a:p>
                  </a:txBody>
                  <a:tcPr marT="45715" marB="45715"/>
                </a:tc>
                <a:tc>
                  <a:txBody>
                    <a:bodyPr/>
                    <a:lstStyle/>
                    <a:p>
                      <a:r>
                        <a:rPr lang="en-US" sz="2200" b="1" kern="1200" dirty="0">
                          <a:solidFill>
                            <a:schemeClr val="tx1"/>
                          </a:solidFill>
                          <a:latin typeface="Times New Roman" pitchFamily="18" charset="0"/>
                          <a:ea typeface="+mn-ea"/>
                          <a:cs typeface="Times New Roman" pitchFamily="18" charset="0"/>
                        </a:rPr>
                        <a:t>11 -</a:t>
                      </a:r>
                      <a:r>
                        <a:rPr lang="en-US" sz="2200" b="1" kern="1200" baseline="0" dirty="0">
                          <a:solidFill>
                            <a:schemeClr val="tx1"/>
                          </a:solidFill>
                          <a:latin typeface="Times New Roman" pitchFamily="18" charset="0"/>
                          <a:ea typeface="+mn-ea"/>
                          <a:cs typeface="Times New Roman" pitchFamily="18" charset="0"/>
                        </a:rPr>
                        <a:t> </a:t>
                      </a:r>
                      <a:r>
                        <a:rPr lang="en-US" sz="2200" b="1" kern="1200" dirty="0">
                          <a:solidFill>
                            <a:schemeClr val="tx1"/>
                          </a:solidFill>
                          <a:latin typeface="Times New Roman" pitchFamily="18" charset="0"/>
                          <a:ea typeface="+mn-ea"/>
                          <a:cs typeface="Times New Roman" pitchFamily="18" charset="0"/>
                        </a:rPr>
                        <a:t>HTCCN</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cụm</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công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nghiệp</a:t>
                      </a:r>
                      <a:endParaRPr lang="en-US" sz="2200" dirty="0">
                        <a:latin typeface="Times New Roman" pitchFamily="18" charset="0"/>
                        <a:cs typeface="Times New Roman" pitchFamily="18" charset="0"/>
                      </a:endParaRPr>
                    </a:p>
                  </a:txBody>
                  <a:tcPr marT="45715" marB="45715"/>
                </a:tc>
                <a:extLst>
                  <a:ext uri="{0D108BD9-81ED-4DB2-BD59-A6C34878D82A}">
                    <a16:rowId xmlns:a16="http://schemas.microsoft.com/office/drawing/2014/main" val="10000"/>
                  </a:ext>
                </a:extLst>
              </a:tr>
              <a:tr h="416938">
                <a:tc>
                  <a:txBody>
                    <a:bodyPr/>
                    <a:lstStyle/>
                    <a:p>
                      <a:r>
                        <a:rPr lang="en-US" sz="2200" b="1" kern="1200" dirty="0">
                          <a:solidFill>
                            <a:schemeClr val="tx1"/>
                          </a:solidFill>
                          <a:latin typeface="Times New Roman" pitchFamily="18" charset="0"/>
                          <a:ea typeface="+mn-ea"/>
                          <a:cs typeface="Times New Roman" pitchFamily="18" charset="0"/>
                        </a:rPr>
                        <a:t>02- HTĐB</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đường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bộ</a:t>
                      </a:r>
                      <a:endParaRPr lang="en-US" sz="2200" dirty="0">
                        <a:latin typeface="Times New Roman" pitchFamily="18" charset="0"/>
                        <a:cs typeface="Times New Roman" pitchFamily="18" charset="0"/>
                      </a:endParaRPr>
                    </a:p>
                  </a:txBody>
                  <a:tcPr marT="45715" marB="45715"/>
                </a:tc>
                <a:tc>
                  <a:txBody>
                    <a:bodyPr/>
                    <a:lstStyle/>
                    <a:p>
                      <a:r>
                        <a:rPr lang="en-US" sz="2200" b="1" kern="1200" dirty="0">
                          <a:solidFill>
                            <a:schemeClr val="tx1"/>
                          </a:solidFill>
                          <a:latin typeface="Times New Roman" pitchFamily="18" charset="0"/>
                          <a:ea typeface="+mn-ea"/>
                          <a:cs typeface="Times New Roman" pitchFamily="18" charset="0"/>
                        </a:rPr>
                        <a:t>12-HTKCN</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khu</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công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nghiệp</a:t>
                      </a:r>
                      <a:endParaRPr lang="en-US" sz="2200" dirty="0">
                        <a:latin typeface="Times New Roman" pitchFamily="18" charset="0"/>
                        <a:cs typeface="Times New Roman" pitchFamily="18" charset="0"/>
                      </a:endParaRPr>
                    </a:p>
                  </a:txBody>
                  <a:tcPr marT="45715" marB="45715"/>
                </a:tc>
                <a:extLst>
                  <a:ext uri="{0D108BD9-81ED-4DB2-BD59-A6C34878D82A}">
                    <a16:rowId xmlns:a16="http://schemas.microsoft.com/office/drawing/2014/main" val="10001"/>
                  </a:ext>
                </a:extLst>
              </a:tr>
              <a:tr h="416938">
                <a:tc>
                  <a:txBody>
                    <a:bodyPr/>
                    <a:lstStyle/>
                    <a:p>
                      <a:r>
                        <a:rPr lang="en-US" sz="2200" b="1" kern="1200" dirty="0">
                          <a:solidFill>
                            <a:schemeClr val="tx1"/>
                          </a:solidFill>
                          <a:latin typeface="Times New Roman" pitchFamily="18" charset="0"/>
                          <a:ea typeface="+mn-ea"/>
                          <a:cs typeface="Times New Roman" pitchFamily="18" charset="0"/>
                        </a:rPr>
                        <a:t>03</a:t>
                      </a:r>
                      <a:r>
                        <a:rPr lang="en-US" sz="2200" b="1" kern="1200" baseline="0" dirty="0">
                          <a:solidFill>
                            <a:schemeClr val="tx1"/>
                          </a:solidFill>
                          <a:latin typeface="Times New Roman" pitchFamily="18" charset="0"/>
                          <a:ea typeface="+mn-ea"/>
                          <a:cs typeface="Times New Roman" pitchFamily="18" charset="0"/>
                        </a:rPr>
                        <a:t> - </a:t>
                      </a:r>
                      <a:r>
                        <a:rPr lang="en-US" sz="2200" b="1" kern="1200" dirty="0">
                          <a:solidFill>
                            <a:schemeClr val="tx1"/>
                          </a:solidFill>
                          <a:latin typeface="Times New Roman" pitchFamily="18" charset="0"/>
                          <a:ea typeface="+mn-ea"/>
                          <a:cs typeface="Times New Roman" pitchFamily="18" charset="0"/>
                        </a:rPr>
                        <a:t>HTĐSQG</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đường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sắt</a:t>
                      </a:r>
                      <a:r>
                        <a:rPr lang="en-US" sz="2200" kern="1200" dirty="0">
                          <a:solidFill>
                            <a:schemeClr val="tx1"/>
                          </a:solidFill>
                          <a:latin typeface="Times New Roman" pitchFamily="18" charset="0"/>
                          <a:ea typeface="+mn-ea"/>
                          <a:cs typeface="Times New Roman" pitchFamily="18" charset="0"/>
                        </a:rPr>
                        <a:t> QG</a:t>
                      </a:r>
                      <a:endParaRPr lang="en-US" sz="2200" dirty="0">
                        <a:latin typeface="Times New Roman" pitchFamily="18" charset="0"/>
                        <a:cs typeface="Times New Roman" pitchFamily="18" charset="0"/>
                      </a:endParaRPr>
                    </a:p>
                  </a:txBody>
                  <a:tcPr marT="45715" marB="45715"/>
                </a:tc>
                <a:tc>
                  <a:txBody>
                    <a:bodyPr/>
                    <a:lstStyle/>
                    <a:p>
                      <a:r>
                        <a:rPr lang="en-US" sz="2200" b="1" kern="1200" dirty="0">
                          <a:solidFill>
                            <a:schemeClr val="tx1"/>
                          </a:solidFill>
                          <a:latin typeface="Times New Roman" pitchFamily="18" charset="0"/>
                          <a:ea typeface="+mn-ea"/>
                          <a:cs typeface="Times New Roman" pitchFamily="18" charset="0"/>
                        </a:rPr>
                        <a:t>13-HTKKT</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khu</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kinh</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tế</a:t>
                      </a:r>
                      <a:endParaRPr lang="en-US" sz="2200" dirty="0">
                        <a:latin typeface="Times New Roman" pitchFamily="18" charset="0"/>
                        <a:cs typeface="Times New Roman" pitchFamily="18" charset="0"/>
                      </a:endParaRPr>
                    </a:p>
                  </a:txBody>
                  <a:tcPr marT="45715" marB="45715"/>
                </a:tc>
                <a:extLst>
                  <a:ext uri="{0D108BD9-81ED-4DB2-BD59-A6C34878D82A}">
                    <a16:rowId xmlns:a16="http://schemas.microsoft.com/office/drawing/2014/main" val="10002"/>
                  </a:ext>
                </a:extLst>
              </a:tr>
              <a:tr h="436756">
                <a:tc>
                  <a:txBody>
                    <a:bodyPr/>
                    <a:lstStyle/>
                    <a:p>
                      <a:r>
                        <a:rPr lang="en-US" sz="2200" b="1" kern="1200" dirty="0">
                          <a:solidFill>
                            <a:schemeClr val="tx1"/>
                          </a:solidFill>
                          <a:latin typeface="Times New Roman" pitchFamily="18" charset="0"/>
                          <a:ea typeface="+mn-ea"/>
                          <a:cs typeface="Times New Roman" pitchFamily="18" charset="0"/>
                        </a:rPr>
                        <a:t>04</a:t>
                      </a:r>
                      <a:r>
                        <a:rPr lang="en-US" sz="2200" b="1" kern="1200" baseline="0" dirty="0">
                          <a:solidFill>
                            <a:schemeClr val="tx1"/>
                          </a:solidFill>
                          <a:latin typeface="Times New Roman" pitchFamily="18" charset="0"/>
                          <a:ea typeface="+mn-ea"/>
                          <a:cs typeface="Times New Roman" pitchFamily="18" charset="0"/>
                        </a:rPr>
                        <a:t> - </a:t>
                      </a:r>
                      <a:r>
                        <a:rPr lang="en-US" sz="2200" b="1" kern="1200" dirty="0">
                          <a:solidFill>
                            <a:schemeClr val="tx1"/>
                          </a:solidFill>
                          <a:latin typeface="Times New Roman" pitchFamily="18" charset="0"/>
                          <a:ea typeface="+mn-ea"/>
                          <a:cs typeface="Times New Roman" pitchFamily="18" charset="0"/>
                        </a:rPr>
                        <a:t>HTĐSĐT</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đường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sắt</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đô</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thị</a:t>
                      </a:r>
                      <a:endParaRPr lang="en-US" sz="2200" dirty="0">
                        <a:latin typeface="Times New Roman" pitchFamily="18" charset="0"/>
                        <a:cs typeface="Times New Roman" pitchFamily="18" charset="0"/>
                      </a:endParaRPr>
                    </a:p>
                  </a:txBody>
                  <a:tcPr marT="45715" marB="45715"/>
                </a:tc>
                <a:tc>
                  <a:txBody>
                    <a:bodyPr/>
                    <a:lstStyle/>
                    <a:p>
                      <a:r>
                        <a:rPr lang="en-US" sz="2200" b="1" kern="1200" dirty="0">
                          <a:solidFill>
                            <a:schemeClr val="tx1"/>
                          </a:solidFill>
                          <a:latin typeface="Times New Roman" pitchFamily="18" charset="0"/>
                          <a:ea typeface="+mn-ea"/>
                          <a:cs typeface="Times New Roman" pitchFamily="18" charset="0"/>
                        </a:rPr>
                        <a:t>14-HTKCNC</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khu</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công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nghệ</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cao</a:t>
                      </a:r>
                      <a:endParaRPr lang="en-US" sz="2200" dirty="0">
                        <a:latin typeface="Times New Roman" pitchFamily="18" charset="0"/>
                        <a:cs typeface="Times New Roman" pitchFamily="18" charset="0"/>
                      </a:endParaRPr>
                    </a:p>
                  </a:txBody>
                  <a:tcPr marT="45715" marB="45715"/>
                </a:tc>
                <a:extLst>
                  <a:ext uri="{0D108BD9-81ED-4DB2-BD59-A6C34878D82A}">
                    <a16:rowId xmlns:a16="http://schemas.microsoft.com/office/drawing/2014/main" val="10003"/>
                  </a:ext>
                </a:extLst>
              </a:tr>
              <a:tr h="462159">
                <a:tc>
                  <a:txBody>
                    <a:bodyPr/>
                    <a:lstStyle/>
                    <a:p>
                      <a:r>
                        <a:rPr lang="en-US" sz="2200" b="1" kern="1200" dirty="0">
                          <a:solidFill>
                            <a:schemeClr val="tx1"/>
                          </a:solidFill>
                          <a:latin typeface="Times New Roman" pitchFamily="18" charset="0"/>
                          <a:ea typeface="+mn-ea"/>
                          <a:cs typeface="Times New Roman" pitchFamily="18" charset="0"/>
                        </a:rPr>
                        <a:t>05</a:t>
                      </a:r>
                      <a:r>
                        <a:rPr lang="en-US" sz="2200" b="1" kern="1200" baseline="0" dirty="0">
                          <a:solidFill>
                            <a:schemeClr val="tx1"/>
                          </a:solidFill>
                          <a:latin typeface="Times New Roman" pitchFamily="18" charset="0"/>
                          <a:ea typeface="+mn-ea"/>
                          <a:cs typeface="Times New Roman" pitchFamily="18" charset="0"/>
                        </a:rPr>
                        <a:t> - </a:t>
                      </a:r>
                      <a:r>
                        <a:rPr lang="en-US" sz="2200" b="1" kern="1200" dirty="0">
                          <a:solidFill>
                            <a:schemeClr val="tx1"/>
                          </a:solidFill>
                          <a:latin typeface="Times New Roman" pitchFamily="18" charset="0"/>
                          <a:ea typeface="+mn-ea"/>
                          <a:cs typeface="Times New Roman" pitchFamily="18" charset="0"/>
                        </a:rPr>
                        <a:t>HTĐT</a:t>
                      </a:r>
                      <a:endParaRPr lang="en-US" sz="2200" b="1" dirty="0">
                        <a:latin typeface="Times New Roman" pitchFamily="18" charset="0"/>
                        <a:cs typeface="Times New Roman" pitchFamily="18" charset="0"/>
                      </a:endParaRPr>
                    </a:p>
                  </a:txBody>
                  <a:tcPr marT="45715" marB="45715"/>
                </a:tc>
                <a:tc>
                  <a:txBody>
                    <a:bodyPr/>
                    <a:lstStyle/>
                    <a:p>
                      <a:r>
                        <a:rPr lang="en-US" sz="2200" dirty="0">
                          <a:latin typeface="Times New Roman" pitchFamily="18" charset="0"/>
                          <a:cs typeface="Times New Roman" pitchFamily="18" charset="0"/>
                        </a:rPr>
                        <a:t>TSKCHT</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đường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thủy</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nội</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địa</a:t>
                      </a:r>
                      <a:endParaRPr lang="en-US" sz="2200" dirty="0">
                        <a:latin typeface="Times New Roman" pitchFamily="18" charset="0"/>
                        <a:cs typeface="Times New Roman" pitchFamily="18" charset="0"/>
                      </a:endParaRPr>
                    </a:p>
                  </a:txBody>
                  <a:tcPr marT="45715" marB="45715"/>
                </a:tc>
                <a:tc>
                  <a:txBody>
                    <a:bodyPr/>
                    <a:lstStyle/>
                    <a:p>
                      <a:r>
                        <a:rPr lang="en-US" sz="2200" b="1" kern="1200" dirty="0">
                          <a:solidFill>
                            <a:schemeClr val="tx1"/>
                          </a:solidFill>
                          <a:latin typeface="Times New Roman" pitchFamily="18" charset="0"/>
                          <a:ea typeface="+mn-ea"/>
                          <a:cs typeface="Times New Roman" pitchFamily="18" charset="0"/>
                        </a:rPr>
                        <a:t>15-HTTTTT</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khu</a:t>
                      </a:r>
                      <a:r>
                        <a:rPr lang="en-US" sz="2200" kern="1200" dirty="0">
                          <a:solidFill>
                            <a:schemeClr val="tx1"/>
                          </a:solidFill>
                          <a:latin typeface="Times New Roman" pitchFamily="18" charset="0"/>
                          <a:ea typeface="+mn-ea"/>
                          <a:cs typeface="Times New Roman" pitchFamily="18" charset="0"/>
                        </a:rPr>
                        <a:t> CNTTTT</a:t>
                      </a:r>
                      <a:endParaRPr lang="en-US" sz="2200" dirty="0">
                        <a:latin typeface="Times New Roman" pitchFamily="18" charset="0"/>
                        <a:cs typeface="Times New Roman" pitchFamily="18" charset="0"/>
                      </a:endParaRPr>
                    </a:p>
                  </a:txBody>
                  <a:tcPr marT="45715" marB="45715"/>
                </a:tc>
                <a:extLst>
                  <a:ext uri="{0D108BD9-81ED-4DB2-BD59-A6C34878D82A}">
                    <a16:rowId xmlns:a16="http://schemas.microsoft.com/office/drawing/2014/main" val="10004"/>
                  </a:ext>
                </a:extLst>
              </a:tr>
              <a:tr h="564615">
                <a:tc>
                  <a:txBody>
                    <a:bodyPr/>
                    <a:lstStyle/>
                    <a:p>
                      <a:r>
                        <a:rPr lang="en-US" sz="2200" b="1" kern="1200" dirty="0">
                          <a:solidFill>
                            <a:schemeClr val="tx1"/>
                          </a:solidFill>
                          <a:latin typeface="Times New Roman" pitchFamily="18" charset="0"/>
                          <a:ea typeface="+mn-ea"/>
                          <a:cs typeface="Times New Roman" pitchFamily="18" charset="0"/>
                        </a:rPr>
                        <a:t>06 -</a:t>
                      </a:r>
                      <a:r>
                        <a:rPr lang="en-US" sz="2200" b="1" kern="1200" baseline="0" dirty="0">
                          <a:solidFill>
                            <a:schemeClr val="tx1"/>
                          </a:solidFill>
                          <a:latin typeface="Times New Roman" pitchFamily="18" charset="0"/>
                          <a:ea typeface="+mn-ea"/>
                          <a:cs typeface="Times New Roman" pitchFamily="18" charset="0"/>
                        </a:rPr>
                        <a:t> </a:t>
                      </a:r>
                      <a:r>
                        <a:rPr lang="en-US" sz="2200" b="1" kern="1200" dirty="0">
                          <a:solidFill>
                            <a:schemeClr val="tx1"/>
                          </a:solidFill>
                          <a:latin typeface="Times New Roman" pitchFamily="18" charset="0"/>
                          <a:ea typeface="+mn-ea"/>
                          <a:cs typeface="Times New Roman" pitchFamily="18" charset="0"/>
                        </a:rPr>
                        <a:t>HTHK</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hàng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không</a:t>
                      </a:r>
                      <a:endParaRPr lang="en-US" sz="2200" dirty="0">
                        <a:latin typeface="Times New Roman" pitchFamily="18" charset="0"/>
                        <a:cs typeface="Times New Roman" pitchFamily="18" charset="0"/>
                      </a:endParaRPr>
                    </a:p>
                  </a:txBody>
                  <a:tcPr marT="45715" marB="45715"/>
                </a:tc>
                <a:tc>
                  <a:txBody>
                    <a:bodyPr/>
                    <a:lstStyle/>
                    <a:p>
                      <a:r>
                        <a:rPr lang="en-US" sz="2200" b="1" kern="1200" dirty="0">
                          <a:solidFill>
                            <a:schemeClr val="tx1"/>
                          </a:solidFill>
                          <a:latin typeface="Times New Roman" pitchFamily="18" charset="0"/>
                          <a:ea typeface="+mn-ea"/>
                          <a:cs typeface="Times New Roman" pitchFamily="18" charset="0"/>
                        </a:rPr>
                        <a:t>16-HTĐĐ</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đê</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điều</a:t>
                      </a:r>
                      <a:endParaRPr lang="en-US" sz="2200" dirty="0">
                        <a:latin typeface="Times New Roman" pitchFamily="18" charset="0"/>
                        <a:cs typeface="Times New Roman" pitchFamily="18" charset="0"/>
                      </a:endParaRPr>
                    </a:p>
                  </a:txBody>
                  <a:tcPr marT="45715" marB="45715"/>
                </a:tc>
                <a:extLst>
                  <a:ext uri="{0D108BD9-81ED-4DB2-BD59-A6C34878D82A}">
                    <a16:rowId xmlns:a16="http://schemas.microsoft.com/office/drawing/2014/main" val="10005"/>
                  </a:ext>
                </a:extLst>
              </a:tr>
              <a:tr h="564615">
                <a:tc>
                  <a:txBody>
                    <a:bodyPr/>
                    <a:lstStyle/>
                    <a:p>
                      <a:r>
                        <a:rPr lang="en-US" sz="2200" b="1" kern="1200" dirty="0">
                          <a:solidFill>
                            <a:schemeClr val="tx1"/>
                          </a:solidFill>
                          <a:latin typeface="Times New Roman" pitchFamily="18" charset="0"/>
                          <a:ea typeface="+mn-ea"/>
                          <a:cs typeface="Times New Roman" pitchFamily="18" charset="0"/>
                        </a:rPr>
                        <a:t>07-</a:t>
                      </a:r>
                      <a:r>
                        <a:rPr lang="en-US" sz="2200" b="1" kern="1200" baseline="0" dirty="0">
                          <a:solidFill>
                            <a:schemeClr val="tx1"/>
                          </a:solidFill>
                          <a:latin typeface="Times New Roman" pitchFamily="18" charset="0"/>
                          <a:ea typeface="+mn-ea"/>
                          <a:cs typeface="Times New Roman" pitchFamily="18" charset="0"/>
                        </a:rPr>
                        <a:t> </a:t>
                      </a:r>
                      <a:r>
                        <a:rPr lang="en-US" sz="2200" b="1" kern="1200" dirty="0">
                          <a:solidFill>
                            <a:schemeClr val="tx1"/>
                          </a:solidFill>
                          <a:latin typeface="Times New Roman" pitchFamily="18" charset="0"/>
                          <a:ea typeface="+mn-ea"/>
                          <a:cs typeface="Times New Roman" pitchFamily="18" charset="0"/>
                        </a:rPr>
                        <a:t>HTHH</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hàng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hải</a:t>
                      </a:r>
                      <a:endParaRPr lang="en-US" sz="2200" dirty="0">
                        <a:latin typeface="Times New Roman" pitchFamily="18" charset="0"/>
                        <a:cs typeface="Times New Roman" pitchFamily="18" charset="0"/>
                      </a:endParaRPr>
                    </a:p>
                  </a:txBody>
                  <a:tcPr marT="45715" marB="45715"/>
                </a:tc>
                <a:tc>
                  <a:txBody>
                    <a:bodyPr/>
                    <a:lstStyle/>
                    <a:p>
                      <a:r>
                        <a:rPr lang="en-US" sz="2200" b="1" kern="1200" dirty="0">
                          <a:solidFill>
                            <a:schemeClr val="tx1"/>
                          </a:solidFill>
                          <a:latin typeface="Times New Roman" pitchFamily="18" charset="0"/>
                          <a:ea typeface="+mn-ea"/>
                          <a:cs typeface="Times New Roman" pitchFamily="18" charset="0"/>
                        </a:rPr>
                        <a:t>17-HTCC</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cảng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cá</a:t>
                      </a:r>
                      <a:endParaRPr lang="en-US" sz="2200" dirty="0">
                        <a:latin typeface="Times New Roman" pitchFamily="18" charset="0"/>
                        <a:cs typeface="Times New Roman" pitchFamily="18" charset="0"/>
                      </a:endParaRPr>
                    </a:p>
                  </a:txBody>
                  <a:tcPr marT="45715" marB="45715"/>
                </a:tc>
                <a:extLst>
                  <a:ext uri="{0D108BD9-81ED-4DB2-BD59-A6C34878D82A}">
                    <a16:rowId xmlns:a16="http://schemas.microsoft.com/office/drawing/2014/main" val="10006"/>
                  </a:ext>
                </a:extLst>
              </a:tr>
              <a:tr h="564615">
                <a:tc>
                  <a:txBody>
                    <a:bodyPr/>
                    <a:lstStyle/>
                    <a:p>
                      <a:r>
                        <a:rPr lang="en-US" sz="2200" b="1" kern="1200" dirty="0">
                          <a:solidFill>
                            <a:schemeClr val="tx1"/>
                          </a:solidFill>
                          <a:latin typeface="Times New Roman" pitchFamily="18" charset="0"/>
                          <a:ea typeface="+mn-ea"/>
                          <a:cs typeface="Times New Roman" pitchFamily="18" charset="0"/>
                        </a:rPr>
                        <a:t>08 - HTNS</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cấp</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nước</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sạch</a:t>
                      </a:r>
                      <a:endParaRPr lang="en-US" sz="2200" dirty="0">
                        <a:latin typeface="Times New Roman" pitchFamily="18" charset="0"/>
                        <a:cs typeface="Times New Roman" pitchFamily="18" charset="0"/>
                      </a:endParaRPr>
                    </a:p>
                  </a:txBody>
                  <a:tcPr marT="45715" marB="45715"/>
                </a:tc>
                <a:tc rowSpan="2">
                  <a:txBody>
                    <a:bodyPr/>
                    <a:lstStyle/>
                    <a:p>
                      <a:r>
                        <a:rPr lang="en-US" sz="2200" b="1" kern="1200" dirty="0">
                          <a:solidFill>
                            <a:schemeClr val="tx1"/>
                          </a:solidFill>
                          <a:latin typeface="Times New Roman" pitchFamily="18" charset="0"/>
                          <a:ea typeface="+mn-ea"/>
                          <a:cs typeface="Times New Roman" pitchFamily="18" charset="0"/>
                        </a:rPr>
                        <a:t>18-HTVHTT</a:t>
                      </a:r>
                      <a:endParaRPr lang="en-US" sz="2200" b="1" dirty="0">
                        <a:latin typeface="Times New Roman" pitchFamily="18" charset="0"/>
                        <a:cs typeface="Times New Roman" pitchFamily="18" charset="0"/>
                      </a:endParaRPr>
                    </a:p>
                  </a:txBody>
                  <a:tcPr marT="45715" marB="45715"/>
                </a:tc>
                <a:tc rowSpan="2">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thiết</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chế</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văn</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hóa</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thiết</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chế</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thể</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thao</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Làng</a:t>
                      </a:r>
                      <a:r>
                        <a:rPr lang="en-US" sz="2200" kern="1200" dirty="0">
                          <a:solidFill>
                            <a:schemeClr val="tx1"/>
                          </a:solidFill>
                          <a:latin typeface="Times New Roman" pitchFamily="18" charset="0"/>
                          <a:ea typeface="+mn-ea"/>
                          <a:cs typeface="Times New Roman" pitchFamily="18" charset="0"/>
                        </a:rPr>
                        <a:t> Văn </a:t>
                      </a:r>
                      <a:r>
                        <a:rPr lang="en-US" sz="2200" kern="1200" dirty="0" err="1">
                          <a:solidFill>
                            <a:schemeClr val="tx1"/>
                          </a:solidFill>
                          <a:latin typeface="Times New Roman" pitchFamily="18" charset="0"/>
                          <a:ea typeface="+mn-ea"/>
                          <a:cs typeface="Times New Roman" pitchFamily="18" charset="0"/>
                        </a:rPr>
                        <a:t>hóa</a:t>
                      </a:r>
                      <a:r>
                        <a:rPr lang="en-US" sz="2200" kern="1200" dirty="0">
                          <a:solidFill>
                            <a:schemeClr val="tx1"/>
                          </a:solidFill>
                          <a:latin typeface="Times New Roman" pitchFamily="18" charset="0"/>
                          <a:ea typeface="+mn-ea"/>
                          <a:cs typeface="Times New Roman" pitchFamily="18" charset="0"/>
                        </a:rPr>
                        <a:t> – Du </a:t>
                      </a:r>
                      <a:r>
                        <a:rPr lang="en-US" sz="2200" kern="1200" dirty="0" err="1">
                          <a:solidFill>
                            <a:schemeClr val="tx1"/>
                          </a:solidFill>
                          <a:latin typeface="Times New Roman" pitchFamily="18" charset="0"/>
                          <a:ea typeface="+mn-ea"/>
                          <a:cs typeface="Times New Roman" pitchFamily="18" charset="0"/>
                        </a:rPr>
                        <a:t>lịch</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các</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dân</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tộc</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Việt</a:t>
                      </a:r>
                      <a:r>
                        <a:rPr lang="en-US" sz="2200" kern="1200" dirty="0">
                          <a:solidFill>
                            <a:schemeClr val="tx1"/>
                          </a:solidFill>
                          <a:latin typeface="Times New Roman" pitchFamily="18" charset="0"/>
                          <a:ea typeface="+mn-ea"/>
                          <a:cs typeface="Times New Roman" pitchFamily="18" charset="0"/>
                        </a:rPr>
                        <a:t> Nam</a:t>
                      </a:r>
                      <a:endParaRPr lang="en-US" sz="2200" dirty="0">
                        <a:latin typeface="Times New Roman" pitchFamily="18" charset="0"/>
                        <a:cs typeface="Times New Roman" pitchFamily="18" charset="0"/>
                      </a:endParaRPr>
                    </a:p>
                  </a:txBody>
                  <a:tcPr marT="45715" marB="45715"/>
                </a:tc>
                <a:extLst>
                  <a:ext uri="{0D108BD9-81ED-4DB2-BD59-A6C34878D82A}">
                    <a16:rowId xmlns:a16="http://schemas.microsoft.com/office/drawing/2014/main" val="10007"/>
                  </a:ext>
                </a:extLst>
              </a:tr>
              <a:tr h="564615">
                <a:tc>
                  <a:txBody>
                    <a:bodyPr/>
                    <a:lstStyle/>
                    <a:p>
                      <a:r>
                        <a:rPr lang="en-US" sz="2200" b="1" kern="1200" dirty="0">
                          <a:solidFill>
                            <a:schemeClr val="tx1"/>
                          </a:solidFill>
                          <a:latin typeface="Times New Roman" pitchFamily="18" charset="0"/>
                          <a:ea typeface="+mn-ea"/>
                          <a:cs typeface="Times New Roman" pitchFamily="18" charset="0"/>
                        </a:rPr>
                        <a:t>09 - HTTL</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thủy</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lợi</a:t>
                      </a:r>
                      <a:endParaRPr lang="en-US" sz="2200" dirty="0">
                        <a:latin typeface="Times New Roman" pitchFamily="18" charset="0"/>
                        <a:cs typeface="Times New Roman" pitchFamily="18" charset="0"/>
                      </a:endParaRPr>
                    </a:p>
                  </a:txBody>
                  <a:tcPr marT="45715" marB="45715"/>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0008"/>
                  </a:ext>
                </a:extLst>
              </a:tr>
              <a:tr h="729650">
                <a:tc>
                  <a:txBody>
                    <a:bodyPr/>
                    <a:lstStyle/>
                    <a:p>
                      <a:r>
                        <a:rPr lang="en-US" sz="2200" b="1" kern="1200" dirty="0">
                          <a:solidFill>
                            <a:schemeClr val="tx1"/>
                          </a:solidFill>
                          <a:latin typeface="Times New Roman" pitchFamily="18" charset="0"/>
                          <a:ea typeface="+mn-ea"/>
                          <a:cs typeface="Times New Roman" pitchFamily="18" charset="0"/>
                        </a:rPr>
                        <a:t>10 -</a:t>
                      </a:r>
                      <a:r>
                        <a:rPr lang="en-US" sz="2200" b="1" kern="1200" baseline="0" dirty="0">
                          <a:solidFill>
                            <a:schemeClr val="tx1"/>
                          </a:solidFill>
                          <a:latin typeface="Times New Roman" pitchFamily="18" charset="0"/>
                          <a:ea typeface="+mn-ea"/>
                          <a:cs typeface="Times New Roman" pitchFamily="18" charset="0"/>
                        </a:rPr>
                        <a:t> </a:t>
                      </a:r>
                      <a:r>
                        <a:rPr lang="en-US" sz="2200" b="1" kern="1200" dirty="0">
                          <a:solidFill>
                            <a:schemeClr val="tx1"/>
                          </a:solidFill>
                          <a:latin typeface="Times New Roman" pitchFamily="18" charset="0"/>
                          <a:ea typeface="+mn-ea"/>
                          <a:cs typeface="Times New Roman" pitchFamily="18" charset="0"/>
                        </a:rPr>
                        <a:t>HTTMC</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thương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mại</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là</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chợ</a:t>
                      </a:r>
                      <a:endParaRPr lang="en-US" sz="2200" dirty="0">
                        <a:latin typeface="Times New Roman" pitchFamily="18" charset="0"/>
                        <a:cs typeface="Times New Roman" pitchFamily="18" charset="0"/>
                      </a:endParaRPr>
                    </a:p>
                  </a:txBody>
                  <a:tcPr marT="45715" marB="45715"/>
                </a:tc>
                <a:tc>
                  <a:txBody>
                    <a:bodyPr/>
                    <a:lstStyle/>
                    <a:p>
                      <a:r>
                        <a:rPr lang="en-US" sz="2200" b="1" kern="1200" dirty="0">
                          <a:solidFill>
                            <a:schemeClr val="tx1"/>
                          </a:solidFill>
                          <a:latin typeface="Times New Roman" pitchFamily="18" charset="0"/>
                          <a:ea typeface="+mn-ea"/>
                          <a:cs typeface="Times New Roman" pitchFamily="18" charset="0"/>
                        </a:rPr>
                        <a:t>19-HTNĐT</a:t>
                      </a:r>
                      <a:endParaRPr lang="en-US" sz="2200" b="1" dirty="0">
                        <a:latin typeface="Times New Roman" pitchFamily="18" charset="0"/>
                        <a:cs typeface="Times New Roman" pitchFamily="18" charset="0"/>
                      </a:endParaRPr>
                    </a:p>
                  </a:txBody>
                  <a:tcPr marT="45715" marB="45715"/>
                </a:tc>
                <a:tc>
                  <a:txBody>
                    <a:bodyPr/>
                    <a:lstStyle/>
                    <a:p>
                      <a:r>
                        <a:rPr lang="en-US" sz="2200" kern="1200" dirty="0">
                          <a:solidFill>
                            <a:schemeClr val="tx1"/>
                          </a:solidFill>
                          <a:latin typeface="Times New Roman" pitchFamily="18" charset="0"/>
                          <a:ea typeface="+mn-ea"/>
                          <a:cs typeface="Times New Roman" pitchFamily="18" charset="0"/>
                        </a:rPr>
                        <a:t>TSKCHT </a:t>
                      </a:r>
                      <a:r>
                        <a:rPr lang="en-US" sz="2200" kern="1200" dirty="0" err="1">
                          <a:solidFill>
                            <a:schemeClr val="tx1"/>
                          </a:solidFill>
                          <a:latin typeface="Times New Roman" pitchFamily="18" charset="0"/>
                          <a:ea typeface="+mn-ea"/>
                          <a:cs typeface="Times New Roman" pitchFamily="18" charset="0"/>
                        </a:rPr>
                        <a:t>là</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công</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trình</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ngầm</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đô</a:t>
                      </a:r>
                      <a:r>
                        <a:rPr lang="en-US" sz="2200" kern="1200" dirty="0">
                          <a:solidFill>
                            <a:schemeClr val="tx1"/>
                          </a:solidFill>
                          <a:latin typeface="Times New Roman" pitchFamily="18" charset="0"/>
                          <a:ea typeface="+mn-ea"/>
                          <a:cs typeface="Times New Roman" pitchFamily="18" charset="0"/>
                        </a:rPr>
                        <a:t> </a:t>
                      </a:r>
                      <a:r>
                        <a:rPr lang="en-US" sz="2200" kern="1200" dirty="0" err="1">
                          <a:solidFill>
                            <a:schemeClr val="tx1"/>
                          </a:solidFill>
                          <a:latin typeface="Times New Roman" pitchFamily="18" charset="0"/>
                          <a:ea typeface="+mn-ea"/>
                          <a:cs typeface="Times New Roman" pitchFamily="18" charset="0"/>
                        </a:rPr>
                        <a:t>thị</a:t>
                      </a:r>
                      <a:endParaRPr lang="en-US" sz="2200" dirty="0">
                        <a:latin typeface="Times New Roman" pitchFamily="18" charset="0"/>
                        <a:cs typeface="Times New Roman" pitchFamily="18" charset="0"/>
                      </a:endParaRPr>
                    </a:p>
                  </a:txBody>
                  <a:tcPr marT="45715" marB="45715"/>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74430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345" name="Rectangle 1344">
            <a:extLst>
              <a:ext uri="{FF2B5EF4-FFF2-40B4-BE49-F238E27FC236}">
                <a16:creationId xmlns:a16="http://schemas.microsoft.com/office/drawing/2014/main" id="{BBCBEC21-CABA-64B7-0285-0E050317827A}"/>
              </a:ext>
            </a:extLst>
          </p:cNvPr>
          <p:cNvSpPr/>
          <p:nvPr/>
        </p:nvSpPr>
        <p:spPr>
          <a:xfrm>
            <a:off x="339995" y="140580"/>
            <a:ext cx="8469833"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Xác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định</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giá</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trị</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TSKCHT THUỶ LỢI, </a:t>
            </a:r>
          </a:p>
          <a:p>
            <a:pPr algn="ctr" fontAlgn="auto">
              <a:spcBef>
                <a:spcPts val="0"/>
              </a:spcBef>
              <a:spcAft>
                <a:spcPts val="0"/>
              </a:spcAft>
              <a:defRPr/>
            </a:pP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TSKCHT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giao</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(KHÔNG PHẢI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đường</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bộ</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a:t>
            </a:r>
          </a:p>
          <a:p>
            <a:pPr algn="ctr" fontAlgn="auto">
              <a:spcBef>
                <a:spcPts val="0"/>
              </a:spcBef>
              <a:spcAft>
                <a:spcPts val="0"/>
              </a:spcAft>
              <a:defRPr/>
            </a:pP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CHƯA ĐƯỢC THEO DÕI TRÊN SỔ KẾ TOÁN</a:t>
            </a:r>
            <a:endParaRPr lang="en-US"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350" name="Rectangle 1">
            <a:extLst>
              <a:ext uri="{FF2B5EF4-FFF2-40B4-BE49-F238E27FC236}">
                <a16:creationId xmlns:a16="http://schemas.microsoft.com/office/drawing/2014/main" id="{9429744E-0B98-AC5C-51CB-C1CE210BD66D}"/>
              </a:ext>
            </a:extLst>
          </p:cNvPr>
          <p:cNvSpPr>
            <a:spLocks noChangeArrowheads="1"/>
          </p:cNvSpPr>
          <p:nvPr/>
        </p:nvSpPr>
        <p:spPr bwMode="auto">
          <a:xfrm>
            <a:off x="563605" y="1615085"/>
            <a:ext cx="11046228"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600"/>
              </a:spcBef>
            </a:pP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Trường hợp có tài sản tương đương (về quy mô, cấp độ kỹ thuật) và có giá trị quyết toán được cấp có thẩm quyền phê duyệt theo quy định của pháp luật:</a:t>
            </a:r>
          </a:p>
          <a:p>
            <a:pPr algn="ctr">
              <a:spcBef>
                <a:spcPts val="600"/>
              </a:spcBef>
            </a:pPr>
            <a:r>
              <a:rPr lang="vi-VN" sz="2200" b="1" dirty="0">
                <a:solidFill>
                  <a:srgbClr val="000000"/>
                </a:solidFill>
                <a:highlight>
                  <a:srgbClr val="FFFFFF"/>
                </a:highlight>
                <a:latin typeface="Times New Roman" panose="02020603050405020304" pitchFamily="18" charset="0"/>
                <a:cs typeface="Times New Roman" panose="02020603050405020304" pitchFamily="18" charset="0"/>
              </a:rPr>
              <a:t>N</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guyên giá tài sản</a:t>
            </a:r>
            <a:r>
              <a:rPr lang="vi-VN" sz="2200" dirty="0">
                <a:solidFill>
                  <a:srgbClr val="000000"/>
                </a:solidFill>
                <a:highlight>
                  <a:srgbClr val="FFFFFF"/>
                </a:highlight>
                <a:latin typeface="Times New Roman" panose="02020603050405020304" pitchFamily="18" charset="0"/>
                <a:cs typeface="Times New Roman" panose="02020603050405020304" pitchFamily="18" charset="0"/>
              </a:rPr>
              <a:t> </a:t>
            </a:r>
            <a:r>
              <a:rPr lang="vi-VN" sz="22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a:t>
            </a:r>
            <a:r>
              <a:rPr lang="vi-VN" sz="2200" b="1" dirty="0">
                <a:solidFill>
                  <a:srgbClr val="000000"/>
                </a:solidFill>
                <a:highlight>
                  <a:srgbClr val="FFFFFF"/>
                </a:highlight>
                <a:latin typeface="Times New Roman" panose="02020603050405020304" pitchFamily="18" charset="0"/>
                <a:cs typeface="Times New Roman" panose="02020603050405020304" pitchFamily="18" charset="0"/>
              </a:rPr>
              <a:t>G</a:t>
            </a:r>
            <a:r>
              <a:rPr lang="vi-VN" sz="22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iá trị của tài sản tương đương</a:t>
            </a:r>
            <a:endParaRPr lang="vi-VN" sz="22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
        <p:nvSpPr>
          <p:cNvPr id="1356" name="Rectangle 4">
            <a:extLst>
              <a:ext uri="{FF2B5EF4-FFF2-40B4-BE49-F238E27FC236}">
                <a16:creationId xmlns:a16="http://schemas.microsoft.com/office/drawing/2014/main" id="{B341A0E3-7463-6594-C893-465AE2D56AA4}"/>
              </a:ext>
            </a:extLst>
          </p:cNvPr>
          <p:cNvSpPr>
            <a:spLocks noChangeArrowheads="1"/>
          </p:cNvSpPr>
          <p:nvPr/>
        </p:nvSpPr>
        <p:spPr bwMode="auto">
          <a:xfrm>
            <a:off x="618916" y="4368645"/>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360" name="Rectangle 1359">
            <a:extLst>
              <a:ext uri="{FF2B5EF4-FFF2-40B4-BE49-F238E27FC236}">
                <a16:creationId xmlns:a16="http://schemas.microsoft.com/office/drawing/2014/main" id="{EEF130CD-84B9-3CBB-F050-9659B6EF40AA}"/>
              </a:ext>
            </a:extLst>
          </p:cNvPr>
          <p:cNvSpPr/>
          <p:nvPr/>
        </p:nvSpPr>
        <p:spPr>
          <a:xfrm>
            <a:off x="9180576" y="302079"/>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 75/2018/</a:t>
            </a:r>
            <a:r>
              <a:rPr lang="nl-NL" sz="2400" b="1" cap="all" dirty="0" err="1">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solidFill>
                <a:schemeClr val="accent4">
                  <a:lumMod val="50000"/>
                </a:schemeClr>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361" name="Right Arrow 1360">
            <a:extLst>
              <a:ext uri="{FF2B5EF4-FFF2-40B4-BE49-F238E27FC236}">
                <a16:creationId xmlns:a16="http://schemas.microsoft.com/office/drawing/2014/main" id="{878E62E1-EDB9-ECFD-3809-1A8B5D2EB020}"/>
              </a:ext>
            </a:extLst>
          </p:cNvPr>
          <p:cNvSpPr/>
          <p:nvPr/>
        </p:nvSpPr>
        <p:spPr>
          <a:xfrm>
            <a:off x="8851392" y="626034"/>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8" name="Google Shape;1216;p42">
            <a:extLst>
              <a:ext uri="{FF2B5EF4-FFF2-40B4-BE49-F238E27FC236}">
                <a16:creationId xmlns:a16="http://schemas.microsoft.com/office/drawing/2014/main" id="{CEF50BFF-E904-8BE7-DA60-4B7EF83E3141}"/>
              </a:ext>
            </a:extLst>
          </p:cNvPr>
          <p:cNvGrpSpPr/>
          <p:nvPr/>
        </p:nvGrpSpPr>
        <p:grpSpPr>
          <a:xfrm>
            <a:off x="404523" y="5844597"/>
            <a:ext cx="3201559" cy="646330"/>
            <a:chOff x="6279611" y="4186022"/>
            <a:chExt cx="2401169" cy="682173"/>
          </a:xfrm>
        </p:grpSpPr>
        <p:grpSp>
          <p:nvGrpSpPr>
            <p:cNvPr id="9" name="Google Shape;1217;p42">
              <a:extLst>
                <a:ext uri="{FF2B5EF4-FFF2-40B4-BE49-F238E27FC236}">
                  <a16:creationId xmlns:a16="http://schemas.microsoft.com/office/drawing/2014/main" id="{D927E991-AC68-A22B-D2B2-816A0F9197AD}"/>
                </a:ext>
              </a:extLst>
            </p:cNvPr>
            <p:cNvGrpSpPr/>
            <p:nvPr/>
          </p:nvGrpSpPr>
          <p:grpSpPr>
            <a:xfrm flipH="1">
              <a:off x="8252035" y="4300338"/>
              <a:ext cx="428746" cy="567857"/>
              <a:chOff x="2423890" y="3042362"/>
              <a:chExt cx="428746" cy="567857"/>
            </a:xfrm>
          </p:grpSpPr>
          <p:sp>
            <p:nvSpPr>
              <p:cNvPr id="36" name="Google Shape;1218;p42">
                <a:extLst>
                  <a:ext uri="{FF2B5EF4-FFF2-40B4-BE49-F238E27FC236}">
                    <a16:creationId xmlns:a16="http://schemas.microsoft.com/office/drawing/2014/main" id="{EC5DA9D6-0699-1C2F-2C32-06F84CE42209}"/>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37" name="Google Shape;1219;p42">
                <a:extLst>
                  <a:ext uri="{FF2B5EF4-FFF2-40B4-BE49-F238E27FC236}">
                    <a16:creationId xmlns:a16="http://schemas.microsoft.com/office/drawing/2014/main" id="{97403E62-B672-718A-C88B-FA427113959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8" name="Google Shape;1220;p42">
                <a:extLst>
                  <a:ext uri="{FF2B5EF4-FFF2-40B4-BE49-F238E27FC236}">
                    <a16:creationId xmlns:a16="http://schemas.microsoft.com/office/drawing/2014/main" id="{7877658E-0488-15BF-820A-5448575EC2C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9" name="Google Shape;1221;p42">
                <a:extLst>
                  <a:ext uri="{FF2B5EF4-FFF2-40B4-BE49-F238E27FC236}">
                    <a16:creationId xmlns:a16="http://schemas.microsoft.com/office/drawing/2014/main" id="{850E0679-9A1A-DFF6-AFFE-7325DFC3DA5D}"/>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0" name="Google Shape;1222;p42">
                <a:extLst>
                  <a:ext uri="{FF2B5EF4-FFF2-40B4-BE49-F238E27FC236}">
                    <a16:creationId xmlns:a16="http://schemas.microsoft.com/office/drawing/2014/main" id="{A7EDBE03-AB8B-E1C6-ACB3-D7A2923D47F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1" name="Google Shape;1223;p42">
                <a:extLst>
                  <a:ext uri="{FF2B5EF4-FFF2-40B4-BE49-F238E27FC236}">
                    <a16:creationId xmlns:a16="http://schemas.microsoft.com/office/drawing/2014/main" id="{B8E8F40A-27E1-AEEA-C6B1-978525DE92A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0" name="Google Shape;1224;p42">
              <a:extLst>
                <a:ext uri="{FF2B5EF4-FFF2-40B4-BE49-F238E27FC236}">
                  <a16:creationId xmlns:a16="http://schemas.microsoft.com/office/drawing/2014/main" id="{C7607149-9CBF-6EDF-44F5-6A1978728056}"/>
                </a:ext>
              </a:extLst>
            </p:cNvPr>
            <p:cNvGrpSpPr/>
            <p:nvPr/>
          </p:nvGrpSpPr>
          <p:grpSpPr>
            <a:xfrm flipH="1">
              <a:off x="7355927" y="4186022"/>
              <a:ext cx="514923" cy="681996"/>
              <a:chOff x="2423890" y="3042362"/>
              <a:chExt cx="428746" cy="567857"/>
            </a:xfrm>
          </p:grpSpPr>
          <p:sp>
            <p:nvSpPr>
              <p:cNvPr id="30" name="Google Shape;1225;p42">
                <a:extLst>
                  <a:ext uri="{FF2B5EF4-FFF2-40B4-BE49-F238E27FC236}">
                    <a16:creationId xmlns:a16="http://schemas.microsoft.com/office/drawing/2014/main" id="{3DF24A06-67D4-F6F7-5D9B-2B85124145C4}"/>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1" name="Google Shape;1226;p42">
                <a:extLst>
                  <a:ext uri="{FF2B5EF4-FFF2-40B4-BE49-F238E27FC236}">
                    <a16:creationId xmlns:a16="http://schemas.microsoft.com/office/drawing/2014/main" id="{B26DDA1A-DFCA-56D1-7AB8-EE2A1FB3E341}"/>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2" name="Google Shape;1227;p42">
                <a:extLst>
                  <a:ext uri="{FF2B5EF4-FFF2-40B4-BE49-F238E27FC236}">
                    <a16:creationId xmlns:a16="http://schemas.microsoft.com/office/drawing/2014/main" id="{58180C8D-6829-8B09-3BED-CBEA6775D364}"/>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3" name="Google Shape;1228;p42">
                <a:extLst>
                  <a:ext uri="{FF2B5EF4-FFF2-40B4-BE49-F238E27FC236}">
                    <a16:creationId xmlns:a16="http://schemas.microsoft.com/office/drawing/2014/main" id="{6176ADCF-7C11-84BA-C2F1-5E24DD684DA5}"/>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4" name="Google Shape;1229;p42">
                <a:extLst>
                  <a:ext uri="{FF2B5EF4-FFF2-40B4-BE49-F238E27FC236}">
                    <a16:creationId xmlns:a16="http://schemas.microsoft.com/office/drawing/2014/main" id="{F3FAE462-8532-01AA-6829-1BF9F588039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5" name="Google Shape;1230;p42">
                <a:extLst>
                  <a:ext uri="{FF2B5EF4-FFF2-40B4-BE49-F238E27FC236}">
                    <a16:creationId xmlns:a16="http://schemas.microsoft.com/office/drawing/2014/main" id="{F701A61D-0391-0F3D-9A70-DF2FBCA6693A}"/>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1" name="Google Shape;1231;p42">
              <a:extLst>
                <a:ext uri="{FF2B5EF4-FFF2-40B4-BE49-F238E27FC236}">
                  <a16:creationId xmlns:a16="http://schemas.microsoft.com/office/drawing/2014/main" id="{53E1C80A-FEF6-2234-FACD-60A6BDED9A40}"/>
                </a:ext>
              </a:extLst>
            </p:cNvPr>
            <p:cNvGrpSpPr/>
            <p:nvPr/>
          </p:nvGrpSpPr>
          <p:grpSpPr>
            <a:xfrm flipH="1">
              <a:off x="6545997" y="4300338"/>
              <a:ext cx="428746" cy="567857"/>
              <a:chOff x="2423890" y="3042362"/>
              <a:chExt cx="428746" cy="567857"/>
            </a:xfrm>
          </p:grpSpPr>
          <p:sp>
            <p:nvSpPr>
              <p:cNvPr id="24" name="Google Shape;1232;p42">
                <a:extLst>
                  <a:ext uri="{FF2B5EF4-FFF2-40B4-BE49-F238E27FC236}">
                    <a16:creationId xmlns:a16="http://schemas.microsoft.com/office/drawing/2014/main" id="{95EE3F65-F6A7-10F3-8566-1DB8FF4BD6F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5" name="Google Shape;1233;p42">
                <a:extLst>
                  <a:ext uri="{FF2B5EF4-FFF2-40B4-BE49-F238E27FC236}">
                    <a16:creationId xmlns:a16="http://schemas.microsoft.com/office/drawing/2014/main" id="{6F66C82B-558A-29B0-A357-3E0FB2F4A5B1}"/>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6" name="Google Shape;1234;p42">
                <a:extLst>
                  <a:ext uri="{FF2B5EF4-FFF2-40B4-BE49-F238E27FC236}">
                    <a16:creationId xmlns:a16="http://schemas.microsoft.com/office/drawing/2014/main" id="{6228D72D-21C2-9618-8AD3-5A6C522AEF1D}"/>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7" name="Google Shape;1235;p42">
                <a:extLst>
                  <a:ext uri="{FF2B5EF4-FFF2-40B4-BE49-F238E27FC236}">
                    <a16:creationId xmlns:a16="http://schemas.microsoft.com/office/drawing/2014/main" id="{B541FA09-4147-5501-A3F0-1813FDC4D23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8" name="Google Shape;1236;p42">
                <a:extLst>
                  <a:ext uri="{FF2B5EF4-FFF2-40B4-BE49-F238E27FC236}">
                    <a16:creationId xmlns:a16="http://schemas.microsoft.com/office/drawing/2014/main" id="{CDB7F19D-EF5B-9125-3CAA-644EA18C6F1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9" name="Google Shape;1237;p42">
                <a:extLst>
                  <a:ext uri="{FF2B5EF4-FFF2-40B4-BE49-F238E27FC236}">
                    <a16:creationId xmlns:a16="http://schemas.microsoft.com/office/drawing/2014/main" id="{E9B1B225-CDF1-D0D2-F42B-BD0AACB48F6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 name="Google Shape;1238;p42">
              <a:extLst>
                <a:ext uri="{FF2B5EF4-FFF2-40B4-BE49-F238E27FC236}">
                  <a16:creationId xmlns:a16="http://schemas.microsoft.com/office/drawing/2014/main" id="{1E685EF3-E9DF-706E-B6FF-48D365101AD3}"/>
                </a:ext>
              </a:extLst>
            </p:cNvPr>
            <p:cNvGrpSpPr/>
            <p:nvPr/>
          </p:nvGrpSpPr>
          <p:grpSpPr>
            <a:xfrm flipH="1">
              <a:off x="7985624" y="4186078"/>
              <a:ext cx="151651" cy="681982"/>
              <a:chOff x="3376692" y="3077129"/>
              <a:chExt cx="116556" cy="524158"/>
            </a:xfrm>
          </p:grpSpPr>
          <p:sp>
            <p:nvSpPr>
              <p:cNvPr id="21" name="Google Shape;1239;p42">
                <a:extLst>
                  <a:ext uri="{FF2B5EF4-FFF2-40B4-BE49-F238E27FC236}">
                    <a16:creationId xmlns:a16="http://schemas.microsoft.com/office/drawing/2014/main" id="{33FCD303-A0A4-058B-DE45-739A929D606C}"/>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2" name="Google Shape;1240;p42">
                <a:extLst>
                  <a:ext uri="{FF2B5EF4-FFF2-40B4-BE49-F238E27FC236}">
                    <a16:creationId xmlns:a16="http://schemas.microsoft.com/office/drawing/2014/main" id="{B092A5E6-785A-30D7-979D-F7BE1E56B6A3}"/>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3" name="Google Shape;1241;p42">
                <a:extLst>
                  <a:ext uri="{FF2B5EF4-FFF2-40B4-BE49-F238E27FC236}">
                    <a16:creationId xmlns:a16="http://schemas.microsoft.com/office/drawing/2014/main" id="{D7F811B0-61BF-D59D-50BC-C0BE5C9432B4}"/>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 name="Google Shape;1242;p42">
              <a:extLst>
                <a:ext uri="{FF2B5EF4-FFF2-40B4-BE49-F238E27FC236}">
                  <a16:creationId xmlns:a16="http://schemas.microsoft.com/office/drawing/2014/main" id="{1B951FC8-06DD-AAB8-8B39-B43463154AC1}"/>
                </a:ext>
              </a:extLst>
            </p:cNvPr>
            <p:cNvGrpSpPr/>
            <p:nvPr/>
          </p:nvGrpSpPr>
          <p:grpSpPr>
            <a:xfrm flipH="1">
              <a:off x="7089511" y="4186078"/>
              <a:ext cx="151651" cy="681982"/>
              <a:chOff x="3376692" y="3077129"/>
              <a:chExt cx="116556" cy="524158"/>
            </a:xfrm>
          </p:grpSpPr>
          <p:sp>
            <p:nvSpPr>
              <p:cNvPr id="18" name="Google Shape;1243;p42">
                <a:extLst>
                  <a:ext uri="{FF2B5EF4-FFF2-40B4-BE49-F238E27FC236}">
                    <a16:creationId xmlns:a16="http://schemas.microsoft.com/office/drawing/2014/main" id="{74C8EA13-D142-9346-BFC4-13FCE7F7AEFB}"/>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4;p42">
                <a:extLst>
                  <a:ext uri="{FF2B5EF4-FFF2-40B4-BE49-F238E27FC236}">
                    <a16:creationId xmlns:a16="http://schemas.microsoft.com/office/drawing/2014/main" id="{20D16293-76F9-4C9C-DB43-CE4C5452488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5;p42">
                <a:extLst>
                  <a:ext uri="{FF2B5EF4-FFF2-40B4-BE49-F238E27FC236}">
                    <a16:creationId xmlns:a16="http://schemas.microsoft.com/office/drawing/2014/main" id="{C506DA64-2A95-5460-45BF-C5078B13AE6B}"/>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4" name="Google Shape;1246;p42">
              <a:extLst>
                <a:ext uri="{FF2B5EF4-FFF2-40B4-BE49-F238E27FC236}">
                  <a16:creationId xmlns:a16="http://schemas.microsoft.com/office/drawing/2014/main" id="{503009A5-1DAF-45D9-216C-030A7A91A752}"/>
                </a:ext>
              </a:extLst>
            </p:cNvPr>
            <p:cNvGrpSpPr/>
            <p:nvPr/>
          </p:nvGrpSpPr>
          <p:grpSpPr>
            <a:xfrm flipH="1">
              <a:off x="6279611" y="4186078"/>
              <a:ext cx="151651" cy="681982"/>
              <a:chOff x="3376692" y="3077129"/>
              <a:chExt cx="116556" cy="524158"/>
            </a:xfrm>
          </p:grpSpPr>
          <p:sp>
            <p:nvSpPr>
              <p:cNvPr id="15" name="Google Shape;1247;p42">
                <a:extLst>
                  <a:ext uri="{FF2B5EF4-FFF2-40B4-BE49-F238E27FC236}">
                    <a16:creationId xmlns:a16="http://schemas.microsoft.com/office/drawing/2014/main" id="{36DCBD37-2A1B-0055-BAB9-67A8FAF38174}"/>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6" name="Google Shape;1248;p42">
                <a:extLst>
                  <a:ext uri="{FF2B5EF4-FFF2-40B4-BE49-F238E27FC236}">
                    <a16:creationId xmlns:a16="http://schemas.microsoft.com/office/drawing/2014/main" id="{D1E50129-BE53-2698-6BD6-9B7A6C0D42B4}"/>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7" name="Google Shape;1249;p42">
                <a:extLst>
                  <a:ext uri="{FF2B5EF4-FFF2-40B4-BE49-F238E27FC236}">
                    <a16:creationId xmlns:a16="http://schemas.microsoft.com/office/drawing/2014/main" id="{355EDEFE-13FC-8A2B-1B02-776967C619EB}"/>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42" name="Google Shape;1216;p42">
            <a:extLst>
              <a:ext uri="{FF2B5EF4-FFF2-40B4-BE49-F238E27FC236}">
                <a16:creationId xmlns:a16="http://schemas.microsoft.com/office/drawing/2014/main" id="{23623547-CADD-8359-E32B-A52A07F7F61C}"/>
              </a:ext>
            </a:extLst>
          </p:cNvPr>
          <p:cNvGrpSpPr/>
          <p:nvPr/>
        </p:nvGrpSpPr>
        <p:grpSpPr>
          <a:xfrm>
            <a:off x="4384793" y="5874201"/>
            <a:ext cx="3201559" cy="646330"/>
            <a:chOff x="6279611" y="4186022"/>
            <a:chExt cx="2401169" cy="682173"/>
          </a:xfrm>
        </p:grpSpPr>
        <p:grpSp>
          <p:nvGrpSpPr>
            <p:cNvPr id="43" name="Google Shape;1217;p42">
              <a:extLst>
                <a:ext uri="{FF2B5EF4-FFF2-40B4-BE49-F238E27FC236}">
                  <a16:creationId xmlns:a16="http://schemas.microsoft.com/office/drawing/2014/main" id="{72165EE9-84E4-A387-6AC9-6F9F4E3DD96B}"/>
                </a:ext>
              </a:extLst>
            </p:cNvPr>
            <p:cNvGrpSpPr/>
            <p:nvPr/>
          </p:nvGrpSpPr>
          <p:grpSpPr>
            <a:xfrm flipH="1">
              <a:off x="8252035" y="4300338"/>
              <a:ext cx="428746" cy="567857"/>
              <a:chOff x="2423890" y="3042362"/>
              <a:chExt cx="428746" cy="567857"/>
            </a:xfrm>
          </p:grpSpPr>
          <p:sp>
            <p:nvSpPr>
              <p:cNvPr id="1352" name="Google Shape;1218;p42">
                <a:extLst>
                  <a:ext uri="{FF2B5EF4-FFF2-40B4-BE49-F238E27FC236}">
                    <a16:creationId xmlns:a16="http://schemas.microsoft.com/office/drawing/2014/main" id="{0C4F6EAA-478B-0D12-E1DB-AF4570B87917}"/>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353" name="Google Shape;1219;p42">
                <a:extLst>
                  <a:ext uri="{FF2B5EF4-FFF2-40B4-BE49-F238E27FC236}">
                    <a16:creationId xmlns:a16="http://schemas.microsoft.com/office/drawing/2014/main" id="{DDD74D75-9C9F-787A-E281-9BF1049032B6}"/>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54" name="Google Shape;1220;p42">
                <a:extLst>
                  <a:ext uri="{FF2B5EF4-FFF2-40B4-BE49-F238E27FC236}">
                    <a16:creationId xmlns:a16="http://schemas.microsoft.com/office/drawing/2014/main" id="{BC513941-3487-06E8-242E-4502AC7B0ECC}"/>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62" name="Google Shape;1221;p42">
                <a:extLst>
                  <a:ext uri="{FF2B5EF4-FFF2-40B4-BE49-F238E27FC236}">
                    <a16:creationId xmlns:a16="http://schemas.microsoft.com/office/drawing/2014/main" id="{D2564DE0-2A27-6F71-BAE6-889246DBB14B}"/>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63" name="Google Shape;1222;p42">
                <a:extLst>
                  <a:ext uri="{FF2B5EF4-FFF2-40B4-BE49-F238E27FC236}">
                    <a16:creationId xmlns:a16="http://schemas.microsoft.com/office/drawing/2014/main" id="{FAFF4E70-6220-D245-E961-C5D479EBF44B}"/>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64" name="Google Shape;1223;p42">
                <a:extLst>
                  <a:ext uri="{FF2B5EF4-FFF2-40B4-BE49-F238E27FC236}">
                    <a16:creationId xmlns:a16="http://schemas.microsoft.com/office/drawing/2014/main" id="{0BC9A42E-0583-B57B-F2AF-EAAA472BA4D2}"/>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4" name="Google Shape;1224;p42">
              <a:extLst>
                <a:ext uri="{FF2B5EF4-FFF2-40B4-BE49-F238E27FC236}">
                  <a16:creationId xmlns:a16="http://schemas.microsoft.com/office/drawing/2014/main" id="{232FB3FB-2F3B-822A-C941-92D68B0F46DB}"/>
                </a:ext>
              </a:extLst>
            </p:cNvPr>
            <p:cNvGrpSpPr/>
            <p:nvPr/>
          </p:nvGrpSpPr>
          <p:grpSpPr>
            <a:xfrm flipH="1">
              <a:off x="7355927" y="4186022"/>
              <a:ext cx="514923" cy="681996"/>
              <a:chOff x="2423890" y="3042362"/>
              <a:chExt cx="428746" cy="567857"/>
            </a:xfrm>
          </p:grpSpPr>
          <p:sp>
            <p:nvSpPr>
              <p:cNvPr id="1344" name="Google Shape;1225;p42">
                <a:extLst>
                  <a:ext uri="{FF2B5EF4-FFF2-40B4-BE49-F238E27FC236}">
                    <a16:creationId xmlns:a16="http://schemas.microsoft.com/office/drawing/2014/main" id="{3AF907D2-7C8C-A9AA-8B47-7F94C20F5C93}"/>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46" name="Google Shape;1226;p42">
                <a:extLst>
                  <a:ext uri="{FF2B5EF4-FFF2-40B4-BE49-F238E27FC236}">
                    <a16:creationId xmlns:a16="http://schemas.microsoft.com/office/drawing/2014/main" id="{58CEAC87-F490-0A7E-AB4F-4A585E7F0D5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47" name="Google Shape;1227;p42">
                <a:extLst>
                  <a:ext uri="{FF2B5EF4-FFF2-40B4-BE49-F238E27FC236}">
                    <a16:creationId xmlns:a16="http://schemas.microsoft.com/office/drawing/2014/main" id="{005D67D9-5325-CD0F-3111-23F24EDE7BD7}"/>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48" name="Google Shape;1228;p42">
                <a:extLst>
                  <a:ext uri="{FF2B5EF4-FFF2-40B4-BE49-F238E27FC236}">
                    <a16:creationId xmlns:a16="http://schemas.microsoft.com/office/drawing/2014/main" id="{99C8C85E-4315-EEED-5493-FCE08AE731A1}"/>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49" name="Google Shape;1229;p42">
                <a:extLst>
                  <a:ext uri="{FF2B5EF4-FFF2-40B4-BE49-F238E27FC236}">
                    <a16:creationId xmlns:a16="http://schemas.microsoft.com/office/drawing/2014/main" id="{A78CAC5E-A30C-FEE4-45C9-C546284C071C}"/>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51" name="Google Shape;1230;p42">
                <a:extLst>
                  <a:ext uri="{FF2B5EF4-FFF2-40B4-BE49-F238E27FC236}">
                    <a16:creationId xmlns:a16="http://schemas.microsoft.com/office/drawing/2014/main" id="{9D076870-2FA5-E8D9-B40B-F861314CE02F}"/>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5" name="Google Shape;1231;p42">
              <a:extLst>
                <a:ext uri="{FF2B5EF4-FFF2-40B4-BE49-F238E27FC236}">
                  <a16:creationId xmlns:a16="http://schemas.microsoft.com/office/drawing/2014/main" id="{808A2615-A72F-0108-E5E7-2345283D11A4}"/>
                </a:ext>
              </a:extLst>
            </p:cNvPr>
            <p:cNvGrpSpPr/>
            <p:nvPr/>
          </p:nvGrpSpPr>
          <p:grpSpPr>
            <a:xfrm flipH="1">
              <a:off x="6545997" y="4300338"/>
              <a:ext cx="428746" cy="567857"/>
              <a:chOff x="2423890" y="3042362"/>
              <a:chExt cx="428746" cy="567857"/>
            </a:xfrm>
          </p:grpSpPr>
          <p:sp>
            <p:nvSpPr>
              <p:cNvPr id="58" name="Google Shape;1232;p42">
                <a:extLst>
                  <a:ext uri="{FF2B5EF4-FFF2-40B4-BE49-F238E27FC236}">
                    <a16:creationId xmlns:a16="http://schemas.microsoft.com/office/drawing/2014/main" id="{DA6A89A7-567D-669D-9356-D1505515B68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9" name="Google Shape;1233;p42">
                <a:extLst>
                  <a:ext uri="{FF2B5EF4-FFF2-40B4-BE49-F238E27FC236}">
                    <a16:creationId xmlns:a16="http://schemas.microsoft.com/office/drawing/2014/main" id="{DF0A1AE9-854B-CEC8-F80E-048915E9E2EC}"/>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0" name="Google Shape;1234;p42">
                <a:extLst>
                  <a:ext uri="{FF2B5EF4-FFF2-40B4-BE49-F238E27FC236}">
                    <a16:creationId xmlns:a16="http://schemas.microsoft.com/office/drawing/2014/main" id="{97E5FADA-E986-3C5D-F7DF-3756909C670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1" name="Google Shape;1235;p42">
                <a:extLst>
                  <a:ext uri="{FF2B5EF4-FFF2-40B4-BE49-F238E27FC236}">
                    <a16:creationId xmlns:a16="http://schemas.microsoft.com/office/drawing/2014/main" id="{95B034E4-E591-9D70-5929-2213539E5FF7}"/>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2" name="Google Shape;1236;p42">
                <a:extLst>
                  <a:ext uri="{FF2B5EF4-FFF2-40B4-BE49-F238E27FC236}">
                    <a16:creationId xmlns:a16="http://schemas.microsoft.com/office/drawing/2014/main" id="{6BA2027C-F6DB-7C9A-9896-B583139B7C3C}"/>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3" name="Google Shape;1237;p42">
                <a:extLst>
                  <a:ext uri="{FF2B5EF4-FFF2-40B4-BE49-F238E27FC236}">
                    <a16:creationId xmlns:a16="http://schemas.microsoft.com/office/drawing/2014/main" id="{390D5DA4-7774-174B-82E6-75C0FDA13B01}"/>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6" name="Google Shape;1238;p42">
              <a:extLst>
                <a:ext uri="{FF2B5EF4-FFF2-40B4-BE49-F238E27FC236}">
                  <a16:creationId xmlns:a16="http://schemas.microsoft.com/office/drawing/2014/main" id="{4838B977-9392-F2DC-F8C6-EEA7CEC7453C}"/>
                </a:ext>
              </a:extLst>
            </p:cNvPr>
            <p:cNvGrpSpPr/>
            <p:nvPr/>
          </p:nvGrpSpPr>
          <p:grpSpPr>
            <a:xfrm flipH="1">
              <a:off x="7985624" y="4186078"/>
              <a:ext cx="151651" cy="681982"/>
              <a:chOff x="3376692" y="3077129"/>
              <a:chExt cx="116556" cy="524158"/>
            </a:xfrm>
          </p:grpSpPr>
          <p:sp>
            <p:nvSpPr>
              <p:cNvPr id="55" name="Google Shape;1239;p42">
                <a:extLst>
                  <a:ext uri="{FF2B5EF4-FFF2-40B4-BE49-F238E27FC236}">
                    <a16:creationId xmlns:a16="http://schemas.microsoft.com/office/drawing/2014/main" id="{D2E3AFF6-AB6A-7BCC-986A-A684DAF3488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6" name="Google Shape;1240;p42">
                <a:extLst>
                  <a:ext uri="{FF2B5EF4-FFF2-40B4-BE49-F238E27FC236}">
                    <a16:creationId xmlns:a16="http://schemas.microsoft.com/office/drawing/2014/main" id="{C3A3357F-1C2A-ACEC-128C-DBBF7622CCC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7" name="Google Shape;1241;p42">
                <a:extLst>
                  <a:ext uri="{FF2B5EF4-FFF2-40B4-BE49-F238E27FC236}">
                    <a16:creationId xmlns:a16="http://schemas.microsoft.com/office/drawing/2014/main" id="{7E509A9E-522C-EA33-7855-8149CF7E25A4}"/>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7" name="Google Shape;1242;p42">
              <a:extLst>
                <a:ext uri="{FF2B5EF4-FFF2-40B4-BE49-F238E27FC236}">
                  <a16:creationId xmlns:a16="http://schemas.microsoft.com/office/drawing/2014/main" id="{B236DB6A-7C7C-EB81-D227-379D56ED80B8}"/>
                </a:ext>
              </a:extLst>
            </p:cNvPr>
            <p:cNvGrpSpPr/>
            <p:nvPr/>
          </p:nvGrpSpPr>
          <p:grpSpPr>
            <a:xfrm flipH="1">
              <a:off x="7089511" y="4186078"/>
              <a:ext cx="151651" cy="681982"/>
              <a:chOff x="3376692" y="3077129"/>
              <a:chExt cx="116556" cy="524158"/>
            </a:xfrm>
          </p:grpSpPr>
          <p:sp>
            <p:nvSpPr>
              <p:cNvPr id="52" name="Google Shape;1243;p42">
                <a:extLst>
                  <a:ext uri="{FF2B5EF4-FFF2-40B4-BE49-F238E27FC236}">
                    <a16:creationId xmlns:a16="http://schemas.microsoft.com/office/drawing/2014/main" id="{87886A99-A8FD-B505-6CC9-A42A053C919C}"/>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3" name="Google Shape;1244;p42">
                <a:extLst>
                  <a:ext uri="{FF2B5EF4-FFF2-40B4-BE49-F238E27FC236}">
                    <a16:creationId xmlns:a16="http://schemas.microsoft.com/office/drawing/2014/main" id="{EF484DA1-71AA-F634-5605-D27E25DEAF3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4" name="Google Shape;1245;p42">
                <a:extLst>
                  <a:ext uri="{FF2B5EF4-FFF2-40B4-BE49-F238E27FC236}">
                    <a16:creationId xmlns:a16="http://schemas.microsoft.com/office/drawing/2014/main" id="{D6E7BB67-06D7-C729-07C6-98CF486A7EDA}"/>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8" name="Google Shape;1246;p42">
              <a:extLst>
                <a:ext uri="{FF2B5EF4-FFF2-40B4-BE49-F238E27FC236}">
                  <a16:creationId xmlns:a16="http://schemas.microsoft.com/office/drawing/2014/main" id="{3EBCE44E-9C9C-3699-BE2F-AD4E428C1427}"/>
                </a:ext>
              </a:extLst>
            </p:cNvPr>
            <p:cNvGrpSpPr/>
            <p:nvPr/>
          </p:nvGrpSpPr>
          <p:grpSpPr>
            <a:xfrm flipH="1">
              <a:off x="6279611" y="4186078"/>
              <a:ext cx="151651" cy="681982"/>
              <a:chOff x="3376692" y="3077129"/>
              <a:chExt cx="116556" cy="524158"/>
            </a:xfrm>
          </p:grpSpPr>
          <p:sp>
            <p:nvSpPr>
              <p:cNvPr id="49" name="Google Shape;1247;p42">
                <a:extLst>
                  <a:ext uri="{FF2B5EF4-FFF2-40B4-BE49-F238E27FC236}">
                    <a16:creationId xmlns:a16="http://schemas.microsoft.com/office/drawing/2014/main" id="{E9111D5F-AB2C-ABB3-2AEE-8DF0A7621B51}"/>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0" name="Google Shape;1248;p42">
                <a:extLst>
                  <a:ext uri="{FF2B5EF4-FFF2-40B4-BE49-F238E27FC236}">
                    <a16:creationId xmlns:a16="http://schemas.microsoft.com/office/drawing/2014/main" id="{D2F36A58-CBB6-FD31-4C61-8379D2BF7D9C}"/>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1" name="Google Shape;1249;p42">
                <a:extLst>
                  <a:ext uri="{FF2B5EF4-FFF2-40B4-BE49-F238E27FC236}">
                    <a16:creationId xmlns:a16="http://schemas.microsoft.com/office/drawing/2014/main" id="{C53B9F64-24AC-A845-DC74-64461E89D5C3}"/>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365" name="Google Shape;1216;p42">
            <a:extLst>
              <a:ext uri="{FF2B5EF4-FFF2-40B4-BE49-F238E27FC236}">
                <a16:creationId xmlns:a16="http://schemas.microsoft.com/office/drawing/2014/main" id="{EEA90980-54D9-7851-AB34-E6CA5F27937F}"/>
              </a:ext>
            </a:extLst>
          </p:cNvPr>
          <p:cNvGrpSpPr/>
          <p:nvPr/>
        </p:nvGrpSpPr>
        <p:grpSpPr>
          <a:xfrm>
            <a:off x="8349853" y="5849935"/>
            <a:ext cx="3201559" cy="646330"/>
            <a:chOff x="6279611" y="4186022"/>
            <a:chExt cx="2401169" cy="682173"/>
          </a:xfrm>
        </p:grpSpPr>
        <p:grpSp>
          <p:nvGrpSpPr>
            <p:cNvPr id="1366" name="Google Shape;1217;p42">
              <a:extLst>
                <a:ext uri="{FF2B5EF4-FFF2-40B4-BE49-F238E27FC236}">
                  <a16:creationId xmlns:a16="http://schemas.microsoft.com/office/drawing/2014/main" id="{57398238-4F65-9986-9730-0B5519500A74}"/>
                </a:ext>
              </a:extLst>
            </p:cNvPr>
            <p:cNvGrpSpPr/>
            <p:nvPr/>
          </p:nvGrpSpPr>
          <p:grpSpPr>
            <a:xfrm flipH="1">
              <a:off x="8252035" y="4300338"/>
              <a:ext cx="428746" cy="567857"/>
              <a:chOff x="2423890" y="3042362"/>
              <a:chExt cx="428746" cy="567857"/>
            </a:xfrm>
          </p:grpSpPr>
          <p:sp>
            <p:nvSpPr>
              <p:cNvPr id="1393" name="Google Shape;1218;p42">
                <a:extLst>
                  <a:ext uri="{FF2B5EF4-FFF2-40B4-BE49-F238E27FC236}">
                    <a16:creationId xmlns:a16="http://schemas.microsoft.com/office/drawing/2014/main" id="{F877A1A4-FEBD-7182-2779-20166788DCF1}"/>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394" name="Google Shape;1219;p42">
                <a:extLst>
                  <a:ext uri="{FF2B5EF4-FFF2-40B4-BE49-F238E27FC236}">
                    <a16:creationId xmlns:a16="http://schemas.microsoft.com/office/drawing/2014/main" id="{87393DB5-DECE-1629-1A62-5C467F00F0F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5" name="Google Shape;1220;p42">
                <a:extLst>
                  <a:ext uri="{FF2B5EF4-FFF2-40B4-BE49-F238E27FC236}">
                    <a16:creationId xmlns:a16="http://schemas.microsoft.com/office/drawing/2014/main" id="{0B133A74-6AD6-74E5-9775-2F54FD3AD25D}"/>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6" name="Google Shape;1221;p42">
                <a:extLst>
                  <a:ext uri="{FF2B5EF4-FFF2-40B4-BE49-F238E27FC236}">
                    <a16:creationId xmlns:a16="http://schemas.microsoft.com/office/drawing/2014/main" id="{37A09D9C-5242-D460-5066-02C3D022A651}"/>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7" name="Google Shape;1222;p42">
                <a:extLst>
                  <a:ext uri="{FF2B5EF4-FFF2-40B4-BE49-F238E27FC236}">
                    <a16:creationId xmlns:a16="http://schemas.microsoft.com/office/drawing/2014/main" id="{59F70277-2FFB-D8E8-E7C7-06550B2D289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8" name="Google Shape;1223;p42">
                <a:extLst>
                  <a:ext uri="{FF2B5EF4-FFF2-40B4-BE49-F238E27FC236}">
                    <a16:creationId xmlns:a16="http://schemas.microsoft.com/office/drawing/2014/main" id="{5074F603-F382-3C28-3184-D2AF5EE9D46B}"/>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67" name="Google Shape;1224;p42">
              <a:extLst>
                <a:ext uri="{FF2B5EF4-FFF2-40B4-BE49-F238E27FC236}">
                  <a16:creationId xmlns:a16="http://schemas.microsoft.com/office/drawing/2014/main" id="{B7E5BDCC-7067-A171-7FC6-6CADF64FC8DF}"/>
                </a:ext>
              </a:extLst>
            </p:cNvPr>
            <p:cNvGrpSpPr/>
            <p:nvPr/>
          </p:nvGrpSpPr>
          <p:grpSpPr>
            <a:xfrm flipH="1">
              <a:off x="7355927" y="4186022"/>
              <a:ext cx="514923" cy="681996"/>
              <a:chOff x="2423890" y="3042362"/>
              <a:chExt cx="428746" cy="567857"/>
            </a:xfrm>
          </p:grpSpPr>
          <p:sp>
            <p:nvSpPr>
              <p:cNvPr id="1387" name="Google Shape;1225;p42">
                <a:extLst>
                  <a:ext uri="{FF2B5EF4-FFF2-40B4-BE49-F238E27FC236}">
                    <a16:creationId xmlns:a16="http://schemas.microsoft.com/office/drawing/2014/main" id="{44109FDC-8B03-7EA7-8034-A08B88E61F72}"/>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8" name="Google Shape;1226;p42">
                <a:extLst>
                  <a:ext uri="{FF2B5EF4-FFF2-40B4-BE49-F238E27FC236}">
                    <a16:creationId xmlns:a16="http://schemas.microsoft.com/office/drawing/2014/main" id="{8E792B6E-6EED-E700-A9F4-583A5D5FF65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9" name="Google Shape;1227;p42">
                <a:extLst>
                  <a:ext uri="{FF2B5EF4-FFF2-40B4-BE49-F238E27FC236}">
                    <a16:creationId xmlns:a16="http://schemas.microsoft.com/office/drawing/2014/main" id="{83C551F9-A145-3555-E397-95FB623E45D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0" name="Google Shape;1228;p42">
                <a:extLst>
                  <a:ext uri="{FF2B5EF4-FFF2-40B4-BE49-F238E27FC236}">
                    <a16:creationId xmlns:a16="http://schemas.microsoft.com/office/drawing/2014/main" id="{3AF1122A-D21A-E3D9-F18A-E13EE4A2000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1" name="Google Shape;1229;p42">
                <a:extLst>
                  <a:ext uri="{FF2B5EF4-FFF2-40B4-BE49-F238E27FC236}">
                    <a16:creationId xmlns:a16="http://schemas.microsoft.com/office/drawing/2014/main" id="{16EF10D6-9AF7-3BCB-E025-8A2C5645713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2" name="Google Shape;1230;p42">
                <a:extLst>
                  <a:ext uri="{FF2B5EF4-FFF2-40B4-BE49-F238E27FC236}">
                    <a16:creationId xmlns:a16="http://schemas.microsoft.com/office/drawing/2014/main" id="{ADC12265-AD1A-3582-EDD5-DF10567D771A}"/>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68" name="Google Shape;1231;p42">
              <a:extLst>
                <a:ext uri="{FF2B5EF4-FFF2-40B4-BE49-F238E27FC236}">
                  <a16:creationId xmlns:a16="http://schemas.microsoft.com/office/drawing/2014/main" id="{74AD338F-8775-D8CE-BE1F-E267B70033C9}"/>
                </a:ext>
              </a:extLst>
            </p:cNvPr>
            <p:cNvGrpSpPr/>
            <p:nvPr/>
          </p:nvGrpSpPr>
          <p:grpSpPr>
            <a:xfrm flipH="1">
              <a:off x="6545997" y="4300338"/>
              <a:ext cx="428746" cy="567857"/>
              <a:chOff x="2423890" y="3042362"/>
              <a:chExt cx="428746" cy="567857"/>
            </a:xfrm>
          </p:grpSpPr>
          <p:sp>
            <p:nvSpPr>
              <p:cNvPr id="1381" name="Google Shape;1232;p42">
                <a:extLst>
                  <a:ext uri="{FF2B5EF4-FFF2-40B4-BE49-F238E27FC236}">
                    <a16:creationId xmlns:a16="http://schemas.microsoft.com/office/drawing/2014/main" id="{83C482D4-E824-350B-955A-BD5CDD430195}"/>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2" name="Google Shape;1233;p42">
                <a:extLst>
                  <a:ext uri="{FF2B5EF4-FFF2-40B4-BE49-F238E27FC236}">
                    <a16:creationId xmlns:a16="http://schemas.microsoft.com/office/drawing/2014/main" id="{D591B6F2-7043-A139-795A-FB83684D7036}"/>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3" name="Google Shape;1234;p42">
                <a:extLst>
                  <a:ext uri="{FF2B5EF4-FFF2-40B4-BE49-F238E27FC236}">
                    <a16:creationId xmlns:a16="http://schemas.microsoft.com/office/drawing/2014/main" id="{523835E3-7036-4E53-4908-7161C4C1988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4" name="Google Shape;1235;p42">
                <a:extLst>
                  <a:ext uri="{FF2B5EF4-FFF2-40B4-BE49-F238E27FC236}">
                    <a16:creationId xmlns:a16="http://schemas.microsoft.com/office/drawing/2014/main" id="{248436BB-8738-5B8A-3C69-758820FB3AC9}"/>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5" name="Google Shape;1236;p42">
                <a:extLst>
                  <a:ext uri="{FF2B5EF4-FFF2-40B4-BE49-F238E27FC236}">
                    <a16:creationId xmlns:a16="http://schemas.microsoft.com/office/drawing/2014/main" id="{4ED01DD0-CE79-8BD4-CFE1-C60C74A1597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6" name="Google Shape;1237;p42">
                <a:extLst>
                  <a:ext uri="{FF2B5EF4-FFF2-40B4-BE49-F238E27FC236}">
                    <a16:creationId xmlns:a16="http://schemas.microsoft.com/office/drawing/2014/main" id="{6859887E-7FDB-2C08-C3DE-1B91EC1E9C8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69" name="Google Shape;1238;p42">
              <a:extLst>
                <a:ext uri="{FF2B5EF4-FFF2-40B4-BE49-F238E27FC236}">
                  <a16:creationId xmlns:a16="http://schemas.microsoft.com/office/drawing/2014/main" id="{41281557-CB1B-0450-737E-06CBA014CD3B}"/>
                </a:ext>
              </a:extLst>
            </p:cNvPr>
            <p:cNvGrpSpPr/>
            <p:nvPr/>
          </p:nvGrpSpPr>
          <p:grpSpPr>
            <a:xfrm flipH="1">
              <a:off x="7985624" y="4186078"/>
              <a:ext cx="151651" cy="681982"/>
              <a:chOff x="3376692" y="3077129"/>
              <a:chExt cx="116556" cy="524158"/>
            </a:xfrm>
          </p:grpSpPr>
          <p:sp>
            <p:nvSpPr>
              <p:cNvPr id="1378" name="Google Shape;1239;p42">
                <a:extLst>
                  <a:ext uri="{FF2B5EF4-FFF2-40B4-BE49-F238E27FC236}">
                    <a16:creationId xmlns:a16="http://schemas.microsoft.com/office/drawing/2014/main" id="{13037E81-9CBE-0BD7-829D-ECC08455667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9" name="Google Shape;1240;p42">
                <a:extLst>
                  <a:ext uri="{FF2B5EF4-FFF2-40B4-BE49-F238E27FC236}">
                    <a16:creationId xmlns:a16="http://schemas.microsoft.com/office/drawing/2014/main" id="{3AD62C59-BF00-EE38-0710-C468AE7DB13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80" name="Google Shape;1241;p42">
                <a:extLst>
                  <a:ext uri="{FF2B5EF4-FFF2-40B4-BE49-F238E27FC236}">
                    <a16:creationId xmlns:a16="http://schemas.microsoft.com/office/drawing/2014/main" id="{D33E3511-9568-6117-D643-060D4C5933C6}"/>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70" name="Google Shape;1242;p42">
              <a:extLst>
                <a:ext uri="{FF2B5EF4-FFF2-40B4-BE49-F238E27FC236}">
                  <a16:creationId xmlns:a16="http://schemas.microsoft.com/office/drawing/2014/main" id="{18C6AC86-4BF2-0233-19D8-2DC51EBE9BDD}"/>
                </a:ext>
              </a:extLst>
            </p:cNvPr>
            <p:cNvGrpSpPr/>
            <p:nvPr/>
          </p:nvGrpSpPr>
          <p:grpSpPr>
            <a:xfrm flipH="1">
              <a:off x="7089511" y="4186078"/>
              <a:ext cx="151651" cy="681982"/>
              <a:chOff x="3376692" y="3077129"/>
              <a:chExt cx="116556" cy="524158"/>
            </a:xfrm>
          </p:grpSpPr>
          <p:sp>
            <p:nvSpPr>
              <p:cNvPr id="1375" name="Google Shape;1243;p42">
                <a:extLst>
                  <a:ext uri="{FF2B5EF4-FFF2-40B4-BE49-F238E27FC236}">
                    <a16:creationId xmlns:a16="http://schemas.microsoft.com/office/drawing/2014/main" id="{CEF6F35C-E8FE-3E16-CD2D-F18AB14181B2}"/>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6" name="Google Shape;1244;p42">
                <a:extLst>
                  <a:ext uri="{FF2B5EF4-FFF2-40B4-BE49-F238E27FC236}">
                    <a16:creationId xmlns:a16="http://schemas.microsoft.com/office/drawing/2014/main" id="{3C8022AB-AC6A-03C1-7410-B7B24DFEAB73}"/>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7" name="Google Shape;1245;p42">
                <a:extLst>
                  <a:ext uri="{FF2B5EF4-FFF2-40B4-BE49-F238E27FC236}">
                    <a16:creationId xmlns:a16="http://schemas.microsoft.com/office/drawing/2014/main" id="{3698A216-3657-43F1-AC09-BAB01FC04E67}"/>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71" name="Google Shape;1246;p42">
              <a:extLst>
                <a:ext uri="{FF2B5EF4-FFF2-40B4-BE49-F238E27FC236}">
                  <a16:creationId xmlns:a16="http://schemas.microsoft.com/office/drawing/2014/main" id="{135D7866-EF59-0D22-E3FF-3C952B3C8A26}"/>
                </a:ext>
              </a:extLst>
            </p:cNvPr>
            <p:cNvGrpSpPr/>
            <p:nvPr/>
          </p:nvGrpSpPr>
          <p:grpSpPr>
            <a:xfrm flipH="1">
              <a:off x="6279611" y="4186078"/>
              <a:ext cx="151651" cy="681982"/>
              <a:chOff x="3376692" y="3077129"/>
              <a:chExt cx="116556" cy="524158"/>
            </a:xfrm>
          </p:grpSpPr>
          <p:sp>
            <p:nvSpPr>
              <p:cNvPr id="1372" name="Google Shape;1247;p42">
                <a:extLst>
                  <a:ext uri="{FF2B5EF4-FFF2-40B4-BE49-F238E27FC236}">
                    <a16:creationId xmlns:a16="http://schemas.microsoft.com/office/drawing/2014/main" id="{27147205-F002-FB43-E57B-01F9A3718EC3}"/>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3" name="Google Shape;1248;p42">
                <a:extLst>
                  <a:ext uri="{FF2B5EF4-FFF2-40B4-BE49-F238E27FC236}">
                    <a16:creationId xmlns:a16="http://schemas.microsoft.com/office/drawing/2014/main" id="{BD035E1C-1B25-A0CB-11CE-A10D8EC3481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4" name="Google Shape;1249;p42">
                <a:extLst>
                  <a:ext uri="{FF2B5EF4-FFF2-40B4-BE49-F238E27FC236}">
                    <a16:creationId xmlns:a16="http://schemas.microsoft.com/office/drawing/2014/main" id="{CD7482CF-5277-F5FF-8852-E97C91D99676}"/>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aphicFrame>
        <p:nvGraphicFramePr>
          <p:cNvPr id="5" name="Table 4">
            <a:extLst>
              <a:ext uri="{FF2B5EF4-FFF2-40B4-BE49-F238E27FC236}">
                <a16:creationId xmlns:a16="http://schemas.microsoft.com/office/drawing/2014/main" id="{F3474EDB-9FA5-BCE2-2615-DB2786064858}"/>
              </a:ext>
            </a:extLst>
          </p:cNvPr>
          <p:cNvGraphicFramePr>
            <a:graphicFrameLocks noGrp="1"/>
          </p:cNvGraphicFramePr>
          <p:nvPr>
            <p:extLst>
              <p:ext uri="{D42A27DB-BD31-4B8C-83A1-F6EECF244321}">
                <p14:modId xmlns:p14="http://schemas.microsoft.com/office/powerpoint/2010/main" val="993951267"/>
              </p:ext>
            </p:extLst>
          </p:nvPr>
        </p:nvGraphicFramePr>
        <p:xfrm>
          <a:off x="640266" y="3117644"/>
          <a:ext cx="10515600" cy="609600"/>
        </p:xfrm>
        <a:graphic>
          <a:graphicData uri="http://schemas.openxmlformats.org/drawingml/2006/table">
            <a:tbl>
              <a:tblPr>
                <a:tableStyleId>{5C22544A-7EE6-4342-B048-85BDC9FD1C3A}</a:tableStyleId>
              </a:tblPr>
              <a:tblGrid>
                <a:gridCol w="2961916">
                  <a:extLst>
                    <a:ext uri="{9D8B030D-6E8A-4147-A177-3AD203B41FA5}">
                      <a16:colId xmlns:a16="http://schemas.microsoft.com/office/drawing/2014/main" val="4176656140"/>
                    </a:ext>
                  </a:extLst>
                </a:gridCol>
                <a:gridCol w="1330036">
                  <a:extLst>
                    <a:ext uri="{9D8B030D-6E8A-4147-A177-3AD203B41FA5}">
                      <a16:colId xmlns:a16="http://schemas.microsoft.com/office/drawing/2014/main" val="3055669825"/>
                    </a:ext>
                  </a:extLst>
                </a:gridCol>
                <a:gridCol w="2147455">
                  <a:extLst>
                    <a:ext uri="{9D8B030D-6E8A-4147-A177-3AD203B41FA5}">
                      <a16:colId xmlns:a16="http://schemas.microsoft.com/office/drawing/2014/main" val="2643542583"/>
                    </a:ext>
                  </a:extLst>
                </a:gridCol>
                <a:gridCol w="1274618">
                  <a:extLst>
                    <a:ext uri="{9D8B030D-6E8A-4147-A177-3AD203B41FA5}">
                      <a16:colId xmlns:a16="http://schemas.microsoft.com/office/drawing/2014/main" val="2327642788"/>
                    </a:ext>
                  </a:extLst>
                </a:gridCol>
                <a:gridCol w="2801575">
                  <a:extLst>
                    <a:ext uri="{9D8B030D-6E8A-4147-A177-3AD203B41FA5}">
                      <a16:colId xmlns:a16="http://schemas.microsoft.com/office/drawing/2014/main" val="3757745700"/>
                    </a:ext>
                  </a:extLst>
                </a:gridCol>
              </a:tblGrid>
              <a:tr h="0">
                <a:tc>
                  <a:txBody>
                    <a:bodyPr/>
                    <a:lstStyle/>
                    <a:p>
                      <a:pPr algn="ctr">
                        <a:spcBef>
                          <a:spcPts val="600"/>
                        </a:spcBef>
                        <a:spcAft>
                          <a:spcPts val="600"/>
                        </a:spcAft>
                      </a:pPr>
                      <a:r>
                        <a:rPr lang="en-US" sz="2000" b="1" dirty="0" err="1">
                          <a:effectLst/>
                          <a:highlight>
                            <a:srgbClr val="FFFFFF"/>
                          </a:highlight>
                          <a:latin typeface="Times New Roman" panose="02020603050405020304" pitchFamily="18" charset="0"/>
                          <a:cs typeface="Times New Roman" panose="02020603050405020304" pitchFamily="18" charset="0"/>
                        </a:rPr>
                        <a:t>Giá</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trị</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còn</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lại</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của</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tài</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sản</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tính</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đến</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ngày</a:t>
                      </a:r>
                      <a:r>
                        <a:rPr lang="en-US" sz="2000" b="1" dirty="0">
                          <a:effectLst/>
                          <a:highlight>
                            <a:srgbClr val="FFFFFF"/>
                          </a:highlight>
                          <a:latin typeface="Times New Roman" panose="02020603050405020304" pitchFamily="18" charset="0"/>
                          <a:cs typeface="Times New Roman" panose="02020603050405020304" pitchFamily="18" charset="0"/>
                        </a:rPr>
                        <a:t> 31/12/2024</a:t>
                      </a:r>
                      <a:endParaRPr lang="en-VN" sz="20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a:effectLst/>
                          <a:highlight>
                            <a:srgbClr val="FFFFFF"/>
                          </a:highlight>
                          <a:latin typeface="Times New Roman" panose="02020603050405020304" pitchFamily="18" charset="0"/>
                          <a:cs typeface="Times New Roman" panose="02020603050405020304" pitchFamily="18" charset="0"/>
                        </a:rPr>
                        <a:t>=</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err="1">
                          <a:effectLst/>
                          <a:highlight>
                            <a:srgbClr val="FFFFFF"/>
                          </a:highlight>
                          <a:latin typeface="Times New Roman" panose="02020603050405020304" pitchFamily="18" charset="0"/>
                          <a:cs typeface="Times New Roman" panose="02020603050405020304" pitchFamily="18" charset="0"/>
                        </a:rPr>
                        <a:t>Nguyên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giá</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tài</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sản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đã</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xác</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định</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a:effectLst/>
                          <a:highlight>
                            <a:srgbClr val="FFFFFF"/>
                          </a:highlight>
                          <a:latin typeface="Times New Roman" panose="02020603050405020304" pitchFamily="18" charset="0"/>
                          <a:cs typeface="Times New Roman" panose="02020603050405020304" pitchFamily="18" charset="0"/>
                        </a:rPr>
                        <a:t>-</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err="1">
                          <a:effectLst/>
                          <a:highlight>
                            <a:srgbClr val="FFFFFF"/>
                          </a:highlight>
                          <a:latin typeface="Times New Roman" panose="02020603050405020304" pitchFamily="18" charset="0"/>
                          <a:cs typeface="Times New Roman" panose="02020603050405020304" pitchFamily="18" charset="0"/>
                        </a:rPr>
                        <a:t>Số</a:t>
                      </a:r>
                      <a:r>
                        <a:rPr lang="en-US" sz="2000" dirty="0">
                          <a:effectLst/>
                          <a:highlight>
                            <a:srgbClr val="FFFFFF"/>
                          </a:highlight>
                          <a:latin typeface="Times New Roman" panose="02020603050405020304" pitchFamily="18" charset="0"/>
                          <a:cs typeface="Times New Roman" panose="02020603050405020304" pitchFamily="18" charset="0"/>
                        </a:rPr>
                        <a:t> hao </a:t>
                      </a:r>
                      <a:r>
                        <a:rPr lang="en-US" sz="2000" dirty="0" err="1">
                          <a:effectLst/>
                          <a:highlight>
                            <a:srgbClr val="FFFFFF"/>
                          </a:highlight>
                          <a:latin typeface="Times New Roman" panose="02020603050405020304" pitchFamily="18" charset="0"/>
                          <a:cs typeface="Times New Roman" panose="02020603050405020304" pitchFamily="18" charset="0"/>
                        </a:rPr>
                        <a:t>mòn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của</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tài</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sản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tính</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đến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ngày</a:t>
                      </a:r>
                      <a:r>
                        <a:rPr lang="en-US" sz="2000" dirty="0">
                          <a:effectLst/>
                          <a:highlight>
                            <a:srgbClr val="FFFFFF"/>
                          </a:highlight>
                          <a:latin typeface="Times New Roman" panose="02020603050405020304" pitchFamily="18" charset="0"/>
                          <a:cs typeface="Times New Roman" panose="02020603050405020304" pitchFamily="18" charset="0"/>
                        </a:rPr>
                        <a:t> 31/12/2024</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413266031"/>
                  </a:ext>
                </a:extLst>
              </a:tr>
            </a:tbl>
          </a:graphicData>
        </a:graphic>
      </p:graphicFrame>
      <p:graphicFrame>
        <p:nvGraphicFramePr>
          <p:cNvPr id="6" name="Table 5">
            <a:extLst>
              <a:ext uri="{FF2B5EF4-FFF2-40B4-BE49-F238E27FC236}">
                <a16:creationId xmlns:a16="http://schemas.microsoft.com/office/drawing/2014/main" id="{23B82531-7767-81B3-DF9B-5D185ADB5D13}"/>
              </a:ext>
            </a:extLst>
          </p:cNvPr>
          <p:cNvGraphicFramePr>
            <a:graphicFrameLocks noGrp="1"/>
          </p:cNvGraphicFramePr>
          <p:nvPr>
            <p:extLst>
              <p:ext uri="{D42A27DB-BD31-4B8C-83A1-F6EECF244321}">
                <p14:modId xmlns:p14="http://schemas.microsoft.com/office/powerpoint/2010/main" val="2159635623"/>
              </p:ext>
            </p:extLst>
          </p:nvPr>
        </p:nvGraphicFramePr>
        <p:xfrm>
          <a:off x="655616" y="4125315"/>
          <a:ext cx="11046228" cy="1219200"/>
        </p:xfrm>
        <a:graphic>
          <a:graphicData uri="http://schemas.openxmlformats.org/drawingml/2006/table">
            <a:tbl>
              <a:tblPr>
                <a:tableStyleId>{5C22544A-7EE6-4342-B048-85BDC9FD1C3A}</a:tableStyleId>
              </a:tblPr>
              <a:tblGrid>
                <a:gridCol w="1893620">
                  <a:extLst>
                    <a:ext uri="{9D8B030D-6E8A-4147-A177-3AD203B41FA5}">
                      <a16:colId xmlns:a16="http://schemas.microsoft.com/office/drawing/2014/main" val="4027085955"/>
                    </a:ext>
                  </a:extLst>
                </a:gridCol>
                <a:gridCol w="762000">
                  <a:extLst>
                    <a:ext uri="{9D8B030D-6E8A-4147-A177-3AD203B41FA5}">
                      <a16:colId xmlns:a16="http://schemas.microsoft.com/office/drawing/2014/main" val="3759703304"/>
                    </a:ext>
                  </a:extLst>
                </a:gridCol>
                <a:gridCol w="1427019">
                  <a:extLst>
                    <a:ext uri="{9D8B030D-6E8A-4147-A177-3AD203B41FA5}">
                      <a16:colId xmlns:a16="http://schemas.microsoft.com/office/drawing/2014/main" val="944226812"/>
                    </a:ext>
                  </a:extLst>
                </a:gridCol>
                <a:gridCol w="845127">
                  <a:extLst>
                    <a:ext uri="{9D8B030D-6E8A-4147-A177-3AD203B41FA5}">
                      <a16:colId xmlns:a16="http://schemas.microsoft.com/office/drawing/2014/main" val="3895329149"/>
                    </a:ext>
                  </a:extLst>
                </a:gridCol>
                <a:gridCol w="3685309">
                  <a:extLst>
                    <a:ext uri="{9D8B030D-6E8A-4147-A177-3AD203B41FA5}">
                      <a16:colId xmlns:a16="http://schemas.microsoft.com/office/drawing/2014/main" val="1494850853"/>
                    </a:ext>
                  </a:extLst>
                </a:gridCol>
                <a:gridCol w="845127">
                  <a:extLst>
                    <a:ext uri="{9D8B030D-6E8A-4147-A177-3AD203B41FA5}">
                      <a16:colId xmlns:a16="http://schemas.microsoft.com/office/drawing/2014/main" val="1743076737"/>
                    </a:ext>
                  </a:extLst>
                </a:gridCol>
                <a:gridCol w="1588026">
                  <a:extLst>
                    <a:ext uri="{9D8B030D-6E8A-4147-A177-3AD203B41FA5}">
                      <a16:colId xmlns:a16="http://schemas.microsoft.com/office/drawing/2014/main" val="4010643560"/>
                    </a:ext>
                  </a:extLst>
                </a:gridCol>
              </a:tblGrid>
              <a:tr h="582135">
                <a:tc>
                  <a:txBody>
                    <a:bodyPr/>
                    <a:lstStyle/>
                    <a:p>
                      <a:pPr algn="ctr">
                        <a:spcBef>
                          <a:spcPts val="600"/>
                        </a:spcBef>
                        <a:spcAft>
                          <a:spcPts val="600"/>
                        </a:spcAft>
                      </a:pPr>
                      <a:r>
                        <a:rPr lang="en-US" sz="2000" b="1" dirty="0" err="1">
                          <a:effectLst/>
                          <a:highlight>
                            <a:srgbClr val="FFFFFF"/>
                          </a:highlight>
                          <a:latin typeface="Times New Roman" panose="02020603050405020304" pitchFamily="18" charset="0"/>
                          <a:cs typeface="Times New Roman" panose="02020603050405020304" pitchFamily="18" charset="0"/>
                        </a:rPr>
                        <a:t>Số</a:t>
                      </a:r>
                      <a:r>
                        <a:rPr lang="en-US" sz="2000" b="1" dirty="0">
                          <a:effectLst/>
                          <a:highlight>
                            <a:srgbClr val="FFFFFF"/>
                          </a:highlight>
                          <a:latin typeface="Times New Roman" panose="02020603050405020304" pitchFamily="18" charset="0"/>
                          <a:cs typeface="Times New Roman" panose="02020603050405020304" pitchFamily="18" charset="0"/>
                        </a:rPr>
                        <a:t> hao </a:t>
                      </a:r>
                      <a:r>
                        <a:rPr lang="en-US" sz="2000" b="1" dirty="0" err="1">
                          <a:effectLst/>
                          <a:highlight>
                            <a:srgbClr val="FFFFFF"/>
                          </a:highlight>
                          <a:latin typeface="Times New Roman" panose="02020603050405020304" pitchFamily="18" charset="0"/>
                          <a:cs typeface="Times New Roman" panose="02020603050405020304" pitchFamily="18" charset="0"/>
                        </a:rPr>
                        <a:t>mòn</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của</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tài</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sản</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tính</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đến</a:t>
                      </a:r>
                      <a:r>
                        <a:rPr lang="en-US" sz="2000" b="1" dirty="0">
                          <a:effectLst/>
                          <a:highlight>
                            <a:srgbClr val="FFFFFF"/>
                          </a:highlight>
                          <a:latin typeface="Times New Roman" panose="02020603050405020304" pitchFamily="18" charset="0"/>
                          <a:cs typeface="Times New Roman" panose="02020603050405020304" pitchFamily="18" charset="0"/>
                        </a:rPr>
                        <a:t> </a:t>
                      </a:r>
                      <a:r>
                        <a:rPr lang="en-US" sz="2000" b="1" dirty="0" err="1">
                          <a:effectLst/>
                          <a:highlight>
                            <a:srgbClr val="FFFFFF"/>
                          </a:highlight>
                          <a:latin typeface="Times New Roman" panose="02020603050405020304" pitchFamily="18" charset="0"/>
                          <a:cs typeface="Times New Roman" panose="02020603050405020304" pitchFamily="18" charset="0"/>
                        </a:rPr>
                        <a:t>ngày</a:t>
                      </a:r>
                      <a:r>
                        <a:rPr lang="en-US" sz="2000" b="1" dirty="0">
                          <a:effectLst/>
                          <a:highlight>
                            <a:srgbClr val="FFFFFF"/>
                          </a:highlight>
                          <a:latin typeface="Times New Roman" panose="02020603050405020304" pitchFamily="18" charset="0"/>
                          <a:cs typeface="Times New Roman" panose="02020603050405020304" pitchFamily="18" charset="0"/>
                        </a:rPr>
                        <a:t> 31/12/2024</a:t>
                      </a:r>
                      <a:endParaRPr lang="en-VN" sz="20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a:effectLst/>
                          <a:highlight>
                            <a:srgbClr val="FFFFFF"/>
                          </a:highlight>
                          <a:latin typeface="Times New Roman" panose="02020603050405020304" pitchFamily="18" charset="0"/>
                          <a:cs typeface="Times New Roman" panose="02020603050405020304" pitchFamily="18" charset="0"/>
                        </a:rPr>
                        <a:t>=</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err="1">
                          <a:effectLst/>
                          <a:highlight>
                            <a:srgbClr val="FFFFFF"/>
                          </a:highlight>
                          <a:latin typeface="Times New Roman" panose="02020603050405020304" pitchFamily="18" charset="0"/>
                          <a:cs typeface="Times New Roman" panose="02020603050405020304" pitchFamily="18" charset="0"/>
                        </a:rPr>
                        <a:t>Nguyên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giá</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tài</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sản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đã</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xác</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định</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a:effectLst/>
                          <a:highlight>
                            <a:srgbClr val="FFFFFF"/>
                          </a:highlight>
                          <a:latin typeface="Times New Roman" panose="02020603050405020304" pitchFamily="18" charset="0"/>
                          <a:cs typeface="Times New Roman" panose="02020603050405020304" pitchFamily="18" charset="0"/>
                        </a:rPr>
                        <a:t>x</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err="1">
                          <a:effectLst/>
                          <a:highlight>
                            <a:srgbClr val="FFFFFF"/>
                          </a:highlight>
                          <a:latin typeface="Times New Roman" panose="02020603050405020304" pitchFamily="18" charset="0"/>
                          <a:cs typeface="Times New Roman" panose="02020603050405020304" pitchFamily="18" charset="0"/>
                        </a:rPr>
                        <a:t>Tỷ</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lệ</a:t>
                      </a:r>
                      <a:r>
                        <a:rPr lang="en-US" sz="2000" dirty="0">
                          <a:effectLst/>
                          <a:highlight>
                            <a:srgbClr val="FFFFFF"/>
                          </a:highlight>
                          <a:latin typeface="Times New Roman" panose="02020603050405020304" pitchFamily="18" charset="0"/>
                          <a:cs typeface="Times New Roman" panose="02020603050405020304" pitchFamily="18" charset="0"/>
                        </a:rPr>
                        <a:t> hao </a:t>
                      </a:r>
                      <a:r>
                        <a:rPr lang="en-US" sz="2000" dirty="0" err="1">
                          <a:effectLst/>
                          <a:highlight>
                            <a:srgbClr val="FFFFFF"/>
                          </a:highlight>
                          <a:latin typeface="Times New Roman" panose="02020603050405020304" pitchFamily="18" charset="0"/>
                          <a:cs typeface="Times New Roman" panose="02020603050405020304" pitchFamily="18" charset="0"/>
                        </a:rPr>
                        <a:t>mòn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của</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tài</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sản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theo</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Phụ</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lục</a:t>
                      </a:r>
                      <a:r>
                        <a:rPr lang="en-US" sz="2000" dirty="0">
                          <a:effectLst/>
                          <a:highlight>
                            <a:srgbClr val="FFFFFF"/>
                          </a:highlight>
                          <a:latin typeface="Times New Roman" panose="02020603050405020304" pitchFamily="18" charset="0"/>
                          <a:cs typeface="Times New Roman" panose="02020603050405020304" pitchFamily="18" charset="0"/>
                        </a:rPr>
                        <a:t> ban </a:t>
                      </a:r>
                      <a:r>
                        <a:rPr lang="en-US" sz="2000" dirty="0" err="1">
                          <a:effectLst/>
                          <a:highlight>
                            <a:srgbClr val="FFFFFF"/>
                          </a:highlight>
                          <a:latin typeface="Times New Roman" panose="02020603050405020304" pitchFamily="18" charset="0"/>
                          <a:cs typeface="Times New Roman" panose="02020603050405020304" pitchFamily="18" charset="0"/>
                        </a:rPr>
                        <a:t>hành</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kèm</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theo</a:t>
                      </a:r>
                      <a:r>
                        <a:rPr lang="en-US" sz="2000" dirty="0">
                          <a:effectLst/>
                          <a:highlight>
                            <a:srgbClr val="FFFFFF"/>
                          </a:highlight>
                          <a:latin typeface="Times New Roman" panose="02020603050405020304" pitchFamily="18" charset="0"/>
                          <a:cs typeface="Times New Roman" panose="02020603050405020304" pitchFamily="18" charset="0"/>
                        </a:rPr>
                        <a:t> Thông </a:t>
                      </a:r>
                      <a:r>
                        <a:rPr lang="en-US" sz="2000" dirty="0" err="1">
                          <a:effectLst/>
                          <a:highlight>
                            <a:srgbClr val="FFFFFF"/>
                          </a:highlight>
                          <a:latin typeface="Times New Roman" panose="02020603050405020304" pitchFamily="18" charset="0"/>
                          <a:cs typeface="Times New Roman" panose="02020603050405020304" pitchFamily="18" charset="0"/>
                        </a:rPr>
                        <a:t>tư</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số</a:t>
                      </a:r>
                      <a:r>
                        <a:rPr lang="en-US" sz="2000" dirty="0">
                          <a:effectLst/>
                          <a:highlight>
                            <a:srgbClr val="FFFFFF"/>
                          </a:highlight>
                          <a:latin typeface="Times New Roman" panose="02020603050405020304" pitchFamily="18" charset="0"/>
                          <a:cs typeface="Times New Roman" panose="02020603050405020304" pitchFamily="18" charset="0"/>
                        </a:rPr>
                        <a:t> 75/2018/TT-BTC </a:t>
                      </a:r>
                      <a:r>
                        <a:rPr lang="en-US" sz="2000" dirty="0" err="1">
                          <a:effectLst/>
                          <a:highlight>
                            <a:srgbClr val="FFFFFF"/>
                          </a:highlight>
                          <a:latin typeface="Times New Roman" panose="02020603050405020304" pitchFamily="18" charset="0"/>
                          <a:cs typeface="Times New Roman" panose="02020603050405020304" pitchFamily="18" charset="0"/>
                        </a:rPr>
                        <a:t>ngày</a:t>
                      </a:r>
                      <a:r>
                        <a:rPr lang="en-US" sz="2000" dirty="0">
                          <a:effectLst/>
                          <a:highlight>
                            <a:srgbClr val="FFFFFF"/>
                          </a:highlight>
                          <a:latin typeface="Times New Roman" panose="02020603050405020304" pitchFamily="18" charset="0"/>
                          <a:cs typeface="Times New Roman" panose="02020603050405020304" pitchFamily="18" charset="0"/>
                        </a:rPr>
                        <a:t> 17/8/2018 </a:t>
                      </a:r>
                      <a:r>
                        <a:rPr lang="en-US" sz="2000" dirty="0" err="1">
                          <a:effectLst/>
                          <a:highlight>
                            <a:srgbClr val="FFFFFF"/>
                          </a:highlight>
                          <a:latin typeface="Times New Roman" panose="02020603050405020304" pitchFamily="18" charset="0"/>
                          <a:cs typeface="Times New Roman" panose="02020603050405020304" pitchFamily="18" charset="0"/>
                        </a:rPr>
                        <a:t>của</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Bộ</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Tài</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chính</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a:effectLst/>
                          <a:highlight>
                            <a:srgbClr val="FFFFFF"/>
                          </a:highlight>
                          <a:latin typeface="Times New Roman" panose="02020603050405020304" pitchFamily="18" charset="0"/>
                          <a:cs typeface="Times New Roman" panose="02020603050405020304" pitchFamily="18" charset="0"/>
                        </a:rPr>
                        <a:t>x</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spcBef>
                          <a:spcPts val="600"/>
                        </a:spcBef>
                        <a:spcAft>
                          <a:spcPts val="600"/>
                        </a:spcAft>
                      </a:pPr>
                      <a:r>
                        <a:rPr lang="en-US" sz="2000" dirty="0" err="1">
                          <a:effectLst/>
                          <a:highlight>
                            <a:srgbClr val="FFFFFF"/>
                          </a:highlight>
                          <a:latin typeface="Times New Roman" panose="02020603050405020304" pitchFamily="18" charset="0"/>
                          <a:cs typeface="Times New Roman" panose="02020603050405020304" pitchFamily="18" charset="0"/>
                        </a:rPr>
                        <a:t>Thời</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gian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đã</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sử</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dụng</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của</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tài</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sản</a:t>
                      </a:r>
                      <a:r>
                        <a:rPr lang="en-US" sz="2000" dirty="0">
                          <a:effectLst/>
                          <a:highlight>
                            <a:srgbClr val="FFFFFF"/>
                          </a:highlight>
                          <a:latin typeface="Times New Roman" panose="02020603050405020304" pitchFamily="18" charset="0"/>
                          <a:cs typeface="Times New Roman" panose="02020603050405020304" pitchFamily="18" charset="0"/>
                        </a:rPr>
                        <a:t> (</a:t>
                      </a:r>
                      <a:r>
                        <a:rPr lang="en-US" sz="2000" dirty="0" err="1">
                          <a:effectLst/>
                          <a:highlight>
                            <a:srgbClr val="FFFFFF"/>
                          </a:highlight>
                          <a:latin typeface="Times New Roman" panose="02020603050405020304" pitchFamily="18" charset="0"/>
                          <a:cs typeface="Times New Roman" panose="02020603050405020304" pitchFamily="18" charset="0"/>
                        </a:rPr>
                        <a:t>năm</a:t>
                      </a:r>
                      <a:r>
                        <a:rPr lang="en-US" sz="2000" dirty="0">
                          <a:effectLst/>
                          <a:highlight>
                            <a:srgbClr val="FFFFFF"/>
                          </a:highlight>
                          <a:latin typeface="Times New Roman" panose="02020603050405020304" pitchFamily="18" charset="0"/>
                          <a:cs typeface="Times New Roman" panose="02020603050405020304" pitchFamily="18" charset="0"/>
                        </a:rPr>
                        <a:t>)</a:t>
                      </a:r>
                      <a:endParaRPr lang="en-VN" sz="20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2863437344"/>
                  </a:ext>
                </a:extLst>
              </a:tr>
            </a:tbl>
          </a:graphicData>
        </a:graphic>
      </p:graphicFrame>
    </p:spTree>
    <p:extLst>
      <p:ext uri="{BB962C8B-B14F-4D97-AF65-F5344CB8AC3E}">
        <p14:creationId xmlns:p14="http://schemas.microsoft.com/office/powerpoint/2010/main" val="418465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0"/>
                                        </p:tgtEl>
                                        <p:attrNameLst>
                                          <p:attrName>style.visibility</p:attrName>
                                        </p:attrNameLst>
                                      </p:cBhvr>
                                      <p:to>
                                        <p:strVal val="visible"/>
                                      </p:to>
                                    </p:set>
                                    <p:anim calcmode="lin" valueType="num">
                                      <p:cBhvr additive="base">
                                        <p:cTn id="7" dur="500" fill="hold"/>
                                        <p:tgtEl>
                                          <p:spTgt spid="1350"/>
                                        </p:tgtEl>
                                        <p:attrNameLst>
                                          <p:attrName>ppt_x</p:attrName>
                                        </p:attrNameLst>
                                      </p:cBhvr>
                                      <p:tavLst>
                                        <p:tav tm="0">
                                          <p:val>
                                            <p:strVal val="#ppt_x"/>
                                          </p:val>
                                        </p:tav>
                                        <p:tav tm="100000">
                                          <p:val>
                                            <p:strVal val="#ppt_x"/>
                                          </p:val>
                                        </p:tav>
                                      </p:tavLst>
                                    </p:anim>
                                    <p:anim calcmode="lin" valueType="num">
                                      <p:cBhvr additive="base">
                                        <p:cTn id="8" dur="500" fill="hold"/>
                                        <p:tgtEl>
                                          <p:spTgt spid="13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345" name="Rectangle 1344">
            <a:extLst>
              <a:ext uri="{FF2B5EF4-FFF2-40B4-BE49-F238E27FC236}">
                <a16:creationId xmlns:a16="http://schemas.microsoft.com/office/drawing/2014/main" id="{BBCBEC21-CABA-64B7-0285-0E050317827A}"/>
              </a:ext>
            </a:extLst>
          </p:cNvPr>
          <p:cNvSpPr/>
          <p:nvPr/>
        </p:nvSpPr>
        <p:spPr>
          <a:xfrm>
            <a:off x="339995" y="140580"/>
            <a:ext cx="8469833"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Xác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định</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giá</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trị</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TSKCHT CẤP NƯỚC SẠCH</a:t>
            </a:r>
          </a:p>
          <a:p>
            <a:pPr algn="ctr" fontAlgn="auto">
              <a:spcBef>
                <a:spcPts val="0"/>
              </a:spcBef>
              <a:spcAft>
                <a:spcPts val="0"/>
              </a:spcAft>
              <a:defRPr/>
            </a:pP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CHƯA ĐƯỢC THEO DÕI TRÊN SỔ KẾ TOÁN</a:t>
            </a:r>
            <a:endParaRPr lang="en-US"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360" name="Rectangle 1359">
            <a:extLst>
              <a:ext uri="{FF2B5EF4-FFF2-40B4-BE49-F238E27FC236}">
                <a16:creationId xmlns:a16="http://schemas.microsoft.com/office/drawing/2014/main" id="{EEF130CD-84B9-3CBB-F050-9659B6EF40AA}"/>
              </a:ext>
            </a:extLst>
          </p:cNvPr>
          <p:cNvSpPr/>
          <p:nvPr/>
        </p:nvSpPr>
        <p:spPr>
          <a:xfrm>
            <a:off x="9180576" y="131391"/>
            <a:ext cx="2673096"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Thông</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tư</a:t>
            </a:r>
            <a:r>
              <a:rPr lang="nl-NL"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 73/2022/</a:t>
            </a:r>
            <a:r>
              <a:rPr lang="nl-NL" sz="2400" b="1" cap="all" dirty="0" err="1">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rPr>
              <a:t>tt-btc</a:t>
            </a:r>
            <a:endParaRPr lang="en-US" sz="2400" b="1" cap="all" dirty="0">
              <a:ln w="9000" cmpd="sng">
                <a:solidFill>
                  <a:schemeClr val="tx1"/>
                </a:solidFill>
                <a:prstDash val="solid"/>
              </a:ln>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361" name="Right Arrow 1360">
            <a:extLst>
              <a:ext uri="{FF2B5EF4-FFF2-40B4-BE49-F238E27FC236}">
                <a16:creationId xmlns:a16="http://schemas.microsoft.com/office/drawing/2014/main" id="{878E62E1-EDB9-ECFD-3809-1A8B5D2EB020}"/>
              </a:ext>
            </a:extLst>
          </p:cNvPr>
          <p:cNvSpPr/>
          <p:nvPr/>
        </p:nvSpPr>
        <p:spPr>
          <a:xfrm>
            <a:off x="8851392" y="455346"/>
            <a:ext cx="329184" cy="1664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8" name="Google Shape;1216;p42">
            <a:extLst>
              <a:ext uri="{FF2B5EF4-FFF2-40B4-BE49-F238E27FC236}">
                <a16:creationId xmlns:a16="http://schemas.microsoft.com/office/drawing/2014/main" id="{CEF50BFF-E904-8BE7-DA60-4B7EF83E3141}"/>
              </a:ext>
            </a:extLst>
          </p:cNvPr>
          <p:cNvGrpSpPr/>
          <p:nvPr/>
        </p:nvGrpSpPr>
        <p:grpSpPr>
          <a:xfrm>
            <a:off x="404523" y="5844597"/>
            <a:ext cx="3201559" cy="646330"/>
            <a:chOff x="6279611" y="4186022"/>
            <a:chExt cx="2401169" cy="682173"/>
          </a:xfrm>
        </p:grpSpPr>
        <p:grpSp>
          <p:nvGrpSpPr>
            <p:cNvPr id="9" name="Google Shape;1217;p42">
              <a:extLst>
                <a:ext uri="{FF2B5EF4-FFF2-40B4-BE49-F238E27FC236}">
                  <a16:creationId xmlns:a16="http://schemas.microsoft.com/office/drawing/2014/main" id="{D927E991-AC68-A22B-D2B2-816A0F9197AD}"/>
                </a:ext>
              </a:extLst>
            </p:cNvPr>
            <p:cNvGrpSpPr/>
            <p:nvPr/>
          </p:nvGrpSpPr>
          <p:grpSpPr>
            <a:xfrm flipH="1">
              <a:off x="8252035" y="4300338"/>
              <a:ext cx="428746" cy="567857"/>
              <a:chOff x="2423890" y="3042362"/>
              <a:chExt cx="428746" cy="567857"/>
            </a:xfrm>
          </p:grpSpPr>
          <p:sp>
            <p:nvSpPr>
              <p:cNvPr id="36" name="Google Shape;1218;p42">
                <a:extLst>
                  <a:ext uri="{FF2B5EF4-FFF2-40B4-BE49-F238E27FC236}">
                    <a16:creationId xmlns:a16="http://schemas.microsoft.com/office/drawing/2014/main" id="{EC5DA9D6-0699-1C2F-2C32-06F84CE42209}"/>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37" name="Google Shape;1219;p42">
                <a:extLst>
                  <a:ext uri="{FF2B5EF4-FFF2-40B4-BE49-F238E27FC236}">
                    <a16:creationId xmlns:a16="http://schemas.microsoft.com/office/drawing/2014/main" id="{97403E62-B672-718A-C88B-FA427113959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8" name="Google Shape;1220;p42">
                <a:extLst>
                  <a:ext uri="{FF2B5EF4-FFF2-40B4-BE49-F238E27FC236}">
                    <a16:creationId xmlns:a16="http://schemas.microsoft.com/office/drawing/2014/main" id="{7877658E-0488-15BF-820A-5448575EC2C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9" name="Google Shape;1221;p42">
                <a:extLst>
                  <a:ext uri="{FF2B5EF4-FFF2-40B4-BE49-F238E27FC236}">
                    <a16:creationId xmlns:a16="http://schemas.microsoft.com/office/drawing/2014/main" id="{850E0679-9A1A-DFF6-AFFE-7325DFC3DA5D}"/>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0" name="Google Shape;1222;p42">
                <a:extLst>
                  <a:ext uri="{FF2B5EF4-FFF2-40B4-BE49-F238E27FC236}">
                    <a16:creationId xmlns:a16="http://schemas.microsoft.com/office/drawing/2014/main" id="{A7EDBE03-AB8B-E1C6-ACB3-D7A2923D47F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41" name="Google Shape;1223;p42">
                <a:extLst>
                  <a:ext uri="{FF2B5EF4-FFF2-40B4-BE49-F238E27FC236}">
                    <a16:creationId xmlns:a16="http://schemas.microsoft.com/office/drawing/2014/main" id="{B8E8F40A-27E1-AEEA-C6B1-978525DE92A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0" name="Google Shape;1224;p42">
              <a:extLst>
                <a:ext uri="{FF2B5EF4-FFF2-40B4-BE49-F238E27FC236}">
                  <a16:creationId xmlns:a16="http://schemas.microsoft.com/office/drawing/2014/main" id="{C7607149-9CBF-6EDF-44F5-6A1978728056}"/>
                </a:ext>
              </a:extLst>
            </p:cNvPr>
            <p:cNvGrpSpPr/>
            <p:nvPr/>
          </p:nvGrpSpPr>
          <p:grpSpPr>
            <a:xfrm flipH="1">
              <a:off x="7355927" y="4186022"/>
              <a:ext cx="514923" cy="681996"/>
              <a:chOff x="2423890" y="3042362"/>
              <a:chExt cx="428746" cy="567857"/>
            </a:xfrm>
          </p:grpSpPr>
          <p:sp>
            <p:nvSpPr>
              <p:cNvPr id="30" name="Google Shape;1225;p42">
                <a:extLst>
                  <a:ext uri="{FF2B5EF4-FFF2-40B4-BE49-F238E27FC236}">
                    <a16:creationId xmlns:a16="http://schemas.microsoft.com/office/drawing/2014/main" id="{3DF24A06-67D4-F6F7-5D9B-2B85124145C4}"/>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1" name="Google Shape;1226;p42">
                <a:extLst>
                  <a:ext uri="{FF2B5EF4-FFF2-40B4-BE49-F238E27FC236}">
                    <a16:creationId xmlns:a16="http://schemas.microsoft.com/office/drawing/2014/main" id="{B26DDA1A-DFCA-56D1-7AB8-EE2A1FB3E341}"/>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2" name="Google Shape;1227;p42">
                <a:extLst>
                  <a:ext uri="{FF2B5EF4-FFF2-40B4-BE49-F238E27FC236}">
                    <a16:creationId xmlns:a16="http://schemas.microsoft.com/office/drawing/2014/main" id="{58180C8D-6829-8B09-3BED-CBEA6775D364}"/>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3" name="Google Shape;1228;p42">
                <a:extLst>
                  <a:ext uri="{FF2B5EF4-FFF2-40B4-BE49-F238E27FC236}">
                    <a16:creationId xmlns:a16="http://schemas.microsoft.com/office/drawing/2014/main" id="{6176ADCF-7C11-84BA-C2F1-5E24DD684DA5}"/>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4" name="Google Shape;1229;p42">
                <a:extLst>
                  <a:ext uri="{FF2B5EF4-FFF2-40B4-BE49-F238E27FC236}">
                    <a16:creationId xmlns:a16="http://schemas.microsoft.com/office/drawing/2014/main" id="{F3FAE462-8532-01AA-6829-1BF9F588039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35" name="Google Shape;1230;p42">
                <a:extLst>
                  <a:ext uri="{FF2B5EF4-FFF2-40B4-BE49-F238E27FC236}">
                    <a16:creationId xmlns:a16="http://schemas.microsoft.com/office/drawing/2014/main" id="{F701A61D-0391-0F3D-9A70-DF2FBCA6693A}"/>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1" name="Google Shape;1231;p42">
              <a:extLst>
                <a:ext uri="{FF2B5EF4-FFF2-40B4-BE49-F238E27FC236}">
                  <a16:creationId xmlns:a16="http://schemas.microsoft.com/office/drawing/2014/main" id="{53E1C80A-FEF6-2234-FACD-60A6BDED9A40}"/>
                </a:ext>
              </a:extLst>
            </p:cNvPr>
            <p:cNvGrpSpPr/>
            <p:nvPr/>
          </p:nvGrpSpPr>
          <p:grpSpPr>
            <a:xfrm flipH="1">
              <a:off x="6545997" y="4300338"/>
              <a:ext cx="428746" cy="567857"/>
              <a:chOff x="2423890" y="3042362"/>
              <a:chExt cx="428746" cy="567857"/>
            </a:xfrm>
          </p:grpSpPr>
          <p:sp>
            <p:nvSpPr>
              <p:cNvPr id="24" name="Google Shape;1232;p42">
                <a:extLst>
                  <a:ext uri="{FF2B5EF4-FFF2-40B4-BE49-F238E27FC236}">
                    <a16:creationId xmlns:a16="http://schemas.microsoft.com/office/drawing/2014/main" id="{95EE3F65-F6A7-10F3-8566-1DB8FF4BD6F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5" name="Google Shape;1233;p42">
                <a:extLst>
                  <a:ext uri="{FF2B5EF4-FFF2-40B4-BE49-F238E27FC236}">
                    <a16:creationId xmlns:a16="http://schemas.microsoft.com/office/drawing/2014/main" id="{6F66C82B-558A-29B0-A357-3E0FB2F4A5B1}"/>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6" name="Google Shape;1234;p42">
                <a:extLst>
                  <a:ext uri="{FF2B5EF4-FFF2-40B4-BE49-F238E27FC236}">
                    <a16:creationId xmlns:a16="http://schemas.microsoft.com/office/drawing/2014/main" id="{6228D72D-21C2-9618-8AD3-5A6C522AEF1D}"/>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7" name="Google Shape;1235;p42">
                <a:extLst>
                  <a:ext uri="{FF2B5EF4-FFF2-40B4-BE49-F238E27FC236}">
                    <a16:creationId xmlns:a16="http://schemas.microsoft.com/office/drawing/2014/main" id="{B541FA09-4147-5501-A3F0-1813FDC4D23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8" name="Google Shape;1236;p42">
                <a:extLst>
                  <a:ext uri="{FF2B5EF4-FFF2-40B4-BE49-F238E27FC236}">
                    <a16:creationId xmlns:a16="http://schemas.microsoft.com/office/drawing/2014/main" id="{CDB7F19D-EF5B-9125-3CAA-644EA18C6F1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29" name="Google Shape;1237;p42">
                <a:extLst>
                  <a:ext uri="{FF2B5EF4-FFF2-40B4-BE49-F238E27FC236}">
                    <a16:creationId xmlns:a16="http://schemas.microsoft.com/office/drawing/2014/main" id="{E9B1B225-CDF1-D0D2-F42B-BD0AACB48F64}"/>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 name="Google Shape;1238;p42">
              <a:extLst>
                <a:ext uri="{FF2B5EF4-FFF2-40B4-BE49-F238E27FC236}">
                  <a16:creationId xmlns:a16="http://schemas.microsoft.com/office/drawing/2014/main" id="{1E685EF3-E9DF-706E-B6FF-48D365101AD3}"/>
                </a:ext>
              </a:extLst>
            </p:cNvPr>
            <p:cNvGrpSpPr/>
            <p:nvPr/>
          </p:nvGrpSpPr>
          <p:grpSpPr>
            <a:xfrm flipH="1">
              <a:off x="7985624" y="4186078"/>
              <a:ext cx="151651" cy="681982"/>
              <a:chOff x="3376692" y="3077129"/>
              <a:chExt cx="116556" cy="524158"/>
            </a:xfrm>
          </p:grpSpPr>
          <p:sp>
            <p:nvSpPr>
              <p:cNvPr id="21" name="Google Shape;1239;p42">
                <a:extLst>
                  <a:ext uri="{FF2B5EF4-FFF2-40B4-BE49-F238E27FC236}">
                    <a16:creationId xmlns:a16="http://schemas.microsoft.com/office/drawing/2014/main" id="{33FCD303-A0A4-058B-DE45-739A929D606C}"/>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2" name="Google Shape;1240;p42">
                <a:extLst>
                  <a:ext uri="{FF2B5EF4-FFF2-40B4-BE49-F238E27FC236}">
                    <a16:creationId xmlns:a16="http://schemas.microsoft.com/office/drawing/2014/main" id="{B092A5E6-785A-30D7-979D-F7BE1E56B6A3}"/>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3" name="Google Shape;1241;p42">
                <a:extLst>
                  <a:ext uri="{FF2B5EF4-FFF2-40B4-BE49-F238E27FC236}">
                    <a16:creationId xmlns:a16="http://schemas.microsoft.com/office/drawing/2014/main" id="{D7F811B0-61BF-D59D-50BC-C0BE5C9432B4}"/>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 name="Google Shape;1242;p42">
              <a:extLst>
                <a:ext uri="{FF2B5EF4-FFF2-40B4-BE49-F238E27FC236}">
                  <a16:creationId xmlns:a16="http://schemas.microsoft.com/office/drawing/2014/main" id="{1B951FC8-06DD-AAB8-8B39-B43463154AC1}"/>
                </a:ext>
              </a:extLst>
            </p:cNvPr>
            <p:cNvGrpSpPr/>
            <p:nvPr/>
          </p:nvGrpSpPr>
          <p:grpSpPr>
            <a:xfrm flipH="1">
              <a:off x="7089511" y="4186078"/>
              <a:ext cx="151651" cy="681982"/>
              <a:chOff x="3376692" y="3077129"/>
              <a:chExt cx="116556" cy="524158"/>
            </a:xfrm>
          </p:grpSpPr>
          <p:sp>
            <p:nvSpPr>
              <p:cNvPr id="18" name="Google Shape;1243;p42">
                <a:extLst>
                  <a:ext uri="{FF2B5EF4-FFF2-40B4-BE49-F238E27FC236}">
                    <a16:creationId xmlns:a16="http://schemas.microsoft.com/office/drawing/2014/main" id="{74C8EA13-D142-9346-BFC4-13FCE7F7AEFB}"/>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4;p42">
                <a:extLst>
                  <a:ext uri="{FF2B5EF4-FFF2-40B4-BE49-F238E27FC236}">
                    <a16:creationId xmlns:a16="http://schemas.microsoft.com/office/drawing/2014/main" id="{20D16293-76F9-4C9C-DB43-CE4C5452488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5;p42">
                <a:extLst>
                  <a:ext uri="{FF2B5EF4-FFF2-40B4-BE49-F238E27FC236}">
                    <a16:creationId xmlns:a16="http://schemas.microsoft.com/office/drawing/2014/main" id="{C506DA64-2A95-5460-45BF-C5078B13AE6B}"/>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4" name="Google Shape;1246;p42">
              <a:extLst>
                <a:ext uri="{FF2B5EF4-FFF2-40B4-BE49-F238E27FC236}">
                  <a16:creationId xmlns:a16="http://schemas.microsoft.com/office/drawing/2014/main" id="{503009A5-1DAF-45D9-216C-030A7A91A752}"/>
                </a:ext>
              </a:extLst>
            </p:cNvPr>
            <p:cNvGrpSpPr/>
            <p:nvPr/>
          </p:nvGrpSpPr>
          <p:grpSpPr>
            <a:xfrm flipH="1">
              <a:off x="6279611" y="4186078"/>
              <a:ext cx="151651" cy="681982"/>
              <a:chOff x="3376692" y="3077129"/>
              <a:chExt cx="116556" cy="524158"/>
            </a:xfrm>
          </p:grpSpPr>
          <p:sp>
            <p:nvSpPr>
              <p:cNvPr id="15" name="Google Shape;1247;p42">
                <a:extLst>
                  <a:ext uri="{FF2B5EF4-FFF2-40B4-BE49-F238E27FC236}">
                    <a16:creationId xmlns:a16="http://schemas.microsoft.com/office/drawing/2014/main" id="{36DCBD37-2A1B-0055-BAB9-67A8FAF38174}"/>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6" name="Google Shape;1248;p42">
                <a:extLst>
                  <a:ext uri="{FF2B5EF4-FFF2-40B4-BE49-F238E27FC236}">
                    <a16:creationId xmlns:a16="http://schemas.microsoft.com/office/drawing/2014/main" id="{D1E50129-BE53-2698-6BD6-9B7A6C0D42B4}"/>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7" name="Google Shape;1249;p42">
                <a:extLst>
                  <a:ext uri="{FF2B5EF4-FFF2-40B4-BE49-F238E27FC236}">
                    <a16:creationId xmlns:a16="http://schemas.microsoft.com/office/drawing/2014/main" id="{355EDEFE-13FC-8A2B-1B02-776967C619EB}"/>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42" name="Google Shape;1216;p42">
            <a:extLst>
              <a:ext uri="{FF2B5EF4-FFF2-40B4-BE49-F238E27FC236}">
                <a16:creationId xmlns:a16="http://schemas.microsoft.com/office/drawing/2014/main" id="{23623547-CADD-8359-E32B-A52A07F7F61C}"/>
              </a:ext>
            </a:extLst>
          </p:cNvPr>
          <p:cNvGrpSpPr/>
          <p:nvPr/>
        </p:nvGrpSpPr>
        <p:grpSpPr>
          <a:xfrm>
            <a:off x="4384793" y="5874201"/>
            <a:ext cx="3201559" cy="646330"/>
            <a:chOff x="6279611" y="4186022"/>
            <a:chExt cx="2401169" cy="682173"/>
          </a:xfrm>
        </p:grpSpPr>
        <p:grpSp>
          <p:nvGrpSpPr>
            <p:cNvPr id="43" name="Google Shape;1217;p42">
              <a:extLst>
                <a:ext uri="{FF2B5EF4-FFF2-40B4-BE49-F238E27FC236}">
                  <a16:creationId xmlns:a16="http://schemas.microsoft.com/office/drawing/2014/main" id="{72165EE9-84E4-A387-6AC9-6F9F4E3DD96B}"/>
                </a:ext>
              </a:extLst>
            </p:cNvPr>
            <p:cNvGrpSpPr/>
            <p:nvPr/>
          </p:nvGrpSpPr>
          <p:grpSpPr>
            <a:xfrm flipH="1">
              <a:off x="8252035" y="4300338"/>
              <a:ext cx="428746" cy="567857"/>
              <a:chOff x="2423890" y="3042362"/>
              <a:chExt cx="428746" cy="567857"/>
            </a:xfrm>
          </p:grpSpPr>
          <p:sp>
            <p:nvSpPr>
              <p:cNvPr id="1352" name="Google Shape;1218;p42">
                <a:extLst>
                  <a:ext uri="{FF2B5EF4-FFF2-40B4-BE49-F238E27FC236}">
                    <a16:creationId xmlns:a16="http://schemas.microsoft.com/office/drawing/2014/main" id="{0C4F6EAA-478B-0D12-E1DB-AF4570B87917}"/>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353" name="Google Shape;1219;p42">
                <a:extLst>
                  <a:ext uri="{FF2B5EF4-FFF2-40B4-BE49-F238E27FC236}">
                    <a16:creationId xmlns:a16="http://schemas.microsoft.com/office/drawing/2014/main" id="{DDD74D75-9C9F-787A-E281-9BF1049032B6}"/>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54" name="Google Shape;1220;p42">
                <a:extLst>
                  <a:ext uri="{FF2B5EF4-FFF2-40B4-BE49-F238E27FC236}">
                    <a16:creationId xmlns:a16="http://schemas.microsoft.com/office/drawing/2014/main" id="{BC513941-3487-06E8-242E-4502AC7B0ECC}"/>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62" name="Google Shape;1221;p42">
                <a:extLst>
                  <a:ext uri="{FF2B5EF4-FFF2-40B4-BE49-F238E27FC236}">
                    <a16:creationId xmlns:a16="http://schemas.microsoft.com/office/drawing/2014/main" id="{D2564DE0-2A27-6F71-BAE6-889246DBB14B}"/>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63" name="Google Shape;1222;p42">
                <a:extLst>
                  <a:ext uri="{FF2B5EF4-FFF2-40B4-BE49-F238E27FC236}">
                    <a16:creationId xmlns:a16="http://schemas.microsoft.com/office/drawing/2014/main" id="{FAFF4E70-6220-D245-E961-C5D479EBF44B}"/>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64" name="Google Shape;1223;p42">
                <a:extLst>
                  <a:ext uri="{FF2B5EF4-FFF2-40B4-BE49-F238E27FC236}">
                    <a16:creationId xmlns:a16="http://schemas.microsoft.com/office/drawing/2014/main" id="{0BC9A42E-0583-B57B-F2AF-EAAA472BA4D2}"/>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4" name="Google Shape;1224;p42">
              <a:extLst>
                <a:ext uri="{FF2B5EF4-FFF2-40B4-BE49-F238E27FC236}">
                  <a16:creationId xmlns:a16="http://schemas.microsoft.com/office/drawing/2014/main" id="{232FB3FB-2F3B-822A-C941-92D68B0F46DB}"/>
                </a:ext>
              </a:extLst>
            </p:cNvPr>
            <p:cNvGrpSpPr/>
            <p:nvPr/>
          </p:nvGrpSpPr>
          <p:grpSpPr>
            <a:xfrm flipH="1">
              <a:off x="7355927" y="4186022"/>
              <a:ext cx="514923" cy="681996"/>
              <a:chOff x="2423890" y="3042362"/>
              <a:chExt cx="428746" cy="567857"/>
            </a:xfrm>
          </p:grpSpPr>
          <p:sp>
            <p:nvSpPr>
              <p:cNvPr id="1344" name="Google Shape;1225;p42">
                <a:extLst>
                  <a:ext uri="{FF2B5EF4-FFF2-40B4-BE49-F238E27FC236}">
                    <a16:creationId xmlns:a16="http://schemas.microsoft.com/office/drawing/2014/main" id="{3AF907D2-7C8C-A9AA-8B47-7F94C20F5C93}"/>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46" name="Google Shape;1226;p42">
                <a:extLst>
                  <a:ext uri="{FF2B5EF4-FFF2-40B4-BE49-F238E27FC236}">
                    <a16:creationId xmlns:a16="http://schemas.microsoft.com/office/drawing/2014/main" id="{58CEAC87-F490-0A7E-AB4F-4A585E7F0D5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47" name="Google Shape;1227;p42">
                <a:extLst>
                  <a:ext uri="{FF2B5EF4-FFF2-40B4-BE49-F238E27FC236}">
                    <a16:creationId xmlns:a16="http://schemas.microsoft.com/office/drawing/2014/main" id="{005D67D9-5325-CD0F-3111-23F24EDE7BD7}"/>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48" name="Google Shape;1228;p42">
                <a:extLst>
                  <a:ext uri="{FF2B5EF4-FFF2-40B4-BE49-F238E27FC236}">
                    <a16:creationId xmlns:a16="http://schemas.microsoft.com/office/drawing/2014/main" id="{99C8C85E-4315-EEED-5493-FCE08AE731A1}"/>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49" name="Google Shape;1229;p42">
                <a:extLst>
                  <a:ext uri="{FF2B5EF4-FFF2-40B4-BE49-F238E27FC236}">
                    <a16:creationId xmlns:a16="http://schemas.microsoft.com/office/drawing/2014/main" id="{A78CAC5E-A30C-FEE4-45C9-C546284C071C}"/>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51" name="Google Shape;1230;p42">
                <a:extLst>
                  <a:ext uri="{FF2B5EF4-FFF2-40B4-BE49-F238E27FC236}">
                    <a16:creationId xmlns:a16="http://schemas.microsoft.com/office/drawing/2014/main" id="{9D076870-2FA5-E8D9-B40B-F861314CE02F}"/>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5" name="Google Shape;1231;p42">
              <a:extLst>
                <a:ext uri="{FF2B5EF4-FFF2-40B4-BE49-F238E27FC236}">
                  <a16:creationId xmlns:a16="http://schemas.microsoft.com/office/drawing/2014/main" id="{808A2615-A72F-0108-E5E7-2345283D11A4}"/>
                </a:ext>
              </a:extLst>
            </p:cNvPr>
            <p:cNvGrpSpPr/>
            <p:nvPr/>
          </p:nvGrpSpPr>
          <p:grpSpPr>
            <a:xfrm flipH="1">
              <a:off x="6545997" y="4300338"/>
              <a:ext cx="428746" cy="567857"/>
              <a:chOff x="2423890" y="3042362"/>
              <a:chExt cx="428746" cy="567857"/>
            </a:xfrm>
          </p:grpSpPr>
          <p:sp>
            <p:nvSpPr>
              <p:cNvPr id="58" name="Google Shape;1232;p42">
                <a:extLst>
                  <a:ext uri="{FF2B5EF4-FFF2-40B4-BE49-F238E27FC236}">
                    <a16:creationId xmlns:a16="http://schemas.microsoft.com/office/drawing/2014/main" id="{DA6A89A7-567D-669D-9356-D1505515B68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59" name="Google Shape;1233;p42">
                <a:extLst>
                  <a:ext uri="{FF2B5EF4-FFF2-40B4-BE49-F238E27FC236}">
                    <a16:creationId xmlns:a16="http://schemas.microsoft.com/office/drawing/2014/main" id="{DF0A1AE9-854B-CEC8-F80E-048915E9E2EC}"/>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0" name="Google Shape;1234;p42">
                <a:extLst>
                  <a:ext uri="{FF2B5EF4-FFF2-40B4-BE49-F238E27FC236}">
                    <a16:creationId xmlns:a16="http://schemas.microsoft.com/office/drawing/2014/main" id="{97E5FADA-E986-3C5D-F7DF-3756909C670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1" name="Google Shape;1235;p42">
                <a:extLst>
                  <a:ext uri="{FF2B5EF4-FFF2-40B4-BE49-F238E27FC236}">
                    <a16:creationId xmlns:a16="http://schemas.microsoft.com/office/drawing/2014/main" id="{95B034E4-E591-9D70-5929-2213539E5FF7}"/>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2" name="Google Shape;1236;p42">
                <a:extLst>
                  <a:ext uri="{FF2B5EF4-FFF2-40B4-BE49-F238E27FC236}">
                    <a16:creationId xmlns:a16="http://schemas.microsoft.com/office/drawing/2014/main" id="{6BA2027C-F6DB-7C9A-9896-B583139B7C3C}"/>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63" name="Google Shape;1237;p42">
                <a:extLst>
                  <a:ext uri="{FF2B5EF4-FFF2-40B4-BE49-F238E27FC236}">
                    <a16:creationId xmlns:a16="http://schemas.microsoft.com/office/drawing/2014/main" id="{390D5DA4-7774-174B-82E6-75C0FDA13B01}"/>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6" name="Google Shape;1238;p42">
              <a:extLst>
                <a:ext uri="{FF2B5EF4-FFF2-40B4-BE49-F238E27FC236}">
                  <a16:creationId xmlns:a16="http://schemas.microsoft.com/office/drawing/2014/main" id="{4838B977-9392-F2DC-F8C6-EEA7CEC7453C}"/>
                </a:ext>
              </a:extLst>
            </p:cNvPr>
            <p:cNvGrpSpPr/>
            <p:nvPr/>
          </p:nvGrpSpPr>
          <p:grpSpPr>
            <a:xfrm flipH="1">
              <a:off x="7985624" y="4186078"/>
              <a:ext cx="151651" cy="681982"/>
              <a:chOff x="3376692" y="3077129"/>
              <a:chExt cx="116556" cy="524158"/>
            </a:xfrm>
          </p:grpSpPr>
          <p:sp>
            <p:nvSpPr>
              <p:cNvPr id="55" name="Google Shape;1239;p42">
                <a:extLst>
                  <a:ext uri="{FF2B5EF4-FFF2-40B4-BE49-F238E27FC236}">
                    <a16:creationId xmlns:a16="http://schemas.microsoft.com/office/drawing/2014/main" id="{D2E3AFF6-AB6A-7BCC-986A-A684DAF3488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6" name="Google Shape;1240;p42">
                <a:extLst>
                  <a:ext uri="{FF2B5EF4-FFF2-40B4-BE49-F238E27FC236}">
                    <a16:creationId xmlns:a16="http://schemas.microsoft.com/office/drawing/2014/main" id="{C3A3357F-1C2A-ACEC-128C-DBBF7622CCC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7" name="Google Shape;1241;p42">
                <a:extLst>
                  <a:ext uri="{FF2B5EF4-FFF2-40B4-BE49-F238E27FC236}">
                    <a16:creationId xmlns:a16="http://schemas.microsoft.com/office/drawing/2014/main" id="{7E509A9E-522C-EA33-7855-8149CF7E25A4}"/>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7" name="Google Shape;1242;p42">
              <a:extLst>
                <a:ext uri="{FF2B5EF4-FFF2-40B4-BE49-F238E27FC236}">
                  <a16:creationId xmlns:a16="http://schemas.microsoft.com/office/drawing/2014/main" id="{B236DB6A-7C7C-EB81-D227-379D56ED80B8}"/>
                </a:ext>
              </a:extLst>
            </p:cNvPr>
            <p:cNvGrpSpPr/>
            <p:nvPr/>
          </p:nvGrpSpPr>
          <p:grpSpPr>
            <a:xfrm flipH="1">
              <a:off x="7089511" y="4186078"/>
              <a:ext cx="151651" cy="681982"/>
              <a:chOff x="3376692" y="3077129"/>
              <a:chExt cx="116556" cy="524158"/>
            </a:xfrm>
          </p:grpSpPr>
          <p:sp>
            <p:nvSpPr>
              <p:cNvPr id="52" name="Google Shape;1243;p42">
                <a:extLst>
                  <a:ext uri="{FF2B5EF4-FFF2-40B4-BE49-F238E27FC236}">
                    <a16:creationId xmlns:a16="http://schemas.microsoft.com/office/drawing/2014/main" id="{87886A99-A8FD-B505-6CC9-A42A053C919C}"/>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3" name="Google Shape;1244;p42">
                <a:extLst>
                  <a:ext uri="{FF2B5EF4-FFF2-40B4-BE49-F238E27FC236}">
                    <a16:creationId xmlns:a16="http://schemas.microsoft.com/office/drawing/2014/main" id="{EF484DA1-71AA-F634-5605-D27E25DEAF3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4" name="Google Shape;1245;p42">
                <a:extLst>
                  <a:ext uri="{FF2B5EF4-FFF2-40B4-BE49-F238E27FC236}">
                    <a16:creationId xmlns:a16="http://schemas.microsoft.com/office/drawing/2014/main" id="{D6E7BB67-06D7-C729-07C6-98CF486A7EDA}"/>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48" name="Google Shape;1246;p42">
              <a:extLst>
                <a:ext uri="{FF2B5EF4-FFF2-40B4-BE49-F238E27FC236}">
                  <a16:creationId xmlns:a16="http://schemas.microsoft.com/office/drawing/2014/main" id="{3EBCE44E-9C9C-3699-BE2F-AD4E428C1427}"/>
                </a:ext>
              </a:extLst>
            </p:cNvPr>
            <p:cNvGrpSpPr/>
            <p:nvPr/>
          </p:nvGrpSpPr>
          <p:grpSpPr>
            <a:xfrm flipH="1">
              <a:off x="6279611" y="4186078"/>
              <a:ext cx="151651" cy="681982"/>
              <a:chOff x="3376692" y="3077129"/>
              <a:chExt cx="116556" cy="524158"/>
            </a:xfrm>
          </p:grpSpPr>
          <p:sp>
            <p:nvSpPr>
              <p:cNvPr id="49" name="Google Shape;1247;p42">
                <a:extLst>
                  <a:ext uri="{FF2B5EF4-FFF2-40B4-BE49-F238E27FC236}">
                    <a16:creationId xmlns:a16="http://schemas.microsoft.com/office/drawing/2014/main" id="{E9111D5F-AB2C-ABB3-2AEE-8DF0A7621B51}"/>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0" name="Google Shape;1248;p42">
                <a:extLst>
                  <a:ext uri="{FF2B5EF4-FFF2-40B4-BE49-F238E27FC236}">
                    <a16:creationId xmlns:a16="http://schemas.microsoft.com/office/drawing/2014/main" id="{D2F36A58-CBB6-FD31-4C61-8379D2BF7D9C}"/>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51" name="Google Shape;1249;p42">
                <a:extLst>
                  <a:ext uri="{FF2B5EF4-FFF2-40B4-BE49-F238E27FC236}">
                    <a16:creationId xmlns:a16="http://schemas.microsoft.com/office/drawing/2014/main" id="{C53B9F64-24AC-A845-DC74-64461E89D5C3}"/>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365" name="Google Shape;1216;p42">
            <a:extLst>
              <a:ext uri="{FF2B5EF4-FFF2-40B4-BE49-F238E27FC236}">
                <a16:creationId xmlns:a16="http://schemas.microsoft.com/office/drawing/2014/main" id="{EEA90980-54D9-7851-AB34-E6CA5F27937F}"/>
              </a:ext>
            </a:extLst>
          </p:cNvPr>
          <p:cNvGrpSpPr/>
          <p:nvPr/>
        </p:nvGrpSpPr>
        <p:grpSpPr>
          <a:xfrm>
            <a:off x="8349853" y="5849935"/>
            <a:ext cx="3201559" cy="646330"/>
            <a:chOff x="6279611" y="4186022"/>
            <a:chExt cx="2401169" cy="682173"/>
          </a:xfrm>
        </p:grpSpPr>
        <p:grpSp>
          <p:nvGrpSpPr>
            <p:cNvPr id="1366" name="Google Shape;1217;p42">
              <a:extLst>
                <a:ext uri="{FF2B5EF4-FFF2-40B4-BE49-F238E27FC236}">
                  <a16:creationId xmlns:a16="http://schemas.microsoft.com/office/drawing/2014/main" id="{57398238-4F65-9986-9730-0B5519500A74}"/>
                </a:ext>
              </a:extLst>
            </p:cNvPr>
            <p:cNvGrpSpPr/>
            <p:nvPr/>
          </p:nvGrpSpPr>
          <p:grpSpPr>
            <a:xfrm flipH="1">
              <a:off x="8252035" y="4300338"/>
              <a:ext cx="428746" cy="567857"/>
              <a:chOff x="2423890" y="3042362"/>
              <a:chExt cx="428746" cy="567857"/>
            </a:xfrm>
          </p:grpSpPr>
          <p:sp>
            <p:nvSpPr>
              <p:cNvPr id="1393" name="Google Shape;1218;p42">
                <a:extLst>
                  <a:ext uri="{FF2B5EF4-FFF2-40B4-BE49-F238E27FC236}">
                    <a16:creationId xmlns:a16="http://schemas.microsoft.com/office/drawing/2014/main" id="{F877A1A4-FEBD-7182-2779-20166788DCF1}"/>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394" name="Google Shape;1219;p42">
                <a:extLst>
                  <a:ext uri="{FF2B5EF4-FFF2-40B4-BE49-F238E27FC236}">
                    <a16:creationId xmlns:a16="http://schemas.microsoft.com/office/drawing/2014/main" id="{87393DB5-DECE-1629-1A62-5C467F00F0F8}"/>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5" name="Google Shape;1220;p42">
                <a:extLst>
                  <a:ext uri="{FF2B5EF4-FFF2-40B4-BE49-F238E27FC236}">
                    <a16:creationId xmlns:a16="http://schemas.microsoft.com/office/drawing/2014/main" id="{0B133A74-6AD6-74E5-9775-2F54FD3AD25D}"/>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6" name="Google Shape;1221;p42">
                <a:extLst>
                  <a:ext uri="{FF2B5EF4-FFF2-40B4-BE49-F238E27FC236}">
                    <a16:creationId xmlns:a16="http://schemas.microsoft.com/office/drawing/2014/main" id="{37A09D9C-5242-D460-5066-02C3D022A651}"/>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7" name="Google Shape;1222;p42">
                <a:extLst>
                  <a:ext uri="{FF2B5EF4-FFF2-40B4-BE49-F238E27FC236}">
                    <a16:creationId xmlns:a16="http://schemas.microsoft.com/office/drawing/2014/main" id="{59F70277-2FFB-D8E8-E7C7-06550B2D289E}"/>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8" name="Google Shape;1223;p42">
                <a:extLst>
                  <a:ext uri="{FF2B5EF4-FFF2-40B4-BE49-F238E27FC236}">
                    <a16:creationId xmlns:a16="http://schemas.microsoft.com/office/drawing/2014/main" id="{5074F603-F382-3C28-3184-D2AF5EE9D46B}"/>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67" name="Google Shape;1224;p42">
              <a:extLst>
                <a:ext uri="{FF2B5EF4-FFF2-40B4-BE49-F238E27FC236}">
                  <a16:creationId xmlns:a16="http://schemas.microsoft.com/office/drawing/2014/main" id="{B7E5BDCC-7067-A171-7FC6-6CADF64FC8DF}"/>
                </a:ext>
              </a:extLst>
            </p:cNvPr>
            <p:cNvGrpSpPr/>
            <p:nvPr/>
          </p:nvGrpSpPr>
          <p:grpSpPr>
            <a:xfrm flipH="1">
              <a:off x="7355927" y="4186022"/>
              <a:ext cx="514923" cy="681996"/>
              <a:chOff x="2423890" y="3042362"/>
              <a:chExt cx="428746" cy="567857"/>
            </a:xfrm>
          </p:grpSpPr>
          <p:sp>
            <p:nvSpPr>
              <p:cNvPr id="1387" name="Google Shape;1225;p42">
                <a:extLst>
                  <a:ext uri="{FF2B5EF4-FFF2-40B4-BE49-F238E27FC236}">
                    <a16:creationId xmlns:a16="http://schemas.microsoft.com/office/drawing/2014/main" id="{44109FDC-8B03-7EA7-8034-A08B88E61F72}"/>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8" name="Google Shape;1226;p42">
                <a:extLst>
                  <a:ext uri="{FF2B5EF4-FFF2-40B4-BE49-F238E27FC236}">
                    <a16:creationId xmlns:a16="http://schemas.microsoft.com/office/drawing/2014/main" id="{8E792B6E-6EED-E700-A9F4-583A5D5FF65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9" name="Google Shape;1227;p42">
                <a:extLst>
                  <a:ext uri="{FF2B5EF4-FFF2-40B4-BE49-F238E27FC236}">
                    <a16:creationId xmlns:a16="http://schemas.microsoft.com/office/drawing/2014/main" id="{83C551F9-A145-3555-E397-95FB623E45D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0" name="Google Shape;1228;p42">
                <a:extLst>
                  <a:ext uri="{FF2B5EF4-FFF2-40B4-BE49-F238E27FC236}">
                    <a16:creationId xmlns:a16="http://schemas.microsoft.com/office/drawing/2014/main" id="{3AF1122A-D21A-E3D9-F18A-E13EE4A20004}"/>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1" name="Google Shape;1229;p42">
                <a:extLst>
                  <a:ext uri="{FF2B5EF4-FFF2-40B4-BE49-F238E27FC236}">
                    <a16:creationId xmlns:a16="http://schemas.microsoft.com/office/drawing/2014/main" id="{16EF10D6-9AF7-3BCB-E025-8A2C56457132}"/>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92" name="Google Shape;1230;p42">
                <a:extLst>
                  <a:ext uri="{FF2B5EF4-FFF2-40B4-BE49-F238E27FC236}">
                    <a16:creationId xmlns:a16="http://schemas.microsoft.com/office/drawing/2014/main" id="{ADC12265-AD1A-3582-EDD5-DF10567D771A}"/>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68" name="Google Shape;1231;p42">
              <a:extLst>
                <a:ext uri="{FF2B5EF4-FFF2-40B4-BE49-F238E27FC236}">
                  <a16:creationId xmlns:a16="http://schemas.microsoft.com/office/drawing/2014/main" id="{74AD338F-8775-D8CE-BE1F-E267B70033C9}"/>
                </a:ext>
              </a:extLst>
            </p:cNvPr>
            <p:cNvGrpSpPr/>
            <p:nvPr/>
          </p:nvGrpSpPr>
          <p:grpSpPr>
            <a:xfrm flipH="1">
              <a:off x="6545997" y="4300338"/>
              <a:ext cx="428746" cy="567857"/>
              <a:chOff x="2423890" y="3042362"/>
              <a:chExt cx="428746" cy="567857"/>
            </a:xfrm>
          </p:grpSpPr>
          <p:sp>
            <p:nvSpPr>
              <p:cNvPr id="1381" name="Google Shape;1232;p42">
                <a:extLst>
                  <a:ext uri="{FF2B5EF4-FFF2-40B4-BE49-F238E27FC236}">
                    <a16:creationId xmlns:a16="http://schemas.microsoft.com/office/drawing/2014/main" id="{83C482D4-E824-350B-955A-BD5CDD430195}"/>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2" name="Google Shape;1233;p42">
                <a:extLst>
                  <a:ext uri="{FF2B5EF4-FFF2-40B4-BE49-F238E27FC236}">
                    <a16:creationId xmlns:a16="http://schemas.microsoft.com/office/drawing/2014/main" id="{D591B6F2-7043-A139-795A-FB83684D7036}"/>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3" name="Google Shape;1234;p42">
                <a:extLst>
                  <a:ext uri="{FF2B5EF4-FFF2-40B4-BE49-F238E27FC236}">
                    <a16:creationId xmlns:a16="http://schemas.microsoft.com/office/drawing/2014/main" id="{523835E3-7036-4E53-4908-7161C4C1988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4" name="Google Shape;1235;p42">
                <a:extLst>
                  <a:ext uri="{FF2B5EF4-FFF2-40B4-BE49-F238E27FC236}">
                    <a16:creationId xmlns:a16="http://schemas.microsoft.com/office/drawing/2014/main" id="{248436BB-8738-5B8A-3C69-758820FB3AC9}"/>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5" name="Google Shape;1236;p42">
                <a:extLst>
                  <a:ext uri="{FF2B5EF4-FFF2-40B4-BE49-F238E27FC236}">
                    <a16:creationId xmlns:a16="http://schemas.microsoft.com/office/drawing/2014/main" id="{4ED01DD0-CE79-8BD4-CFE1-C60C74A1597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86" name="Google Shape;1237;p42">
                <a:extLst>
                  <a:ext uri="{FF2B5EF4-FFF2-40B4-BE49-F238E27FC236}">
                    <a16:creationId xmlns:a16="http://schemas.microsoft.com/office/drawing/2014/main" id="{6859887E-7FDB-2C08-C3DE-1B91EC1E9C8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69" name="Google Shape;1238;p42">
              <a:extLst>
                <a:ext uri="{FF2B5EF4-FFF2-40B4-BE49-F238E27FC236}">
                  <a16:creationId xmlns:a16="http://schemas.microsoft.com/office/drawing/2014/main" id="{41281557-CB1B-0450-737E-06CBA014CD3B}"/>
                </a:ext>
              </a:extLst>
            </p:cNvPr>
            <p:cNvGrpSpPr/>
            <p:nvPr/>
          </p:nvGrpSpPr>
          <p:grpSpPr>
            <a:xfrm flipH="1">
              <a:off x="7985624" y="4186078"/>
              <a:ext cx="151651" cy="681982"/>
              <a:chOff x="3376692" y="3077129"/>
              <a:chExt cx="116556" cy="524158"/>
            </a:xfrm>
          </p:grpSpPr>
          <p:sp>
            <p:nvSpPr>
              <p:cNvPr id="1378" name="Google Shape;1239;p42">
                <a:extLst>
                  <a:ext uri="{FF2B5EF4-FFF2-40B4-BE49-F238E27FC236}">
                    <a16:creationId xmlns:a16="http://schemas.microsoft.com/office/drawing/2014/main" id="{13037E81-9CBE-0BD7-829D-ECC08455667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9" name="Google Shape;1240;p42">
                <a:extLst>
                  <a:ext uri="{FF2B5EF4-FFF2-40B4-BE49-F238E27FC236}">
                    <a16:creationId xmlns:a16="http://schemas.microsoft.com/office/drawing/2014/main" id="{3AD62C59-BF00-EE38-0710-C468AE7DB135}"/>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80" name="Google Shape;1241;p42">
                <a:extLst>
                  <a:ext uri="{FF2B5EF4-FFF2-40B4-BE49-F238E27FC236}">
                    <a16:creationId xmlns:a16="http://schemas.microsoft.com/office/drawing/2014/main" id="{D33E3511-9568-6117-D643-060D4C5933C6}"/>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70" name="Google Shape;1242;p42">
              <a:extLst>
                <a:ext uri="{FF2B5EF4-FFF2-40B4-BE49-F238E27FC236}">
                  <a16:creationId xmlns:a16="http://schemas.microsoft.com/office/drawing/2014/main" id="{18C6AC86-4BF2-0233-19D8-2DC51EBE9BDD}"/>
                </a:ext>
              </a:extLst>
            </p:cNvPr>
            <p:cNvGrpSpPr/>
            <p:nvPr/>
          </p:nvGrpSpPr>
          <p:grpSpPr>
            <a:xfrm flipH="1">
              <a:off x="7089511" y="4186078"/>
              <a:ext cx="151651" cy="681982"/>
              <a:chOff x="3376692" y="3077129"/>
              <a:chExt cx="116556" cy="524158"/>
            </a:xfrm>
          </p:grpSpPr>
          <p:sp>
            <p:nvSpPr>
              <p:cNvPr id="1375" name="Google Shape;1243;p42">
                <a:extLst>
                  <a:ext uri="{FF2B5EF4-FFF2-40B4-BE49-F238E27FC236}">
                    <a16:creationId xmlns:a16="http://schemas.microsoft.com/office/drawing/2014/main" id="{CEF6F35C-E8FE-3E16-CD2D-F18AB14181B2}"/>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6" name="Google Shape;1244;p42">
                <a:extLst>
                  <a:ext uri="{FF2B5EF4-FFF2-40B4-BE49-F238E27FC236}">
                    <a16:creationId xmlns:a16="http://schemas.microsoft.com/office/drawing/2014/main" id="{3C8022AB-AC6A-03C1-7410-B7B24DFEAB73}"/>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7" name="Google Shape;1245;p42">
                <a:extLst>
                  <a:ext uri="{FF2B5EF4-FFF2-40B4-BE49-F238E27FC236}">
                    <a16:creationId xmlns:a16="http://schemas.microsoft.com/office/drawing/2014/main" id="{3698A216-3657-43F1-AC09-BAB01FC04E67}"/>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71" name="Google Shape;1246;p42">
              <a:extLst>
                <a:ext uri="{FF2B5EF4-FFF2-40B4-BE49-F238E27FC236}">
                  <a16:creationId xmlns:a16="http://schemas.microsoft.com/office/drawing/2014/main" id="{135D7866-EF59-0D22-E3FF-3C952B3C8A26}"/>
                </a:ext>
              </a:extLst>
            </p:cNvPr>
            <p:cNvGrpSpPr/>
            <p:nvPr/>
          </p:nvGrpSpPr>
          <p:grpSpPr>
            <a:xfrm flipH="1">
              <a:off x="6279611" y="4186078"/>
              <a:ext cx="151651" cy="681982"/>
              <a:chOff x="3376692" y="3077129"/>
              <a:chExt cx="116556" cy="524158"/>
            </a:xfrm>
          </p:grpSpPr>
          <p:sp>
            <p:nvSpPr>
              <p:cNvPr id="1372" name="Google Shape;1247;p42">
                <a:extLst>
                  <a:ext uri="{FF2B5EF4-FFF2-40B4-BE49-F238E27FC236}">
                    <a16:creationId xmlns:a16="http://schemas.microsoft.com/office/drawing/2014/main" id="{27147205-F002-FB43-E57B-01F9A3718EC3}"/>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3" name="Google Shape;1248;p42">
                <a:extLst>
                  <a:ext uri="{FF2B5EF4-FFF2-40B4-BE49-F238E27FC236}">
                    <a16:creationId xmlns:a16="http://schemas.microsoft.com/office/drawing/2014/main" id="{BD035E1C-1B25-A0CB-11CE-A10D8EC34816}"/>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374" name="Google Shape;1249;p42">
                <a:extLst>
                  <a:ext uri="{FF2B5EF4-FFF2-40B4-BE49-F238E27FC236}">
                    <a16:creationId xmlns:a16="http://schemas.microsoft.com/office/drawing/2014/main" id="{CD7482CF-5277-F5FF-8852-E97C91D99676}"/>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1355" name="Rectangle 4">
            <a:extLst>
              <a:ext uri="{FF2B5EF4-FFF2-40B4-BE49-F238E27FC236}">
                <a16:creationId xmlns:a16="http://schemas.microsoft.com/office/drawing/2014/main" id="{9EB40295-5D9D-E5F4-5B0C-E73D7802675C}"/>
              </a:ext>
            </a:extLst>
          </p:cNvPr>
          <p:cNvSpPr>
            <a:spLocks noChangeArrowheads="1"/>
          </p:cNvSpPr>
          <p:nvPr/>
        </p:nvSpPr>
        <p:spPr bwMode="auto">
          <a:xfrm>
            <a:off x="618916" y="4527141"/>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357" name="Rectangle 1356">
            <a:extLst>
              <a:ext uri="{FF2B5EF4-FFF2-40B4-BE49-F238E27FC236}">
                <a16:creationId xmlns:a16="http://schemas.microsoft.com/office/drawing/2014/main" id="{C0899961-BB34-4247-DA1C-21FFFDF01C67}"/>
              </a:ext>
            </a:extLst>
          </p:cNvPr>
          <p:cNvSpPr/>
          <p:nvPr/>
        </p:nvSpPr>
        <p:spPr>
          <a:xfrm>
            <a:off x="555282" y="1050068"/>
            <a:ext cx="6884266" cy="76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altLang="ja-JP" sz="2200" b="1" dirty="0">
                <a:solidFill>
                  <a:srgbClr val="000000"/>
                </a:solidFill>
                <a:latin typeface="Times New Roman" pitchFamily="18" charset="0"/>
                <a:cs typeface="Times New Roman" pitchFamily="18" charset="0"/>
              </a:rPr>
              <a:t>CÓ </a:t>
            </a:r>
            <a:r>
              <a:rPr lang="en-US" altLang="ja-JP" sz="2200" b="1" dirty="0" err="1">
                <a:solidFill>
                  <a:srgbClr val="000000"/>
                </a:solidFill>
                <a:latin typeface="Times New Roman" pitchFamily="18" charset="0"/>
                <a:cs typeface="Times New Roman" pitchFamily="18" charset="0"/>
              </a:rPr>
              <a:t>hồ</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sơ</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xác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định</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giá</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mua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hoặc</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giá</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xây</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dựng</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của</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tài</a:t>
            </a:r>
            <a:r>
              <a:rPr lang="en-US" altLang="ja-JP" sz="2200" b="1" dirty="0">
                <a:solidFill>
                  <a:srgbClr val="000000"/>
                </a:solidFill>
                <a:latin typeface="Times New Roman" pitchFamily="18" charset="0"/>
                <a:cs typeface="Times New Roman" pitchFamily="18" charset="0"/>
              </a:rPr>
              <a:t> </a:t>
            </a:r>
            <a:r>
              <a:rPr lang="en-US" altLang="ja-JP" sz="2200" b="1" dirty="0" err="1">
                <a:solidFill>
                  <a:srgbClr val="000000"/>
                </a:solidFill>
                <a:latin typeface="Times New Roman" pitchFamily="18" charset="0"/>
                <a:cs typeface="Times New Roman" pitchFamily="18" charset="0"/>
              </a:rPr>
              <a:t>sản</a:t>
            </a:r>
            <a:endParaRPr lang="en-US" sz="2200" b="1" dirty="0">
              <a:solidFill>
                <a:srgbClr val="000000"/>
              </a:solidFill>
            </a:endParaRPr>
          </a:p>
        </p:txBody>
      </p:sp>
      <p:sp>
        <p:nvSpPr>
          <p:cNvPr id="1400" name="TextBox 1399">
            <a:extLst>
              <a:ext uri="{FF2B5EF4-FFF2-40B4-BE49-F238E27FC236}">
                <a16:creationId xmlns:a16="http://schemas.microsoft.com/office/drawing/2014/main" id="{9E746201-0622-5018-9BEE-A40CCBA0E22E}"/>
              </a:ext>
            </a:extLst>
          </p:cNvPr>
          <p:cNvSpPr txBox="1"/>
          <p:nvPr/>
        </p:nvSpPr>
        <p:spPr>
          <a:xfrm>
            <a:off x="556570" y="1910250"/>
            <a:ext cx="6882977" cy="1446550"/>
          </a:xfrm>
          <a:prstGeom prst="rect">
            <a:avLst/>
          </a:prstGeom>
          <a:solidFill>
            <a:schemeClr val="accent4">
              <a:lumMod val="20000"/>
              <a:lumOff val="80000"/>
            </a:schemeClr>
          </a:solidFill>
        </p:spPr>
        <p:txBody>
          <a:bodyPr wrap="square">
            <a:spAutoFit/>
          </a:bodyPr>
          <a:lstStyle/>
          <a:p>
            <a:pPr algn="just"/>
            <a:r>
              <a:rPr lang="vi-VN" sz="2200" b="1" i="0" u="none" strike="noStrike" dirty="0">
                <a:solidFill>
                  <a:srgbClr val="000000"/>
                </a:solidFill>
                <a:effectLst/>
                <a:latin typeface="Times New Roman" panose="02020603050405020304" pitchFamily="18" charset="0"/>
                <a:cs typeface="Times New Roman" panose="02020603050405020304" pitchFamily="18" charset="0"/>
              </a:rPr>
              <a:t>KHÔNG CÓ hồ sơ để xác định giá mua hoặc giá xây dựng </a:t>
            </a:r>
            <a:r>
              <a:rPr lang="vi-VN" sz="2200" b="0" i="0" u="none" strike="noStrike" dirty="0">
                <a:solidFill>
                  <a:srgbClr val="000000"/>
                </a:solidFill>
                <a:effectLst/>
                <a:latin typeface="Times New Roman" panose="02020603050405020304" pitchFamily="18" charset="0"/>
                <a:cs typeface="Times New Roman" panose="02020603050405020304" pitchFamily="18" charset="0"/>
              </a:rPr>
              <a:t>nhưng </a:t>
            </a:r>
            <a:r>
              <a:rPr lang="vi-VN" sz="2200" b="1" i="0" u="none" strike="noStrike" dirty="0">
                <a:solidFill>
                  <a:srgbClr val="000000"/>
                </a:solidFill>
                <a:effectLst/>
                <a:latin typeface="Times New Roman" panose="02020603050405020304" pitchFamily="18" charset="0"/>
                <a:cs typeface="Times New Roman" panose="02020603050405020304" pitchFamily="18" charset="0"/>
              </a:rPr>
              <a:t>có căn cứ để xác định thời điểm</a:t>
            </a:r>
            <a:r>
              <a:rPr lang="vi-VN" sz="2200" b="0" i="0" u="none" strike="noStrike" dirty="0">
                <a:solidFill>
                  <a:srgbClr val="000000"/>
                </a:solidFill>
                <a:effectLst/>
                <a:latin typeface="Times New Roman" panose="02020603050405020304" pitchFamily="18" charset="0"/>
                <a:cs typeface="Times New Roman" panose="02020603050405020304" pitchFamily="18" charset="0"/>
              </a:rPr>
              <a:t> đưa tài sản vào sử dụng,</a:t>
            </a:r>
            <a:r>
              <a:rPr lang="vi-VN" sz="2200" b="1" i="0" u="none" strike="noStrike" dirty="0">
                <a:solidFill>
                  <a:srgbClr val="000000"/>
                </a:solidFill>
                <a:effectLst/>
                <a:latin typeface="Times New Roman" panose="02020603050405020304" pitchFamily="18" charset="0"/>
                <a:cs typeface="Times New Roman" panose="02020603050405020304" pitchFamily="18" charset="0"/>
              </a:rPr>
              <a:t> giá mua mới hoặc giá xây dựng mới của tài sản tại thời điểm đưa vào sử dụng</a:t>
            </a:r>
            <a:endParaRPr lang="en-VN" sz="2200" dirty="0">
              <a:latin typeface="Times New Roman" panose="02020603050405020304" pitchFamily="18" charset="0"/>
              <a:cs typeface="Times New Roman" panose="02020603050405020304" pitchFamily="18" charset="0"/>
            </a:endParaRPr>
          </a:p>
        </p:txBody>
      </p:sp>
      <p:sp>
        <p:nvSpPr>
          <p:cNvPr id="1404" name="TextBox 1403">
            <a:extLst>
              <a:ext uri="{FF2B5EF4-FFF2-40B4-BE49-F238E27FC236}">
                <a16:creationId xmlns:a16="http://schemas.microsoft.com/office/drawing/2014/main" id="{B99A18A9-8DDE-2A49-3C9F-D9BD41F7E1EA}"/>
              </a:ext>
            </a:extLst>
          </p:cNvPr>
          <p:cNvSpPr txBox="1"/>
          <p:nvPr/>
        </p:nvSpPr>
        <p:spPr>
          <a:xfrm>
            <a:off x="8500611" y="1374137"/>
            <a:ext cx="3344159" cy="1785104"/>
          </a:xfrm>
          <a:prstGeom prst="rect">
            <a:avLst/>
          </a:prstGeom>
          <a:solidFill>
            <a:schemeClr val="accent6">
              <a:lumMod val="20000"/>
              <a:lumOff val="80000"/>
            </a:schemeClr>
          </a:solidFill>
        </p:spPr>
        <p:txBody>
          <a:bodyPr wrap="square">
            <a:spAutoFit/>
          </a:bodyPr>
          <a:lstStyle/>
          <a:p>
            <a:pPr algn="just"/>
            <a:r>
              <a:rPr lang="en-US" altLang="ja-JP" sz="2200" dirty="0" err="1">
                <a:solidFill>
                  <a:srgbClr val="000000"/>
                </a:solidFill>
                <a:latin typeface="Times New Roman" pitchFamily="18" charset="0"/>
                <a:cs typeface="Times New Roman" pitchFamily="18" charset="0"/>
              </a:rPr>
              <a:t>Cách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xác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định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tương</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tự</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như</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xác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định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nguyên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giá</a:t>
            </a:r>
            <a:r>
              <a:rPr lang="en-US" altLang="ja-JP" sz="2200" dirty="0">
                <a:solidFill>
                  <a:srgbClr val="000000"/>
                </a:solidFill>
                <a:latin typeface="Times New Roman" pitchFamily="18" charset="0"/>
                <a:cs typeface="Times New Roman" pitchFamily="18" charset="0"/>
              </a:rPr>
              <a:t> TSCĐ </a:t>
            </a:r>
            <a:r>
              <a:rPr lang="en-US" altLang="ja-JP" sz="2200" dirty="0" err="1">
                <a:solidFill>
                  <a:srgbClr val="000000"/>
                </a:solidFill>
                <a:latin typeface="Times New Roman" pitchFamily="18" charset="0"/>
                <a:cs typeface="Times New Roman" pitchFamily="18" charset="0"/>
              </a:rPr>
              <a:t>hữu</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hình</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tại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cơ</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quan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tổ</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chức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đơn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vị</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chưa</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được</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theo</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dõi</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trên</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sổ</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kế</a:t>
            </a:r>
            <a:r>
              <a:rPr lang="en-US" altLang="ja-JP" sz="2200" dirty="0">
                <a:solidFill>
                  <a:srgbClr val="000000"/>
                </a:solidFill>
                <a:latin typeface="Times New Roman" pitchFamily="18" charset="0"/>
                <a:cs typeface="Times New Roman" pitchFamily="18" charset="0"/>
              </a:rPr>
              <a:t> </a:t>
            </a:r>
            <a:r>
              <a:rPr lang="en-US" altLang="ja-JP" sz="2200" dirty="0" err="1">
                <a:solidFill>
                  <a:srgbClr val="000000"/>
                </a:solidFill>
                <a:latin typeface="Times New Roman" pitchFamily="18" charset="0"/>
                <a:cs typeface="Times New Roman" pitchFamily="18" charset="0"/>
              </a:rPr>
              <a:t>toán</a:t>
            </a:r>
            <a:endParaRPr lang="en-VN" sz="2200" dirty="0"/>
          </a:p>
        </p:txBody>
      </p:sp>
      <p:graphicFrame>
        <p:nvGraphicFramePr>
          <p:cNvPr id="1405" name="Table 1404">
            <a:extLst>
              <a:ext uri="{FF2B5EF4-FFF2-40B4-BE49-F238E27FC236}">
                <a16:creationId xmlns:a16="http://schemas.microsoft.com/office/drawing/2014/main" id="{0CF0B730-7B6D-5C8F-86D2-4621DE5F1720}"/>
              </a:ext>
            </a:extLst>
          </p:cNvPr>
          <p:cNvGraphicFramePr>
            <a:graphicFrameLocks noGrp="1"/>
          </p:cNvGraphicFramePr>
          <p:nvPr/>
        </p:nvGraphicFramePr>
        <p:xfrm>
          <a:off x="1174480" y="3622594"/>
          <a:ext cx="9602092" cy="946150"/>
        </p:xfrm>
        <a:graphic>
          <a:graphicData uri="http://schemas.openxmlformats.org/drawingml/2006/table">
            <a:tbl>
              <a:tblPr/>
              <a:tblGrid>
                <a:gridCol w="3070749">
                  <a:extLst>
                    <a:ext uri="{9D8B030D-6E8A-4147-A177-3AD203B41FA5}">
                      <a16:colId xmlns:a16="http://schemas.microsoft.com/office/drawing/2014/main" val="20000"/>
                    </a:ext>
                  </a:extLst>
                </a:gridCol>
                <a:gridCol w="631819">
                  <a:extLst>
                    <a:ext uri="{9D8B030D-6E8A-4147-A177-3AD203B41FA5}">
                      <a16:colId xmlns:a16="http://schemas.microsoft.com/office/drawing/2014/main" val="20001"/>
                    </a:ext>
                  </a:extLst>
                </a:gridCol>
                <a:gridCol w="2191478">
                  <a:extLst>
                    <a:ext uri="{9D8B030D-6E8A-4147-A177-3AD203B41FA5}">
                      <a16:colId xmlns:a16="http://schemas.microsoft.com/office/drawing/2014/main" val="20002"/>
                    </a:ext>
                  </a:extLst>
                </a:gridCol>
                <a:gridCol w="1048278">
                  <a:extLst>
                    <a:ext uri="{9D8B030D-6E8A-4147-A177-3AD203B41FA5}">
                      <a16:colId xmlns:a16="http://schemas.microsoft.com/office/drawing/2014/main" val="20003"/>
                    </a:ext>
                  </a:extLst>
                </a:gridCol>
                <a:gridCol w="2659768">
                  <a:extLst>
                    <a:ext uri="{9D8B030D-6E8A-4147-A177-3AD203B41FA5}">
                      <a16:colId xmlns:a16="http://schemas.microsoft.com/office/drawing/2014/main" val="20004"/>
                    </a:ext>
                  </a:extLst>
                </a:gridCol>
              </a:tblGrid>
              <a:tr h="946150">
                <a:tc>
                  <a:txBody>
                    <a:bodyPr/>
                    <a:lstStyle/>
                    <a:p>
                      <a:pPr algn="ctr">
                        <a:lnSpc>
                          <a:spcPct val="115000"/>
                        </a:lnSpc>
                        <a:spcBef>
                          <a:spcPts val="600"/>
                        </a:spcBef>
                        <a:spcAft>
                          <a:spcPts val="0"/>
                        </a:spcAft>
                      </a:pPr>
                      <a:r>
                        <a:rPr lang="en-US" sz="2400" b="1" dirty="0" err="1">
                          <a:solidFill>
                            <a:srgbClr val="000000"/>
                          </a:solidFill>
                          <a:latin typeface="Times New Roman" pitchFamily="18" charset="0"/>
                          <a:ea typeface="Tahoma"/>
                          <a:cs typeface="Times New Roman" pitchFamily="18" charset="0"/>
                        </a:rPr>
                        <a:t>Giá</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trị</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còn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lại</a:t>
                      </a:r>
                      <a:r>
                        <a:rPr lang="en-US" sz="2400" b="1" dirty="0">
                          <a:solidFill>
                            <a:srgbClr val="000000"/>
                          </a:solidFill>
                          <a:latin typeface="Times New Roman" pitchFamily="18" charset="0"/>
                          <a:ea typeface="Tahoma"/>
                          <a:cs typeface="Times New Roman" pitchFamily="18" charset="0"/>
                        </a:rPr>
                        <a:t> </a:t>
                      </a:r>
                    </a:p>
                    <a:p>
                      <a:pPr algn="ctr">
                        <a:lnSpc>
                          <a:spcPct val="115000"/>
                        </a:lnSpc>
                        <a:spcBef>
                          <a:spcPts val="600"/>
                        </a:spcBef>
                        <a:spcAft>
                          <a:spcPts val="0"/>
                        </a:spcAft>
                      </a:pPr>
                      <a:r>
                        <a:rPr lang="en-US" sz="2400" b="1" dirty="0" err="1">
                          <a:solidFill>
                            <a:srgbClr val="000000"/>
                          </a:solidFill>
                          <a:latin typeface="Times New Roman" pitchFamily="18" charset="0"/>
                          <a:ea typeface="Tahoma"/>
                          <a:cs typeface="Times New Roman" pitchFamily="18" charset="0"/>
                        </a:rPr>
                        <a:t>của</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tài</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sản</a:t>
                      </a:r>
                      <a:endParaRPr lang="en-US" sz="2400" b="1"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a:solidFill>
                            <a:srgbClr val="000000"/>
                          </a:solidFill>
                          <a:latin typeface="Times New Roman" pitchFamily="18" charset="0"/>
                          <a:ea typeface="Tahoma"/>
                          <a:cs typeface="Times New Roman" pitchFamily="18" charset="0"/>
                        </a:rPr>
                        <a:t>Nguyên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a:solidFill>
                            <a:srgbClr val="000000"/>
                          </a:solidFill>
                          <a:latin typeface="Times New Roman" pitchFamily="18" charset="0"/>
                          <a:ea typeface="Tahoma"/>
                          <a:cs typeface="Times New Roman" pitchFamily="18" charset="0"/>
                        </a:rPr>
                        <a:t>-</a:t>
                      </a:r>
                    </a:p>
                  </a:txBody>
                  <a:tcPr marL="68583" marR="68583" marT="0" marB="0" anchor="ctr">
                    <a:lnL>
                      <a:noFill/>
                    </a:lnL>
                    <a:lnR>
                      <a:noFill/>
                    </a:lnR>
                    <a:lnT>
                      <a:noFill/>
                    </a:lnT>
                    <a:lnB>
                      <a:noFill/>
                    </a:lnB>
                  </a:tcPr>
                </a:tc>
                <a:tc>
                  <a:txBody>
                    <a:bodyPr/>
                    <a:lstStyle/>
                    <a:p>
                      <a:pPr algn="ctr">
                        <a:lnSpc>
                          <a:spcPct val="115000"/>
                        </a:lnSpc>
                        <a:spcBef>
                          <a:spcPts val="600"/>
                        </a:spcBef>
                        <a:spcAft>
                          <a:spcPts val="0"/>
                        </a:spcAft>
                      </a:pPr>
                      <a:r>
                        <a:rPr lang="en-US" sz="2400" dirty="0" err="1">
                          <a:solidFill>
                            <a:srgbClr val="000000"/>
                          </a:solidFill>
                          <a:latin typeface="Times New Roman" pitchFamily="18" charset="0"/>
                          <a:ea typeface="Tahoma"/>
                          <a:cs typeface="Times New Roman" pitchFamily="18" charset="0"/>
                        </a:rPr>
                        <a:t>Số</a:t>
                      </a:r>
                      <a:r>
                        <a:rPr lang="en-US" sz="2400" dirty="0">
                          <a:solidFill>
                            <a:srgbClr val="000000"/>
                          </a:solidFill>
                          <a:latin typeface="Times New Roman" pitchFamily="18" charset="0"/>
                          <a:ea typeface="Tahoma"/>
                          <a:cs typeface="Times New Roman" pitchFamily="18" charset="0"/>
                        </a:rPr>
                        <a:t> hao </a:t>
                      </a:r>
                      <a:r>
                        <a:rPr lang="en-US" sz="2400" dirty="0" err="1">
                          <a:solidFill>
                            <a:srgbClr val="000000"/>
                          </a:solidFill>
                          <a:latin typeface="Times New Roman" pitchFamily="18" charset="0"/>
                          <a:ea typeface="Tahoma"/>
                          <a:cs typeface="Times New Roman" pitchFamily="18" charset="0"/>
                        </a:rPr>
                        <a:t>mòn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lũy</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kế</a:t>
                      </a:r>
                      <a:endParaRPr lang="en-US" sz="2400" dirty="0">
                        <a:solidFill>
                          <a:srgbClr val="000000"/>
                        </a:solidFill>
                        <a:latin typeface="Times New Roman" pitchFamily="18" charset="0"/>
                        <a:ea typeface="Tahoma"/>
                        <a:cs typeface="Times New Roman" pitchFamily="18" charset="0"/>
                      </a:endParaRPr>
                    </a:p>
                  </a:txBody>
                  <a:tcPr marL="68583" marR="68583"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406" name="Table 1405">
            <a:extLst>
              <a:ext uri="{FF2B5EF4-FFF2-40B4-BE49-F238E27FC236}">
                <a16:creationId xmlns:a16="http://schemas.microsoft.com/office/drawing/2014/main" id="{1DC390FA-07DB-C69D-971A-C9C2497EAF37}"/>
              </a:ext>
            </a:extLst>
          </p:cNvPr>
          <p:cNvGraphicFramePr>
            <a:graphicFrameLocks noGrp="1"/>
          </p:cNvGraphicFramePr>
          <p:nvPr/>
        </p:nvGraphicFramePr>
        <p:xfrm>
          <a:off x="787830" y="4674187"/>
          <a:ext cx="10375392" cy="1188720"/>
        </p:xfrm>
        <a:graphic>
          <a:graphicData uri="http://schemas.openxmlformats.org/drawingml/2006/table">
            <a:tbl>
              <a:tblPr>
                <a:tableStyleId>{5C22544A-7EE6-4342-B048-85BDC9FD1C3A}</a:tableStyleId>
              </a:tblPr>
              <a:tblGrid>
                <a:gridCol w="1790803">
                  <a:extLst>
                    <a:ext uri="{9D8B030D-6E8A-4147-A177-3AD203B41FA5}">
                      <a16:colId xmlns:a16="http://schemas.microsoft.com/office/drawing/2014/main" val="4089469567"/>
                    </a:ext>
                  </a:extLst>
                </a:gridCol>
                <a:gridCol w="982787">
                  <a:extLst>
                    <a:ext uri="{9D8B030D-6E8A-4147-A177-3AD203B41FA5}">
                      <a16:colId xmlns:a16="http://schemas.microsoft.com/office/drawing/2014/main" val="4184170435"/>
                    </a:ext>
                  </a:extLst>
                </a:gridCol>
                <a:gridCol w="2368163">
                  <a:extLst>
                    <a:ext uri="{9D8B030D-6E8A-4147-A177-3AD203B41FA5}">
                      <a16:colId xmlns:a16="http://schemas.microsoft.com/office/drawing/2014/main" val="742119776"/>
                    </a:ext>
                  </a:extLst>
                </a:gridCol>
                <a:gridCol w="1432738">
                  <a:extLst>
                    <a:ext uri="{9D8B030D-6E8A-4147-A177-3AD203B41FA5}">
                      <a16:colId xmlns:a16="http://schemas.microsoft.com/office/drawing/2014/main" val="1440876763"/>
                    </a:ext>
                  </a:extLst>
                </a:gridCol>
                <a:gridCol w="1397216">
                  <a:extLst>
                    <a:ext uri="{9D8B030D-6E8A-4147-A177-3AD203B41FA5}">
                      <a16:colId xmlns:a16="http://schemas.microsoft.com/office/drawing/2014/main" val="133115833"/>
                    </a:ext>
                  </a:extLst>
                </a:gridCol>
                <a:gridCol w="816066">
                  <a:extLst>
                    <a:ext uri="{9D8B030D-6E8A-4147-A177-3AD203B41FA5}">
                      <a16:colId xmlns:a16="http://schemas.microsoft.com/office/drawing/2014/main" val="2695439676"/>
                    </a:ext>
                  </a:extLst>
                </a:gridCol>
                <a:gridCol w="1587619">
                  <a:extLst>
                    <a:ext uri="{9D8B030D-6E8A-4147-A177-3AD203B41FA5}">
                      <a16:colId xmlns:a16="http://schemas.microsoft.com/office/drawing/2014/main" val="2945904000"/>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latin typeface="Times New Roman" pitchFamily="18" charset="0"/>
                          <a:ea typeface="Tahoma"/>
                          <a:cs typeface="Times New Roman" pitchFamily="18" charset="0"/>
                        </a:rPr>
                        <a:t>Số</a:t>
                      </a:r>
                      <a:r>
                        <a:rPr lang="en-US" sz="2400" b="1" dirty="0">
                          <a:solidFill>
                            <a:srgbClr val="000000"/>
                          </a:solidFill>
                          <a:latin typeface="Times New Roman" pitchFamily="18" charset="0"/>
                          <a:ea typeface="Tahoma"/>
                          <a:cs typeface="Times New Roman" pitchFamily="18" charset="0"/>
                        </a:rPr>
                        <a:t> hao </a:t>
                      </a:r>
                      <a:r>
                        <a:rPr lang="en-US" sz="2400" b="1" dirty="0" err="1">
                          <a:solidFill>
                            <a:srgbClr val="000000"/>
                          </a:solidFill>
                          <a:latin typeface="Times New Roman" pitchFamily="18" charset="0"/>
                          <a:ea typeface="Tahoma"/>
                          <a:cs typeface="Times New Roman" pitchFamily="18" charset="0"/>
                        </a:rPr>
                        <a:t>mòn</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luỹ</a:t>
                      </a:r>
                      <a:r>
                        <a:rPr lang="en-US" sz="2400" b="1" dirty="0">
                          <a:solidFill>
                            <a:srgbClr val="000000"/>
                          </a:solidFill>
                          <a:latin typeface="Times New Roman" pitchFamily="18" charset="0"/>
                          <a:ea typeface="Tahoma"/>
                          <a:cs typeface="Times New Roman" pitchFamily="18" charset="0"/>
                        </a:rPr>
                        <a:t> </a:t>
                      </a:r>
                      <a:r>
                        <a:rPr lang="en-US" sz="2400" b="1" dirty="0" err="1">
                          <a:solidFill>
                            <a:srgbClr val="000000"/>
                          </a:solidFill>
                          <a:latin typeface="Times New Roman" pitchFamily="18" charset="0"/>
                          <a:ea typeface="Tahoma"/>
                          <a:cs typeface="Times New Roman" pitchFamily="18" charset="0"/>
                        </a:rPr>
                        <a:t>kế</a:t>
                      </a:r>
                      <a:endParaRPr lang="en-VN" sz="2400" b="1" dirty="0"/>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itchFamily="18" charset="0"/>
                          <a:ea typeface="Tahoma"/>
                          <a:cs typeface="Times New Roman" pitchFamily="18" charset="0"/>
                        </a:rPr>
                        <a:t>Nguyên</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giá</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đã</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xác</a:t>
                      </a:r>
                      <a:r>
                        <a:rPr lang="en-US" sz="2400" dirty="0">
                          <a:solidFill>
                            <a:srgbClr val="000000"/>
                          </a:solidFill>
                          <a:latin typeface="Times New Roman" pitchFamily="18" charset="0"/>
                          <a:ea typeface="Tahoma"/>
                          <a:cs typeface="Times New Roman" pitchFamily="18" charset="0"/>
                        </a:rPr>
                        <a:t> </a:t>
                      </a:r>
                      <a:r>
                        <a:rPr lang="en-US" sz="2400" dirty="0" err="1">
                          <a:solidFill>
                            <a:srgbClr val="000000"/>
                          </a:solidFill>
                          <a:latin typeface="Times New Roman" pitchFamily="18" charset="0"/>
                          <a:ea typeface="Tahoma"/>
                          <a:cs typeface="Times New Roman" pitchFamily="18" charset="0"/>
                        </a:rPr>
                        <a:t>định</a:t>
                      </a:r>
                      <a:endParaRPr lang="en-US" sz="2400" dirty="0">
                        <a:solidFill>
                          <a:srgbClr val="000000"/>
                        </a:solidFill>
                        <a:latin typeface="Times New Roman" pitchFamily="18" charset="0"/>
                        <a:ea typeface="Tahoma"/>
                        <a:cs typeface="Times New Roman" pitchFamily="18" charset="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Times New Roman" pitchFamily="18" charset="0"/>
                          <a:ea typeface="Tahoma"/>
                          <a:cs typeface="Times New Roman"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Tỷ lệ hao mòn</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x</a:t>
                      </a:r>
                    </a:p>
                  </a:txBody>
                  <a:tcPr anchor="ctr">
                    <a:noFill/>
                  </a:tcPr>
                </a:tc>
                <a:tc>
                  <a:txBody>
                    <a:bodyPr/>
                    <a:lstStyle/>
                    <a:p>
                      <a:pPr algn="ctr"/>
                      <a:r>
                        <a:rPr lang="en-VN" sz="2400" dirty="0">
                          <a:latin typeface="Times New Roman" panose="02020603050405020304" pitchFamily="18" charset="0"/>
                          <a:cs typeface="Times New Roman" panose="02020603050405020304" pitchFamily="18" charset="0"/>
                        </a:rPr>
                        <a:t>Thời gian đã sử dụng của tài sản</a:t>
                      </a:r>
                    </a:p>
                  </a:txBody>
                  <a:tcPr anchor="ctr">
                    <a:noFill/>
                  </a:tcPr>
                </a:tc>
                <a:extLst>
                  <a:ext uri="{0D108BD9-81ED-4DB2-BD59-A6C34878D82A}">
                    <a16:rowId xmlns:a16="http://schemas.microsoft.com/office/drawing/2014/main" val="876073166"/>
                  </a:ext>
                </a:extLst>
              </a:tr>
            </a:tbl>
          </a:graphicData>
        </a:graphic>
      </p:graphicFrame>
      <p:sp>
        <p:nvSpPr>
          <p:cNvPr id="1407" name="Right Brace 1406">
            <a:extLst>
              <a:ext uri="{FF2B5EF4-FFF2-40B4-BE49-F238E27FC236}">
                <a16:creationId xmlns:a16="http://schemas.microsoft.com/office/drawing/2014/main" id="{B084ED57-4F51-9A86-3377-44B4187CA4C3}"/>
              </a:ext>
            </a:extLst>
          </p:cNvPr>
          <p:cNvSpPr/>
          <p:nvPr/>
        </p:nvSpPr>
        <p:spPr>
          <a:xfrm>
            <a:off x="7439547" y="1219200"/>
            <a:ext cx="253605" cy="1865376"/>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cxnSp>
        <p:nvCxnSpPr>
          <p:cNvPr id="1409" name="Straight Arrow Connector 1408">
            <a:extLst>
              <a:ext uri="{FF2B5EF4-FFF2-40B4-BE49-F238E27FC236}">
                <a16:creationId xmlns:a16="http://schemas.microsoft.com/office/drawing/2014/main" id="{09907907-F5FD-EB91-8CA8-60DEB163F1E0}"/>
              </a:ext>
            </a:extLst>
          </p:cNvPr>
          <p:cNvCxnSpPr/>
          <p:nvPr/>
        </p:nvCxnSpPr>
        <p:spPr>
          <a:xfrm>
            <a:off x="7693152" y="2150618"/>
            <a:ext cx="74649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13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7"/>
                                        </p:tgtEl>
                                        <p:attrNameLst>
                                          <p:attrName>style.visibility</p:attrName>
                                        </p:attrNameLst>
                                      </p:cBhvr>
                                      <p:to>
                                        <p:strVal val="visible"/>
                                      </p:to>
                                    </p:set>
                                    <p:anim calcmode="lin" valueType="num">
                                      <p:cBhvr additive="base">
                                        <p:cTn id="7" dur="500" fill="hold"/>
                                        <p:tgtEl>
                                          <p:spTgt spid="1357"/>
                                        </p:tgtEl>
                                        <p:attrNameLst>
                                          <p:attrName>ppt_x</p:attrName>
                                        </p:attrNameLst>
                                      </p:cBhvr>
                                      <p:tavLst>
                                        <p:tav tm="0">
                                          <p:val>
                                            <p:strVal val="#ppt_x"/>
                                          </p:val>
                                        </p:tav>
                                        <p:tav tm="100000">
                                          <p:val>
                                            <p:strVal val="#ppt_x"/>
                                          </p:val>
                                        </p:tav>
                                      </p:tavLst>
                                    </p:anim>
                                    <p:anim calcmode="lin" valueType="num">
                                      <p:cBhvr additive="base">
                                        <p:cTn id="8" dur="500" fill="hold"/>
                                        <p:tgtEl>
                                          <p:spTgt spid="13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00"/>
                                        </p:tgtEl>
                                        <p:attrNameLst>
                                          <p:attrName>style.visibility</p:attrName>
                                        </p:attrNameLst>
                                      </p:cBhvr>
                                      <p:to>
                                        <p:strVal val="visible"/>
                                      </p:to>
                                    </p:set>
                                    <p:anim calcmode="lin" valueType="num">
                                      <p:cBhvr additive="base">
                                        <p:cTn id="11" dur="500" fill="hold"/>
                                        <p:tgtEl>
                                          <p:spTgt spid="1400"/>
                                        </p:tgtEl>
                                        <p:attrNameLst>
                                          <p:attrName>ppt_x</p:attrName>
                                        </p:attrNameLst>
                                      </p:cBhvr>
                                      <p:tavLst>
                                        <p:tav tm="0">
                                          <p:val>
                                            <p:strVal val="#ppt_x"/>
                                          </p:val>
                                        </p:tav>
                                        <p:tav tm="100000">
                                          <p:val>
                                            <p:strVal val="#ppt_x"/>
                                          </p:val>
                                        </p:tav>
                                      </p:tavLst>
                                    </p:anim>
                                    <p:anim calcmode="lin" valueType="num">
                                      <p:cBhvr additive="base">
                                        <p:cTn id="12" dur="500" fill="hold"/>
                                        <p:tgtEl>
                                          <p:spTgt spid="14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04"/>
                                        </p:tgtEl>
                                        <p:attrNameLst>
                                          <p:attrName>style.visibility</p:attrName>
                                        </p:attrNameLst>
                                      </p:cBhvr>
                                      <p:to>
                                        <p:strVal val="visible"/>
                                      </p:to>
                                    </p:set>
                                    <p:anim calcmode="lin" valueType="num">
                                      <p:cBhvr additive="base">
                                        <p:cTn id="15" dur="500" fill="hold"/>
                                        <p:tgtEl>
                                          <p:spTgt spid="1404"/>
                                        </p:tgtEl>
                                        <p:attrNameLst>
                                          <p:attrName>ppt_x</p:attrName>
                                        </p:attrNameLst>
                                      </p:cBhvr>
                                      <p:tavLst>
                                        <p:tav tm="0">
                                          <p:val>
                                            <p:strVal val="#ppt_x"/>
                                          </p:val>
                                        </p:tav>
                                        <p:tav tm="100000">
                                          <p:val>
                                            <p:strVal val="#ppt_x"/>
                                          </p:val>
                                        </p:tav>
                                      </p:tavLst>
                                    </p:anim>
                                    <p:anim calcmode="lin" valueType="num">
                                      <p:cBhvr additive="base">
                                        <p:cTn id="16" dur="500" fill="hold"/>
                                        <p:tgtEl>
                                          <p:spTgt spid="140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07"/>
                                        </p:tgtEl>
                                        <p:attrNameLst>
                                          <p:attrName>style.visibility</p:attrName>
                                        </p:attrNameLst>
                                      </p:cBhvr>
                                      <p:to>
                                        <p:strVal val="visible"/>
                                      </p:to>
                                    </p:set>
                                    <p:anim calcmode="lin" valueType="num">
                                      <p:cBhvr additive="base">
                                        <p:cTn id="19" dur="500" fill="hold"/>
                                        <p:tgtEl>
                                          <p:spTgt spid="1407"/>
                                        </p:tgtEl>
                                        <p:attrNameLst>
                                          <p:attrName>ppt_x</p:attrName>
                                        </p:attrNameLst>
                                      </p:cBhvr>
                                      <p:tavLst>
                                        <p:tav tm="0">
                                          <p:val>
                                            <p:strVal val="#ppt_x"/>
                                          </p:val>
                                        </p:tav>
                                        <p:tav tm="100000">
                                          <p:val>
                                            <p:strVal val="#ppt_x"/>
                                          </p:val>
                                        </p:tav>
                                      </p:tavLst>
                                    </p:anim>
                                    <p:anim calcmode="lin" valueType="num">
                                      <p:cBhvr additive="base">
                                        <p:cTn id="20" dur="500" fill="hold"/>
                                        <p:tgtEl>
                                          <p:spTgt spid="140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09"/>
                                        </p:tgtEl>
                                        <p:attrNameLst>
                                          <p:attrName>style.visibility</p:attrName>
                                        </p:attrNameLst>
                                      </p:cBhvr>
                                      <p:to>
                                        <p:strVal val="visible"/>
                                      </p:to>
                                    </p:set>
                                    <p:anim calcmode="lin" valueType="num">
                                      <p:cBhvr additive="base">
                                        <p:cTn id="23" dur="500" fill="hold"/>
                                        <p:tgtEl>
                                          <p:spTgt spid="1409"/>
                                        </p:tgtEl>
                                        <p:attrNameLst>
                                          <p:attrName>ppt_x</p:attrName>
                                        </p:attrNameLst>
                                      </p:cBhvr>
                                      <p:tavLst>
                                        <p:tav tm="0">
                                          <p:val>
                                            <p:strVal val="#ppt_x"/>
                                          </p:val>
                                        </p:tav>
                                        <p:tav tm="100000">
                                          <p:val>
                                            <p:strVal val="#ppt_x"/>
                                          </p:val>
                                        </p:tav>
                                      </p:tavLst>
                                    </p:anim>
                                    <p:anim calcmode="lin" valueType="num">
                                      <p:cBhvr additive="base">
                                        <p:cTn id="24" dur="500" fill="hold"/>
                                        <p:tgtEl>
                                          <p:spTgt spid="140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05"/>
                                        </p:tgtEl>
                                        <p:attrNameLst>
                                          <p:attrName>style.visibility</p:attrName>
                                        </p:attrNameLst>
                                      </p:cBhvr>
                                      <p:to>
                                        <p:strVal val="visible"/>
                                      </p:to>
                                    </p:set>
                                    <p:anim calcmode="lin" valueType="num">
                                      <p:cBhvr additive="base">
                                        <p:cTn id="29" dur="500" fill="hold"/>
                                        <p:tgtEl>
                                          <p:spTgt spid="1405"/>
                                        </p:tgtEl>
                                        <p:attrNameLst>
                                          <p:attrName>ppt_x</p:attrName>
                                        </p:attrNameLst>
                                      </p:cBhvr>
                                      <p:tavLst>
                                        <p:tav tm="0">
                                          <p:val>
                                            <p:strVal val="#ppt_x"/>
                                          </p:val>
                                        </p:tav>
                                        <p:tav tm="100000">
                                          <p:val>
                                            <p:strVal val="#ppt_x"/>
                                          </p:val>
                                        </p:tav>
                                      </p:tavLst>
                                    </p:anim>
                                    <p:anim calcmode="lin" valueType="num">
                                      <p:cBhvr additive="base">
                                        <p:cTn id="30" dur="500" fill="hold"/>
                                        <p:tgtEl>
                                          <p:spTgt spid="140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06"/>
                                        </p:tgtEl>
                                        <p:attrNameLst>
                                          <p:attrName>style.visibility</p:attrName>
                                        </p:attrNameLst>
                                      </p:cBhvr>
                                      <p:to>
                                        <p:strVal val="visible"/>
                                      </p:to>
                                    </p:set>
                                    <p:anim calcmode="lin" valueType="num">
                                      <p:cBhvr additive="base">
                                        <p:cTn id="33" dur="500" fill="hold"/>
                                        <p:tgtEl>
                                          <p:spTgt spid="1406"/>
                                        </p:tgtEl>
                                        <p:attrNameLst>
                                          <p:attrName>ppt_x</p:attrName>
                                        </p:attrNameLst>
                                      </p:cBhvr>
                                      <p:tavLst>
                                        <p:tav tm="0">
                                          <p:val>
                                            <p:strVal val="#ppt_x"/>
                                          </p:val>
                                        </p:tav>
                                        <p:tav tm="100000">
                                          <p:val>
                                            <p:strVal val="#ppt_x"/>
                                          </p:val>
                                        </p:tav>
                                      </p:tavLst>
                                    </p:anim>
                                    <p:anim calcmode="lin" valueType="num">
                                      <p:cBhvr additive="base">
                                        <p:cTn id="34" dur="500" fill="hold"/>
                                        <p:tgtEl>
                                          <p:spTgt spid="14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7" grpId="0" animBg="1"/>
      <p:bldP spid="1400" grpId="0" animBg="1"/>
      <p:bldP spid="1404" grpId="0" animBg="1"/>
      <p:bldP spid="14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763212-0235-BF70-6C25-298F753E7EB2}"/>
              </a:ext>
            </a:extLst>
          </p:cNvPr>
          <p:cNvSpPr/>
          <p:nvPr/>
        </p:nvSpPr>
        <p:spPr>
          <a:xfrm>
            <a:off x="1912763" y="18660"/>
            <a:ext cx="8469833"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fontAlgn="auto">
              <a:spcBef>
                <a:spcPts val="0"/>
              </a:spcBef>
              <a:spcAft>
                <a:spcPts val="0"/>
              </a:spcAft>
              <a:defRPr/>
            </a:pPr>
            <a:r>
              <a:rPr lang="nl-N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Xác </a:t>
            </a:r>
            <a:r>
              <a:rPr lang="nl-NL"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định</a:t>
            </a:r>
            <a:r>
              <a:rPr lang="nl-N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giá</a:t>
            </a:r>
            <a:r>
              <a:rPr lang="nl-N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nl-NL"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trị</a:t>
            </a:r>
            <a:r>
              <a:rPr lang="nl-N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TSKCHT CÒN LẠI</a:t>
            </a:r>
          </a:p>
          <a:p>
            <a:pPr algn="ctr" fontAlgn="auto">
              <a:spcBef>
                <a:spcPts val="0"/>
              </a:spcBef>
              <a:spcAft>
                <a:spcPts val="0"/>
              </a:spcAft>
              <a:defRPr/>
            </a:pPr>
            <a:r>
              <a:rPr lang="nl-NL"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CHƯA ĐƯỢC THEO DÕI TRÊN SỔ KẾ TOÁN</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4" name="Rectangle 4">
            <a:extLst>
              <a:ext uri="{FF2B5EF4-FFF2-40B4-BE49-F238E27FC236}">
                <a16:creationId xmlns:a16="http://schemas.microsoft.com/office/drawing/2014/main" id="{5DA08A64-0FA4-FFB9-3CD3-DFF0BA9ADE4F}"/>
              </a:ext>
            </a:extLst>
          </p:cNvPr>
          <p:cNvSpPr>
            <a:spLocks noChangeArrowheads="1"/>
          </p:cNvSpPr>
          <p:nvPr/>
        </p:nvSpPr>
        <p:spPr bwMode="auto">
          <a:xfrm>
            <a:off x="618916" y="4478373"/>
            <a:ext cx="104900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rPr>
            </a:br>
            <a:endParaRPr kumimoji="0" lang="en-US" altLang="en-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31A1D8E-9EE1-2D9B-7B9B-EACA0902B0D6}"/>
              </a:ext>
            </a:extLst>
          </p:cNvPr>
          <p:cNvSpPr/>
          <p:nvPr/>
        </p:nvSpPr>
        <p:spPr>
          <a:xfrm>
            <a:off x="627837" y="914007"/>
            <a:ext cx="10990916" cy="3170099"/>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ts val="2400"/>
              </a:lnSpc>
              <a:spcBef>
                <a:spcPts val="0"/>
              </a:spcBef>
              <a:spcAft>
                <a:spcPts val="0"/>
              </a:spcAft>
            </a:pPr>
            <a:r>
              <a:rPr lang="vi-VN" sz="2000" dirty="0">
                <a:solidFill>
                  <a:srgbClr val="000000"/>
                </a:solidFill>
                <a:latin typeface="Times New Roman" panose="02020603050405020304" pitchFamily="18" charset="0"/>
                <a:ea typeface="MS Mincho" panose="02020609040205080304" pitchFamily="49" charset="-128"/>
              </a:rPr>
              <a:t>TS</a:t>
            </a:r>
            <a:r>
              <a:rPr lang="vi-VN" sz="2000" dirty="0">
                <a:solidFill>
                  <a:srgbClr val="000000"/>
                </a:solidFill>
                <a:effectLst/>
                <a:latin typeface="Times New Roman" panose="02020603050405020304" pitchFamily="18" charset="0"/>
                <a:ea typeface="MS Mincho" panose="02020609040205080304" pitchFamily="49" charset="-128"/>
              </a:rPr>
              <a:t> </a:t>
            </a:r>
            <a:r>
              <a:rPr lang="vi-VN" sz="2000" b="1" dirty="0">
                <a:solidFill>
                  <a:srgbClr val="000000"/>
                </a:solidFill>
                <a:effectLst/>
                <a:latin typeface="Times New Roman" panose="02020603050405020304" pitchFamily="18" charset="0"/>
                <a:ea typeface="MS Mincho" panose="02020609040205080304" pitchFamily="49" charset="-128"/>
              </a:rPr>
              <a:t>CÓ hồ sơ xác định giá xây dựng </a:t>
            </a:r>
            <a:r>
              <a:rPr lang="en-US" sz="2000" dirty="0" err="1">
                <a:solidFill>
                  <a:srgbClr val="000000"/>
                </a:solidFill>
                <a:effectLst/>
                <a:latin typeface="Times New Roman" panose="02020603050405020304" pitchFamily="18" charset="0"/>
                <a:ea typeface="MS Mincho" panose="02020609040205080304" pitchFamily="49" charset="-128"/>
              </a:rPr>
              <a:t>của</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tài</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sản</a:t>
            </a:r>
            <a:r>
              <a:rPr lang="en-US" sz="2000" dirty="0">
                <a:solidFill>
                  <a:srgbClr val="000000"/>
                </a:solidFill>
                <a:effectLst/>
                <a:latin typeface="Times New Roman" panose="02020603050405020304" pitchFamily="18" charset="0"/>
                <a:ea typeface="MS Mincho" panose="02020609040205080304" pitchFamily="49" charset="-128"/>
              </a:rPr>
              <a:t> </a:t>
            </a:r>
            <a:r>
              <a:rPr lang="en-US" sz="2000" dirty="0" err="1">
                <a:solidFill>
                  <a:srgbClr val="000000"/>
                </a:solidFill>
                <a:effectLst/>
                <a:latin typeface="Times New Roman" panose="02020603050405020304" pitchFamily="18" charset="0"/>
                <a:ea typeface="MS Mincho" panose="02020609040205080304" pitchFamily="49" charset="-128"/>
              </a:rPr>
              <a:t>đó</a:t>
            </a:r>
            <a:r>
              <a:rPr lang="en-US" sz="2000" dirty="0">
                <a:solidFill>
                  <a:srgbClr val="000000"/>
                </a:solidFill>
                <a:effectLst/>
                <a:latin typeface="Times New Roman" panose="02020603050405020304" pitchFamily="18" charset="0"/>
                <a:ea typeface="MS Mincho" panose="02020609040205080304" pitchFamily="49" charset="-128"/>
              </a:rPr>
              <a:t> </a:t>
            </a:r>
            <a:r>
              <a:rPr lang="vi-VN" sz="2000" dirty="0">
                <a:solidFill>
                  <a:srgbClr val="000000"/>
                </a:solidFill>
                <a:effectLst/>
                <a:latin typeface="Times New Roman" panose="02020603050405020304" pitchFamily="18" charset="0"/>
                <a:ea typeface="MS Mincho" panose="02020609040205080304" pitchFamily="49" charset="-128"/>
              </a:rPr>
              <a:t>và </a:t>
            </a:r>
            <a:r>
              <a:rPr lang="vi-VN" sz="2000" b="1" dirty="0">
                <a:solidFill>
                  <a:srgbClr val="000000"/>
                </a:solidFill>
                <a:effectLst/>
                <a:latin typeface="Times New Roman" panose="02020603050405020304" pitchFamily="18" charset="0"/>
                <a:ea typeface="MS Mincho" panose="02020609040205080304" pitchFamily="49" charset="-128"/>
              </a:rPr>
              <a:t>thời điểm đưa tài sản vào sử dụng </a:t>
            </a:r>
            <a:r>
              <a:rPr lang="vi-VN" sz="2000" dirty="0">
                <a:solidFill>
                  <a:srgbClr val="000000"/>
                </a:solidFill>
                <a:effectLst/>
                <a:latin typeface="Times New Roman" panose="02020603050405020304" pitchFamily="18" charset="0"/>
                <a:ea typeface="MS Mincho" panose="02020609040205080304" pitchFamily="49" charset="-128"/>
              </a:rPr>
              <a:t>của tài sản đó thì </a:t>
            </a:r>
            <a:r>
              <a:rPr lang="vi-VN" sz="2000" b="1" dirty="0">
                <a:solidFill>
                  <a:srgbClr val="000000"/>
                </a:solidFill>
                <a:effectLst/>
                <a:latin typeface="Times New Roman" panose="02020603050405020304" pitchFamily="18" charset="0"/>
                <a:ea typeface="MS Mincho" panose="02020609040205080304" pitchFamily="49" charset="-128"/>
              </a:rPr>
              <a:t>nguyên giá </a:t>
            </a:r>
            <a:r>
              <a:rPr lang="vi-VN" sz="2000" dirty="0">
                <a:solidFill>
                  <a:srgbClr val="000000"/>
                </a:solidFill>
                <a:effectLst/>
                <a:latin typeface="Times New Roman" panose="02020603050405020304" pitchFamily="18" charset="0"/>
                <a:ea typeface="MS Mincho" panose="02020609040205080304" pitchFamily="49" charset="-128"/>
              </a:rPr>
              <a:t>được xác định </a:t>
            </a:r>
            <a:r>
              <a:rPr lang="vi-VN" sz="2000" b="1" dirty="0">
                <a:solidFill>
                  <a:srgbClr val="000000"/>
                </a:solidFill>
                <a:effectLst/>
                <a:latin typeface="Times New Roman" panose="02020603050405020304" pitchFamily="18" charset="0"/>
                <a:ea typeface="MS Mincho" panose="02020609040205080304" pitchFamily="49" charset="-128"/>
              </a:rPr>
              <a:t>theo giá trị quyết toán </a:t>
            </a:r>
            <a:r>
              <a:rPr lang="vi-VN" sz="2000" dirty="0">
                <a:solidFill>
                  <a:srgbClr val="000000"/>
                </a:solidFill>
                <a:effectLst/>
                <a:latin typeface="Times New Roman" panose="02020603050405020304" pitchFamily="18" charset="0"/>
                <a:ea typeface="MS Mincho" panose="02020609040205080304" pitchFamily="49" charset="-128"/>
              </a:rPr>
              <a:t>được cơ quan, người có thẩm quyền phê duyệt theo quy định của pháp luật về đầu tư xây dựng</a:t>
            </a:r>
            <a:r>
              <a:rPr lang="en-US" sz="2000" dirty="0">
                <a:solidFill>
                  <a:srgbClr val="000000"/>
                </a:solidFill>
                <a:effectLst/>
                <a:latin typeface="Times New Roman" panose="02020603050405020304" pitchFamily="18" charset="0"/>
                <a:ea typeface="MS Mincho" panose="02020609040205080304" pitchFamily="49" charset="-128"/>
              </a:rPr>
              <a:t>. T</a:t>
            </a:r>
            <a:r>
              <a:rPr lang="nl-NL" sz="2000" dirty="0" err="1">
                <a:solidFill>
                  <a:srgbClr val="000000"/>
                </a:solidFill>
                <a:effectLst/>
                <a:latin typeface="Times New Roman" panose="02020603050405020304" pitchFamily="18" charset="0"/>
                <a:ea typeface="Calibri" panose="020F0502020204030204" pitchFamily="34" charset="0"/>
              </a:rPr>
              <a:t>rường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hợp</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đã</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hoàn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thành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nghiệm</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nhưng</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chưa</a:t>
            </a:r>
            <a:r>
              <a:rPr lang="nl-NL" sz="2000" dirty="0">
                <a:solidFill>
                  <a:srgbClr val="000000"/>
                </a:solidFill>
                <a:effectLst/>
                <a:latin typeface="Times New Roman" panose="02020603050405020304" pitchFamily="18" charset="0"/>
                <a:ea typeface="Calibri" panose="020F0502020204030204" pitchFamily="34" charset="0"/>
              </a:rPr>
              <a:t> có </a:t>
            </a:r>
            <a:r>
              <a:rPr lang="nl-NL" sz="2000" dirty="0" err="1">
                <a:solidFill>
                  <a:srgbClr val="000000"/>
                </a:solidFill>
                <a:effectLst/>
                <a:latin typeface="Times New Roman" panose="02020603050405020304" pitchFamily="18" charset="0"/>
                <a:ea typeface="Calibri" panose="020F0502020204030204" pitchFamily="34" charset="0"/>
              </a:rPr>
              <a:t>quyết</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toán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thì</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xác</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định</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theo</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thứ</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tự</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ưu</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tiên</a:t>
            </a:r>
            <a:r>
              <a:rPr lang="nl-NL" sz="2000" dirty="0">
                <a:solidFill>
                  <a:srgbClr val="000000"/>
                </a:solidFill>
                <a:effectLst/>
                <a:latin typeface="Times New Roman" panose="02020603050405020304" pitchFamily="18" charset="0"/>
                <a:ea typeface="Calibri" panose="020F0502020204030204" pitchFamily="34" charset="0"/>
              </a:rPr>
              <a:t> </a:t>
            </a:r>
            <a:r>
              <a:rPr lang="nl-NL" sz="2000" dirty="0" err="1">
                <a:solidFill>
                  <a:srgbClr val="000000"/>
                </a:solidFill>
                <a:effectLst/>
                <a:latin typeface="Times New Roman" panose="02020603050405020304" pitchFamily="18" charset="0"/>
                <a:ea typeface="Calibri" panose="020F0502020204030204" pitchFamily="34" charset="0"/>
              </a:rPr>
              <a:t>sau</a:t>
            </a:r>
            <a:r>
              <a:rPr lang="nl-NL" sz="2000" dirty="0">
                <a:solidFill>
                  <a:srgbClr val="000000"/>
                </a:solidFill>
                <a:effectLst/>
                <a:latin typeface="Times New Roman" panose="02020603050405020304" pitchFamily="18" charset="0"/>
                <a:ea typeface="Calibri" panose="020F0502020204030204" pitchFamily="34" charset="0"/>
              </a:rPr>
              <a:t>:</a:t>
            </a:r>
            <a:endParaRPr lang="en-VN" sz="2000" dirty="0">
              <a:solidFill>
                <a:srgbClr val="000000"/>
              </a:solidFill>
              <a:effectLst/>
              <a:latin typeface="Times New Roman" panose="02020603050405020304" pitchFamily="18" charset="0"/>
              <a:ea typeface="MS Mincho" panose="02020609040205080304" pitchFamily="49" charset="-128"/>
            </a:endParaRPr>
          </a:p>
          <a:p>
            <a:pPr>
              <a:lnSpc>
                <a:spcPts val="2400"/>
              </a:lnSpc>
              <a:spcBef>
                <a:spcPts val="0"/>
              </a:spcBef>
              <a:spcAft>
                <a:spcPts val="0"/>
              </a:spcAft>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thẩm</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tra</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quyết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 </a:t>
            </a: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a:t>
            </a:r>
            <a:r>
              <a:rPr lang="en-US" sz="2000" dirty="0">
                <a:effectLst/>
                <a:latin typeface="Times New Roman" panose="02020603050405020304" pitchFamily="18" charset="0"/>
                <a:ea typeface="Times New Roman" panose="02020603050405020304" pitchFamily="18" charset="0"/>
              </a:rPr>
              <a:t> A-B;</a:t>
            </a:r>
            <a:endParaRPr lang="en-VN" sz="2000" dirty="0">
              <a:effectLst/>
              <a:latin typeface="Times New Roman" panose="02020603050405020304" pitchFamily="18" charset="0"/>
              <a:ea typeface="Times New Roman" panose="02020603050405020304" pitchFamily="18" charset="0"/>
            </a:endParaRPr>
          </a:p>
          <a:p>
            <a:pPr>
              <a:lnSpc>
                <a:spcPts val="24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hoặc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hợp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đã</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a:p>
            <a:pPr algn="just">
              <a:lnSpc>
                <a:spcPts val="2400"/>
              </a:lnSpc>
              <a:spcBef>
                <a:spcPts val="0"/>
              </a:spcBef>
              <a:spcAft>
                <a:spcPts val="0"/>
              </a:spcAft>
            </a:pPr>
            <a:r>
              <a:rPr lang="vi-VN" sz="2000" dirty="0">
                <a:solidFill>
                  <a:srgbClr val="000000"/>
                </a:solidFill>
                <a:effectLst/>
                <a:latin typeface="Times New Roman" panose="02020603050405020304" pitchFamily="18" charset="0"/>
                <a:ea typeface="MS Mincho" panose="02020609040205080304" pitchFamily="49" charset="-128"/>
              </a:rPr>
              <a:t>- Giá trị tổng mức đầu tư hoặc dự toán dự án được phê duyệt hoặc dự toán dự án </a:t>
            </a:r>
            <a:r>
              <a:rPr lang="en-US" sz="2000" dirty="0" err="1">
                <a:solidFill>
                  <a:srgbClr val="000000"/>
                </a:solidFill>
                <a:effectLst/>
                <a:latin typeface="Times New Roman" panose="02020603050405020304" pitchFamily="18" charset="0"/>
                <a:ea typeface="MS Mincho" panose="02020609040205080304" pitchFamily="49" charset="-128"/>
              </a:rPr>
              <a:t>đ</a:t>
            </a:r>
            <a:r>
              <a:rPr lang="vi-VN" sz="2000" dirty="0">
                <a:solidFill>
                  <a:srgbClr val="000000"/>
                </a:solidFill>
                <a:effectLst/>
                <a:latin typeface="Times New Roman" panose="02020603050405020304" pitchFamily="18" charset="0"/>
                <a:ea typeface="MS Mincho" panose="02020609040205080304" pitchFamily="49" charset="-128"/>
              </a:rPr>
              <a:t>ược điều chỉnh l</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g</a:t>
            </a:r>
            <a:r>
              <a:rPr lang="en-US" sz="2000" dirty="0" err="1">
                <a:solidFill>
                  <a:srgbClr val="000000"/>
                </a:solidFill>
                <a:effectLst/>
                <a:latin typeface="Times New Roman" panose="02020603050405020304" pitchFamily="18" charset="0"/>
                <a:ea typeface="MS Mincho" panose="02020609040205080304" pitchFamily="49" charset="-128"/>
              </a:rPr>
              <a:t>ầ</a:t>
            </a:r>
            <a:r>
              <a:rPr lang="vi-VN" sz="2000" dirty="0">
                <a:solidFill>
                  <a:srgbClr val="000000"/>
                </a:solidFill>
                <a:effectLst/>
                <a:latin typeface="Times New Roman" panose="02020603050405020304" pitchFamily="18" charset="0"/>
                <a:ea typeface="MS Mincho" panose="02020609040205080304" pitchFamily="49" charset="-128"/>
              </a:rPr>
              <a:t>n nh</a:t>
            </a:r>
            <a:r>
              <a:rPr lang="en-US" sz="2000" dirty="0" err="1">
                <a:solidFill>
                  <a:srgbClr val="000000"/>
                </a:solidFill>
                <a:effectLst/>
                <a:latin typeface="Times New Roman" panose="02020603050405020304" pitchFamily="18" charset="0"/>
                <a:ea typeface="MS Mincho" panose="02020609040205080304" pitchFamily="49" charset="-128"/>
              </a:rPr>
              <a:t>ấ</a:t>
            </a:r>
            <a:r>
              <a:rPr lang="vi-VN" sz="2000" dirty="0">
                <a:solidFill>
                  <a:srgbClr val="000000"/>
                </a:solidFill>
                <a:effectLst/>
                <a:latin typeface="Times New Roman" panose="02020603050405020304" pitchFamily="18" charset="0"/>
                <a:ea typeface="MS Mincho" panose="02020609040205080304" pitchFamily="49" charset="-128"/>
              </a:rPr>
              <a:t>t (trong trường hợp dự toán dự án được điều chỉnh)</a:t>
            </a:r>
            <a:r>
              <a:rPr lang="en-US" sz="2000" dirty="0">
                <a:solidFill>
                  <a:srgbClr val="000000"/>
                </a:solidFill>
                <a:effectLst/>
                <a:latin typeface="Times New Roman" panose="02020603050405020304" pitchFamily="18" charset="0"/>
                <a:ea typeface="MS Mincho" panose="02020609040205080304" pitchFamily="49" charset="-128"/>
              </a:rPr>
              <a:t>.</a:t>
            </a:r>
            <a:endParaRPr lang="en-VN" sz="2000" dirty="0">
              <a:solidFill>
                <a:srgbClr val="000000"/>
              </a:solidFill>
              <a:effectLst/>
              <a:latin typeface="Times New Roman" panose="02020603050405020304" pitchFamily="18" charset="0"/>
              <a:ea typeface="MS Mincho" panose="02020609040205080304" pitchFamily="49" charset="-128"/>
            </a:endParaRPr>
          </a:p>
        </p:txBody>
      </p:sp>
      <p:graphicFrame>
        <p:nvGraphicFramePr>
          <p:cNvPr id="15" name="Table 14">
            <a:extLst>
              <a:ext uri="{FF2B5EF4-FFF2-40B4-BE49-F238E27FC236}">
                <a16:creationId xmlns:a16="http://schemas.microsoft.com/office/drawing/2014/main" id="{F16401E7-E943-DB25-252F-F68BCA60EA63}"/>
              </a:ext>
            </a:extLst>
          </p:cNvPr>
          <p:cNvGraphicFramePr>
            <a:graphicFrameLocks noGrp="1"/>
          </p:cNvGraphicFramePr>
          <p:nvPr>
            <p:extLst>
              <p:ext uri="{D42A27DB-BD31-4B8C-83A1-F6EECF244321}">
                <p14:modId xmlns:p14="http://schemas.microsoft.com/office/powerpoint/2010/main" val="4032384768"/>
              </p:ext>
            </p:extLst>
          </p:nvPr>
        </p:nvGraphicFramePr>
        <p:xfrm>
          <a:off x="648903" y="5334896"/>
          <a:ext cx="11182880" cy="1463040"/>
        </p:xfrm>
        <a:graphic>
          <a:graphicData uri="http://schemas.openxmlformats.org/drawingml/2006/table">
            <a:tbl>
              <a:tblPr>
                <a:tableStyleId>{5C22544A-7EE6-4342-B048-85BDC9FD1C3A}</a:tableStyleId>
              </a:tblPr>
              <a:tblGrid>
                <a:gridCol w="1565788">
                  <a:extLst>
                    <a:ext uri="{9D8B030D-6E8A-4147-A177-3AD203B41FA5}">
                      <a16:colId xmlns:a16="http://schemas.microsoft.com/office/drawing/2014/main" val="3593234381"/>
                    </a:ext>
                  </a:extLst>
                </a:gridCol>
                <a:gridCol w="666314">
                  <a:extLst>
                    <a:ext uri="{9D8B030D-6E8A-4147-A177-3AD203B41FA5}">
                      <a16:colId xmlns:a16="http://schemas.microsoft.com/office/drawing/2014/main" val="901045681"/>
                    </a:ext>
                  </a:extLst>
                </a:gridCol>
                <a:gridCol w="1983843">
                  <a:extLst>
                    <a:ext uri="{9D8B030D-6E8A-4147-A177-3AD203B41FA5}">
                      <a16:colId xmlns:a16="http://schemas.microsoft.com/office/drawing/2014/main" val="1122960050"/>
                    </a:ext>
                  </a:extLst>
                </a:gridCol>
                <a:gridCol w="621767">
                  <a:extLst>
                    <a:ext uri="{9D8B030D-6E8A-4147-A177-3AD203B41FA5}">
                      <a16:colId xmlns:a16="http://schemas.microsoft.com/office/drawing/2014/main" val="1635853539"/>
                    </a:ext>
                  </a:extLst>
                </a:gridCol>
                <a:gridCol w="941894">
                  <a:extLst>
                    <a:ext uri="{9D8B030D-6E8A-4147-A177-3AD203B41FA5}">
                      <a16:colId xmlns:a16="http://schemas.microsoft.com/office/drawing/2014/main" val="1333645041"/>
                    </a:ext>
                  </a:extLst>
                </a:gridCol>
                <a:gridCol w="498764">
                  <a:extLst>
                    <a:ext uri="{9D8B030D-6E8A-4147-A177-3AD203B41FA5}">
                      <a16:colId xmlns:a16="http://schemas.microsoft.com/office/drawing/2014/main" val="2075343295"/>
                    </a:ext>
                  </a:extLst>
                </a:gridCol>
                <a:gridCol w="4904510">
                  <a:extLst>
                    <a:ext uri="{9D8B030D-6E8A-4147-A177-3AD203B41FA5}">
                      <a16:colId xmlns:a16="http://schemas.microsoft.com/office/drawing/2014/main" val="2348266351"/>
                    </a:ext>
                  </a:extLst>
                </a:gridCol>
              </a:tblGrid>
              <a:tr h="1128704">
                <a:tc>
                  <a:txBody>
                    <a:bodyPr/>
                    <a:lstStyle/>
                    <a:p>
                      <a:pPr algn="ctr"/>
                      <a:r>
                        <a:rPr lang="en-US" sz="1900" b="1" dirty="0" err="1">
                          <a:effectLst/>
                          <a:highlight>
                            <a:srgbClr val="FFFFFF"/>
                          </a:highlight>
                          <a:latin typeface="Times New Roman" panose="02020603050405020304" pitchFamily="18" charset="0"/>
                          <a:cs typeface="Times New Roman" panose="02020603050405020304" pitchFamily="18" charset="0"/>
                        </a:rPr>
                        <a:t>Giá</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trị</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còn</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lại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của</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tài</a:t>
                      </a:r>
                      <a:r>
                        <a:rPr lang="en-US" sz="1900" b="1" dirty="0">
                          <a:effectLst/>
                          <a:highlight>
                            <a:srgbClr val="FFFFFF"/>
                          </a:highlight>
                          <a:latin typeface="Times New Roman" panose="02020603050405020304" pitchFamily="18" charset="0"/>
                          <a:cs typeface="Times New Roman" panose="02020603050405020304" pitchFamily="18" charset="0"/>
                        </a:rPr>
                        <a:t> </a:t>
                      </a:r>
                      <a:r>
                        <a:rPr lang="en-US" sz="1900" b="1" dirty="0" err="1">
                          <a:effectLst/>
                          <a:highlight>
                            <a:srgbClr val="FFFFFF"/>
                          </a:highlight>
                          <a:latin typeface="Times New Roman" panose="02020603050405020304" pitchFamily="18" charset="0"/>
                          <a:cs typeface="Times New Roman" panose="02020603050405020304" pitchFamily="18" charset="0"/>
                        </a:rPr>
                        <a:t>sản</a:t>
                      </a:r>
                      <a:endParaRPr lang="en-VN" sz="1900" b="1"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err="1">
                          <a:effectLst/>
                          <a:highlight>
                            <a:srgbClr val="FFFFFF"/>
                          </a:highlight>
                          <a:latin typeface="Times New Roman" panose="02020603050405020304" pitchFamily="18" charset="0"/>
                          <a:cs typeface="Times New Roman" panose="02020603050405020304" pitchFamily="18" charset="0"/>
                        </a:rPr>
                        <a:t>Nguyên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giá</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xác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định</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a:effectLst/>
                          <a:highlight>
                            <a:srgbClr val="FFFFFF"/>
                          </a:highlight>
                          <a:latin typeface="Times New Roman" panose="02020603050405020304" pitchFamily="18" charset="0"/>
                          <a:cs typeface="Times New Roman" panose="02020603050405020304" pitchFamily="18" charset="0"/>
                        </a:rPr>
                        <a:t>x</a:t>
                      </a:r>
                      <a:endParaRPr lang="en-VN" sz="19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1</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tc>
                  <a:txBody>
                    <a:bodyPr/>
                    <a:lstStyle/>
                    <a:p>
                      <a:pPr algn="ctr"/>
                      <a:endParaRPr lang="en-US"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đã</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sử</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dụng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 </a:t>
                      </a:r>
                      <a:endParaRPr lang="en-VN" sz="1900" dirty="0">
                        <a:effectLst/>
                        <a:highlight>
                          <a:srgbClr val="FFFFFF"/>
                        </a:highlight>
                        <a:latin typeface="Times New Roman" panose="02020603050405020304" pitchFamily="18" charset="0"/>
                        <a:cs typeface="Times New Roman" panose="02020603050405020304" pitchFamily="18" charset="0"/>
                      </a:endParaRPr>
                    </a:p>
                    <a:p>
                      <a:pPr algn="ctr">
                        <a:spcBef>
                          <a:spcPts val="1200"/>
                        </a:spcBef>
                      </a:pPr>
                      <a:r>
                        <a:rPr lang="en-US" sz="1900" dirty="0" err="1">
                          <a:effectLst/>
                          <a:highlight>
                            <a:srgbClr val="FFFFFF"/>
                          </a:highlight>
                          <a:latin typeface="Times New Roman" panose="02020603050405020304" pitchFamily="18" charset="0"/>
                          <a:cs typeface="Times New Roman" panose="02020603050405020304" pitchFamily="18" charset="0"/>
                        </a:rPr>
                        <a:t>Thời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gian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tính</a:t>
                      </a:r>
                      <a:r>
                        <a:rPr lang="en-US" sz="1900" dirty="0">
                          <a:effectLst/>
                          <a:highlight>
                            <a:srgbClr val="FFFFFF"/>
                          </a:highlight>
                          <a:latin typeface="Times New Roman" panose="02020603050405020304" pitchFamily="18" charset="0"/>
                          <a:cs typeface="Times New Roman" panose="02020603050405020304" pitchFamily="18" charset="0"/>
                        </a:rPr>
                        <a:t> hao </a:t>
                      </a:r>
                      <a:r>
                        <a:rPr lang="en-US" sz="1900" dirty="0" err="1">
                          <a:effectLst/>
                          <a:highlight>
                            <a:srgbClr val="FFFFFF"/>
                          </a:highlight>
                          <a:latin typeface="Times New Roman" panose="02020603050405020304" pitchFamily="18" charset="0"/>
                          <a:cs typeface="Times New Roman" panose="02020603050405020304" pitchFamily="18" charset="0"/>
                        </a:rPr>
                        <a:t>mòn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của</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tài</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sản</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Phụ</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lục</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kèm</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theo</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Công</a:t>
                      </a:r>
                      <a:r>
                        <a:rPr lang="en-US" sz="1900" dirty="0">
                          <a:effectLst/>
                          <a:highlight>
                            <a:srgbClr val="FFFFFF"/>
                          </a:highlight>
                          <a:latin typeface="Times New Roman" panose="02020603050405020304" pitchFamily="18" charset="0"/>
                          <a:cs typeface="Times New Roman" panose="02020603050405020304" pitchFamily="18" charset="0"/>
                        </a:rPr>
                        <a:t> </a:t>
                      </a:r>
                      <a:r>
                        <a:rPr lang="en-US" sz="1900" dirty="0" err="1">
                          <a:effectLst/>
                          <a:highlight>
                            <a:srgbClr val="FFFFFF"/>
                          </a:highlight>
                          <a:latin typeface="Times New Roman" panose="02020603050405020304" pitchFamily="18" charset="0"/>
                          <a:cs typeface="Times New Roman" panose="02020603050405020304" pitchFamily="18" charset="0"/>
                        </a:rPr>
                        <a:t>văn</a:t>
                      </a:r>
                      <a:r>
                        <a:rPr lang="en-US" sz="1900" dirty="0">
                          <a:effectLst/>
                          <a:highlight>
                            <a:srgbClr val="FFFFFF"/>
                          </a:highlight>
                          <a:latin typeface="Times New Roman" panose="02020603050405020304" pitchFamily="18" charset="0"/>
                          <a:cs typeface="Times New Roman" panose="02020603050405020304" pitchFamily="18" charset="0"/>
                        </a:rPr>
                        <a:t> 8131/BTC-QLCS (</a:t>
                      </a:r>
                      <a:r>
                        <a:rPr lang="en-US" sz="1900" dirty="0" err="1">
                          <a:effectLst/>
                          <a:highlight>
                            <a:srgbClr val="FFFFFF"/>
                          </a:highlight>
                          <a:latin typeface="Times New Roman" panose="02020603050405020304" pitchFamily="18" charset="0"/>
                          <a:cs typeface="Times New Roman" panose="02020603050405020304" pitchFamily="18" charset="0"/>
                        </a:rPr>
                        <a:t>năm</a:t>
                      </a:r>
                      <a:r>
                        <a:rPr lang="en-US" sz="1900" dirty="0">
                          <a:effectLst/>
                          <a:highlight>
                            <a:srgbClr val="FFFFFF"/>
                          </a:highlight>
                          <a:latin typeface="Times New Roman" panose="02020603050405020304" pitchFamily="18" charset="0"/>
                          <a:cs typeface="Times New Roman" panose="02020603050405020304" pitchFamily="18" charset="0"/>
                        </a:rPr>
                        <a:t>)</a:t>
                      </a:r>
                      <a:endParaRPr lang="en-VN" sz="1900" dirty="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3982903854"/>
                  </a:ext>
                </a:extLst>
              </a:tr>
            </a:tbl>
          </a:graphicData>
        </a:graphic>
      </p:graphicFrame>
      <p:cxnSp>
        <p:nvCxnSpPr>
          <p:cNvPr id="17" name="Straight Connector 16">
            <a:extLst>
              <a:ext uri="{FF2B5EF4-FFF2-40B4-BE49-F238E27FC236}">
                <a16:creationId xmlns:a16="http://schemas.microsoft.com/office/drawing/2014/main" id="{B4D19BCA-0BF1-0F0C-CB56-491D274C76F7}"/>
              </a:ext>
            </a:extLst>
          </p:cNvPr>
          <p:cNvCxnSpPr/>
          <p:nvPr/>
        </p:nvCxnSpPr>
        <p:spPr>
          <a:xfrm>
            <a:off x="7321154" y="6103492"/>
            <a:ext cx="39989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Left Bracket 17">
            <a:extLst>
              <a:ext uri="{FF2B5EF4-FFF2-40B4-BE49-F238E27FC236}">
                <a16:creationId xmlns:a16="http://schemas.microsoft.com/office/drawing/2014/main" id="{055E380B-D68D-B9B2-E8CF-B0671245DCD8}"/>
              </a:ext>
            </a:extLst>
          </p:cNvPr>
          <p:cNvSpPr/>
          <p:nvPr/>
        </p:nvSpPr>
        <p:spPr>
          <a:xfrm>
            <a:off x="5547360" y="5585824"/>
            <a:ext cx="109728" cy="115824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19" name="Right Bracket 18">
            <a:extLst>
              <a:ext uri="{FF2B5EF4-FFF2-40B4-BE49-F238E27FC236}">
                <a16:creationId xmlns:a16="http://schemas.microsoft.com/office/drawing/2014/main" id="{459F540F-B33B-AB83-5AFA-389B38AEBF43}"/>
              </a:ext>
            </a:extLst>
          </p:cNvPr>
          <p:cNvSpPr/>
          <p:nvPr/>
        </p:nvSpPr>
        <p:spPr>
          <a:xfrm>
            <a:off x="11713766" y="5557448"/>
            <a:ext cx="113636" cy="1158240"/>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3" name="Rectangle 2">
            <a:extLst>
              <a:ext uri="{FF2B5EF4-FFF2-40B4-BE49-F238E27FC236}">
                <a16:creationId xmlns:a16="http://schemas.microsoft.com/office/drawing/2014/main" id="{A3CCD5CF-F7AD-406A-769C-9D99A9C13247}"/>
              </a:ext>
            </a:extLst>
          </p:cNvPr>
          <p:cNvSpPr/>
          <p:nvPr/>
        </p:nvSpPr>
        <p:spPr>
          <a:xfrm>
            <a:off x="600541" y="4148665"/>
            <a:ext cx="10990917"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defRPr/>
            </a:pPr>
            <a:r>
              <a:rPr lang="en-US" sz="2000" dirty="0">
                <a:effectLst/>
                <a:latin typeface="Times New Roman" panose="02020603050405020304" pitchFamily="18" charset="0"/>
                <a:ea typeface="Times New Roman" panose="02020603050405020304" pitchFamily="18" charset="0"/>
              </a:rPr>
              <a:t>TS </a:t>
            </a:r>
            <a:r>
              <a:rPr lang="en-US" sz="2000" b="1" dirty="0">
                <a:latin typeface="Times New Roman" panose="02020603050405020304" pitchFamily="18" charset="0"/>
                <a:ea typeface="Times New Roman" panose="02020603050405020304" pitchFamily="18" charset="0"/>
              </a:rPr>
              <a:t>KHÔNG CÓ </a:t>
            </a:r>
            <a:r>
              <a:rPr lang="en-US" sz="2000" b="1" dirty="0" err="1">
                <a:effectLst/>
                <a:latin typeface="Times New Roman" panose="02020603050405020304" pitchFamily="18" charset="0"/>
                <a:ea typeface="Times New Roman" panose="02020603050405020304" pitchFamily="18" charset="0"/>
              </a:rPr>
              <a:t>hồ</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xây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nhưng</a:t>
            </a:r>
            <a:r>
              <a:rPr lang="en-US" sz="2000" dirty="0">
                <a:effectLst/>
                <a:latin typeface="Times New Roman" panose="02020603050405020304" pitchFamily="18" charset="0"/>
                <a:ea typeface="Times New Roman" panose="02020603050405020304" pitchFamily="18" charset="0"/>
              </a:rPr>
              <a:t> </a:t>
            </a:r>
            <a:r>
              <a:rPr lang="en-US" sz="2000" b="1" dirty="0">
                <a:latin typeface="Times New Roman" panose="02020603050405020304" pitchFamily="18" charset="0"/>
                <a:ea typeface="Times New Roman" panose="02020603050405020304" pitchFamily="18" charset="0"/>
              </a:rPr>
              <a:t>CÓ</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để</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xác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định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thời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dụng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về</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quy</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mô</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cấp</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độ</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kỹ</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thuật</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tại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thời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điểm</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vào</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sử</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dụng</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thì</a:t>
            </a:r>
            <a:r>
              <a:rPr lang="nl-NL" sz="2000"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nguyên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của</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tài</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sản</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được</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xác</a:t>
            </a:r>
            <a:r>
              <a:rPr lang="nl-NL" sz="2000" dirty="0">
                <a:effectLst/>
                <a:latin typeface="Times New Roman" panose="02020603050405020304" pitchFamily="18" charset="0"/>
                <a:ea typeface="Calibri" panose="020F0502020204030204" pitchFamily="34" charset="0"/>
              </a:rPr>
              <a:t> </a:t>
            </a:r>
            <a:r>
              <a:rPr lang="nl-NL" sz="2000" dirty="0" err="1">
                <a:effectLst/>
                <a:latin typeface="Times New Roman" panose="02020603050405020304" pitchFamily="18" charset="0"/>
                <a:ea typeface="Calibri" panose="020F0502020204030204" pitchFamily="34" charset="0"/>
              </a:rPr>
              <a:t>định</a:t>
            </a:r>
            <a:r>
              <a:rPr lang="nl-NL" sz="2000"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bằng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giá</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xây</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dựng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mới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của</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tài</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sản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tương</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đương</a:t>
            </a:r>
            <a:endParaRPr lang="en-US" sz="2000" dirty="0">
              <a:solidFill>
                <a:srgbClr val="000000"/>
              </a:solidFill>
            </a:endParaRPr>
          </a:p>
        </p:txBody>
      </p:sp>
    </p:spTree>
    <p:extLst>
      <p:ext uri="{BB962C8B-B14F-4D97-AF65-F5344CB8AC3E}">
        <p14:creationId xmlns:p14="http://schemas.microsoft.com/office/powerpoint/2010/main" val="2280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9"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65BF2A-7F68-B1D1-6A12-1D363CEBB671}"/>
              </a:ext>
            </a:extLst>
          </p:cNvPr>
          <p:cNvSpPr/>
          <p:nvPr/>
        </p:nvSpPr>
        <p:spPr>
          <a:xfrm>
            <a:off x="423353" y="-21442"/>
            <a:ext cx="8279424"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XÁC ĐỊNH CHỈ TIÊU VỀ GIÁ TRỊ TÀI SẢN</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grpSp>
        <p:nvGrpSpPr>
          <p:cNvPr id="10" name="Group 9">
            <a:extLst>
              <a:ext uri="{FF2B5EF4-FFF2-40B4-BE49-F238E27FC236}">
                <a16:creationId xmlns:a16="http://schemas.microsoft.com/office/drawing/2014/main" id="{C524F0CA-81D3-6B2E-F3CF-A38046E93489}"/>
              </a:ext>
            </a:extLst>
          </p:cNvPr>
          <p:cNvGrpSpPr/>
          <p:nvPr/>
        </p:nvGrpSpPr>
        <p:grpSpPr>
          <a:xfrm>
            <a:off x="463493" y="559243"/>
            <a:ext cx="1428206" cy="210411"/>
            <a:chOff x="4798423" y="1698171"/>
            <a:chExt cx="2009787" cy="296092"/>
          </a:xfrm>
        </p:grpSpPr>
        <p:sp>
          <p:nvSpPr>
            <p:cNvPr id="15" name="Diamond 14">
              <a:extLst>
                <a:ext uri="{FF2B5EF4-FFF2-40B4-BE49-F238E27FC236}">
                  <a16:creationId xmlns:a16="http://schemas.microsoft.com/office/drawing/2014/main" id="{869C9940-66F7-A66C-A275-19FF8BA2D264}"/>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2E8FEFAB-A757-B803-A080-3054835A264F}"/>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69286883-92DC-F64E-BD74-D85CEA46658D}"/>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6C0DB4A5-0935-72FA-92BE-3B68558BE7D7}"/>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EA8002AA-BE64-1830-C5BA-25546273371E}"/>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B35BC217-DEEC-DC26-0882-88C33FC2DD90}"/>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1">
            <a:extLst>
              <a:ext uri="{FF2B5EF4-FFF2-40B4-BE49-F238E27FC236}">
                <a16:creationId xmlns:a16="http://schemas.microsoft.com/office/drawing/2014/main" id="{F4D4CC55-B953-DE9D-E64E-F7CB5FE933B9}"/>
              </a:ext>
            </a:extLst>
          </p:cNvPr>
          <p:cNvSpPr>
            <a:spLocks noChangeArrowheads="1"/>
          </p:cNvSpPr>
          <p:nvPr/>
        </p:nvSpPr>
        <p:spPr bwMode="auto">
          <a:xfrm>
            <a:off x="787400" y="3759628"/>
            <a:ext cx="10947400" cy="28623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Giá</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trị</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đầu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tư</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nâng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cấp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mở</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rộng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cải</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tạo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ghi</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nhận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là</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giá</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trị</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theo</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endParaRPr lang="nl-NL" altLang="ja-JP" sz="2000" b="1" i="1" u="sng" dirty="0">
              <a:solidFill>
                <a:srgbClr val="000000"/>
              </a:solidFill>
              <a:latin typeface="Times New Roman" pitchFamily="18" charset="0"/>
              <a:ea typeface="Calibri" pitchFamily="34" charset="0"/>
              <a:cs typeface="Times New Roman" pitchFamily="18" charset="0"/>
            </a:endParaRPr>
          </a:p>
          <a:p>
            <a:pPr indent="457200" algn="just">
              <a:defRPr/>
            </a:pPr>
            <a:r>
              <a:rPr lang="nl-NL" altLang="ja-JP" sz="2000" dirty="0" err="1">
                <a:solidFill>
                  <a:srgbClr val="000000"/>
                </a:solidFill>
                <a:latin typeface="Times New Roman" pitchFamily="18" charset="0"/>
                <a:ea typeface="Calibri" pitchFamily="34" charset="0"/>
                <a:cs typeface="Times New Roman" pitchFamily="18" charset="0"/>
              </a:rPr>
              <a:t>Trường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hợp</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đã</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hoàn</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thành</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nghiệm</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thu</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nhưng</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chưa</a:t>
            </a:r>
            <a:r>
              <a:rPr lang="nl-NL" altLang="ja-JP" sz="2000" b="1" i="1" u="sng" dirty="0">
                <a:solidFill>
                  <a:srgbClr val="000000"/>
                </a:solidFill>
                <a:latin typeface="Times New Roman" pitchFamily="18" charset="0"/>
                <a:ea typeface="Calibri" pitchFamily="34" charset="0"/>
                <a:cs typeface="Times New Roman" pitchFamily="18" charset="0"/>
              </a:rPr>
              <a:t> có </a:t>
            </a:r>
            <a:r>
              <a:rPr lang="nl-NL" altLang="ja-JP" sz="2000" b="1" i="1" u="sng" dirty="0" err="1">
                <a:solidFill>
                  <a:srgbClr val="000000"/>
                </a:solidFill>
                <a:latin typeface="Times New Roman" pitchFamily="18" charset="0"/>
                <a:ea typeface="Calibri" pitchFamily="34" charset="0"/>
                <a:cs typeface="Times New Roman" pitchFamily="18" charset="0"/>
              </a:rPr>
              <a:t>quyết</a:t>
            </a:r>
            <a:r>
              <a:rPr lang="nl-NL" altLang="ja-JP" sz="2000" b="1" i="1" u="sng" dirty="0">
                <a:solidFill>
                  <a:srgbClr val="000000"/>
                </a:solidFill>
                <a:latin typeface="Times New Roman" pitchFamily="18" charset="0"/>
                <a:ea typeface="Calibri" pitchFamily="34" charset="0"/>
                <a:cs typeface="Times New Roman" pitchFamily="18" charset="0"/>
              </a:rPr>
              <a:t> </a:t>
            </a:r>
            <a:r>
              <a:rPr lang="nl-NL" altLang="ja-JP" sz="2000" b="1" i="1" u="sng" dirty="0" err="1">
                <a:solidFill>
                  <a:srgbClr val="000000"/>
                </a:solidFill>
                <a:latin typeface="Times New Roman" pitchFamily="18" charset="0"/>
                <a:ea typeface="Calibri" pitchFamily="34" charset="0"/>
                <a:cs typeface="Times New Roman" pitchFamily="18" charset="0"/>
              </a:rPr>
              <a:t>toán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thì</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định</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theo</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thứ</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tự</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ưu</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tiên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sau</a:t>
            </a:r>
            <a:r>
              <a:rPr lang="nl-NL" altLang="ja-JP" sz="2000" dirty="0">
                <a:solidFill>
                  <a:srgbClr val="000000"/>
                </a:solidFill>
                <a:latin typeface="Times New Roman" pitchFamily="18" charset="0"/>
                <a:ea typeface="Calibri" pitchFamily="34" charset="0"/>
                <a:cs typeface="Times New Roman" pitchFamily="18" charset="0"/>
              </a:rPr>
              <a:t>:</a:t>
            </a:r>
            <a:endParaRPr lang="en-US" altLang="ja-JP" sz="2000" dirty="0">
              <a:solidFill>
                <a:schemeClr val="tx1"/>
              </a:solidFill>
              <a:latin typeface="Times New Roman" pitchFamily="18" charset="0"/>
              <a:cs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thẩm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định</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đề</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nghị</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quyết</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toán</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xác</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định</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Biên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bản</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nghiệm</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thu</a:t>
            </a:r>
            <a:r>
              <a:rPr lang="en-US" altLang="ja-JP" sz="2000" b="1" i="1" u="sng" dirty="0">
                <a:solidFill>
                  <a:schemeClr val="tx1"/>
                </a:solidFill>
                <a:latin typeface="Times New Roman" pitchFamily="18" charset="0"/>
                <a:cs typeface="Times New Roman" pitchFamily="18" charset="0"/>
              </a:rPr>
              <a:t> A-B</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Giá</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trị</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theo</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hoặc</a:t>
            </a:r>
            <a:r>
              <a:rPr lang="en-US" altLang="ja-JP" sz="2000"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hợp</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đồng</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điều</a:t>
            </a:r>
            <a:r>
              <a:rPr lang="en-US" altLang="ja-JP" sz="2000" b="1" i="1" u="sng" dirty="0">
                <a:solidFill>
                  <a:schemeClr val="tx1"/>
                </a:solidFill>
                <a:latin typeface="Times New Roman" pitchFamily="18" charset="0"/>
                <a:cs typeface="Times New Roman" pitchFamily="18" charset="0"/>
              </a:rPr>
              <a:t> </a:t>
            </a:r>
            <a:r>
              <a:rPr lang="en-US" altLang="ja-JP" sz="2000" b="1" i="1" u="sng" dirty="0" err="1">
                <a:solidFill>
                  <a:schemeClr val="tx1"/>
                </a:solidFill>
                <a:latin typeface="Times New Roman" pitchFamily="18" charset="0"/>
                <a:cs typeface="Times New Roman" pitchFamily="18" charset="0"/>
              </a:rPr>
              <a:t>chỉnh</a:t>
            </a:r>
            <a:r>
              <a:rPr lang="en-US" altLang="ja-JP" sz="2000" b="1" i="1" u="sng"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lần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gần</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nhất</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đã</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ký</a:t>
            </a:r>
            <a:r>
              <a:rPr lang="en-US" altLang="ja-JP" sz="2000" dirty="0">
                <a:solidFill>
                  <a:schemeClr val="tx1"/>
                </a:solidFill>
                <a:latin typeface="Times New Roman" pitchFamily="18" charset="0"/>
                <a:cs typeface="Times New Roman" pitchFamily="18" charset="0"/>
              </a:rPr>
              <a:t> </a:t>
            </a:r>
            <a:r>
              <a:rPr lang="en-US" altLang="ja-JP" sz="2000" dirty="0" err="1">
                <a:solidFill>
                  <a:schemeClr val="tx1"/>
                </a:solidFill>
                <a:latin typeface="Times New Roman" pitchFamily="18" charset="0"/>
                <a:cs typeface="Times New Roman" pitchFamily="18" charset="0"/>
              </a:rPr>
              <a:t>kết</a:t>
            </a:r>
            <a:r>
              <a:rPr lang="en-US" altLang="ja-JP" sz="2000" dirty="0">
                <a:solidFill>
                  <a:schemeClr val="tx1"/>
                </a:solidFill>
                <a:latin typeface="Times New Roman" pitchFamily="18" charset="0"/>
                <a:cs typeface="Times New Roman" pitchFamily="18" charset="0"/>
              </a:rPr>
              <a:t>;</a:t>
            </a:r>
            <a:endParaRPr lang="en-US" altLang="ja-JP" sz="2000" dirty="0">
              <a:solidFill>
                <a:schemeClr val="tx1"/>
              </a:solidFill>
              <a:latin typeface="Times New Roman" pitchFamily="18" charset="0"/>
            </a:endParaRPr>
          </a:p>
          <a:p>
            <a:pPr indent="457200" algn="just" eaLnBrk="0" hangingPunct="0">
              <a:defRPr/>
            </a:pPr>
            <a:r>
              <a:rPr lang="vi-VN" altLang="ja-JP" sz="2000" dirty="0">
                <a:solidFill>
                  <a:schemeClr val="tx1"/>
                </a:solidFill>
                <a:latin typeface="Times New Roman" pitchFamily="18" charset="0"/>
                <a:ea typeface="MS Mincho" pitchFamily="49" charset="-128"/>
              </a:rPr>
              <a:t>- Giá trị tổng </a:t>
            </a:r>
            <a:r>
              <a:rPr lang="vi-VN" altLang="ja-JP" sz="2000" b="1" i="1" u="sng" dirty="0">
                <a:solidFill>
                  <a:schemeClr val="tx1"/>
                </a:solidFill>
                <a:latin typeface="Times New Roman" pitchFamily="18" charset="0"/>
                <a:ea typeface="MS Mincho" pitchFamily="49" charset="-128"/>
              </a:rPr>
              <a:t>mức đầu tư </a:t>
            </a:r>
            <a:r>
              <a:rPr lang="vi-VN" altLang="ja-JP" sz="2000" dirty="0">
                <a:solidFill>
                  <a:schemeClr val="tx1"/>
                </a:solidFill>
                <a:latin typeface="Times New Roman" pitchFamily="18" charset="0"/>
                <a:ea typeface="MS Mincho" pitchFamily="49" charset="-128"/>
              </a:rPr>
              <a:t>hoặc </a:t>
            </a:r>
            <a:r>
              <a:rPr lang="vi-VN" altLang="ja-JP" sz="2000" b="1" i="1" u="sng" dirty="0">
                <a:solidFill>
                  <a:schemeClr val="tx1"/>
                </a:solidFill>
                <a:latin typeface="Times New Roman" pitchFamily="18" charset="0"/>
                <a:ea typeface="MS Mincho" pitchFamily="49" charset="-128"/>
              </a:rPr>
              <a:t>dự toán dự án</a:t>
            </a:r>
            <a:r>
              <a:rPr lang="vi-VN" altLang="ja-JP" sz="2000" dirty="0">
                <a:solidFill>
                  <a:schemeClr val="tx1"/>
                </a:solidFill>
                <a:latin typeface="Times New Roman" pitchFamily="18" charset="0"/>
                <a:ea typeface="MS Mincho" pitchFamily="49" charset="-128"/>
              </a:rPr>
              <a:t> được phê duyệt hoặc dự toán dự án </a:t>
            </a:r>
            <a:r>
              <a:rPr lang="en-US" altLang="ja-JP" sz="2000" dirty="0" err="1">
                <a:solidFill>
                  <a:schemeClr val="tx1"/>
                </a:solidFill>
                <a:latin typeface="Times New Roman" pitchFamily="18" charset="0"/>
                <a:ea typeface="MS Mincho" pitchFamily="49" charset="-128"/>
              </a:rPr>
              <a:t>đ</a:t>
            </a:r>
            <a:r>
              <a:rPr lang="vi-VN" altLang="ja-JP" sz="2000" dirty="0">
                <a:solidFill>
                  <a:schemeClr val="tx1"/>
                </a:solidFill>
                <a:latin typeface="Times New Roman" pitchFamily="18" charset="0"/>
                <a:ea typeface="MS Mincho" pitchFamily="49" charset="-128"/>
              </a:rPr>
              <a:t>ược điều chỉnh l</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g</a:t>
            </a:r>
            <a:r>
              <a:rPr lang="en-US" altLang="ja-JP" sz="2000" dirty="0" err="1">
                <a:solidFill>
                  <a:schemeClr val="tx1"/>
                </a:solidFill>
                <a:latin typeface="Times New Roman" pitchFamily="18" charset="0"/>
                <a:ea typeface="MS Mincho" pitchFamily="49" charset="-128"/>
              </a:rPr>
              <a:t>ầ</a:t>
            </a:r>
            <a:r>
              <a:rPr lang="vi-VN" altLang="ja-JP" sz="2000" dirty="0">
                <a:solidFill>
                  <a:schemeClr val="tx1"/>
                </a:solidFill>
                <a:latin typeface="Times New Roman" pitchFamily="18" charset="0"/>
                <a:ea typeface="MS Mincho" pitchFamily="49" charset="-128"/>
              </a:rPr>
              <a:t>n nh</a:t>
            </a:r>
            <a:r>
              <a:rPr lang="en-US" altLang="ja-JP" sz="2000" dirty="0" err="1">
                <a:solidFill>
                  <a:schemeClr val="tx1"/>
                </a:solidFill>
                <a:latin typeface="Times New Roman" pitchFamily="18" charset="0"/>
                <a:ea typeface="MS Mincho" pitchFamily="49" charset="-128"/>
              </a:rPr>
              <a:t>ấ</a:t>
            </a:r>
            <a:r>
              <a:rPr lang="vi-VN" altLang="ja-JP" sz="2000" dirty="0">
                <a:solidFill>
                  <a:schemeClr val="tx1"/>
                </a:solidFill>
                <a:latin typeface="Times New Roman" pitchFamily="18" charset="0"/>
                <a:ea typeface="MS Mincho" pitchFamily="49" charset="-128"/>
              </a:rPr>
              <a:t>t (trong trường hợp dự toán dự án được điều chỉnh)</a:t>
            </a:r>
            <a:r>
              <a:rPr lang="en-US" altLang="ja-JP" sz="2000" dirty="0">
                <a:solidFill>
                  <a:schemeClr val="tx1"/>
                </a:solidFill>
                <a:latin typeface="Times New Roman" pitchFamily="18" charset="0"/>
                <a:ea typeface="MS Mincho" pitchFamily="49" charset="-128"/>
              </a:rPr>
              <a:t>.</a:t>
            </a:r>
            <a:endParaRPr lang="en-US" altLang="ja-JP" sz="2000" dirty="0">
              <a:solidFill>
                <a:schemeClr val="tx1"/>
              </a:solidFill>
              <a:latin typeface="Times New Roman" pitchFamily="18" charset="0"/>
            </a:endParaRPr>
          </a:p>
        </p:txBody>
      </p:sp>
      <p:sp>
        <p:nvSpPr>
          <p:cNvPr id="11" name="Plus 10">
            <a:extLst>
              <a:ext uri="{FF2B5EF4-FFF2-40B4-BE49-F238E27FC236}">
                <a16:creationId xmlns:a16="http://schemas.microsoft.com/office/drawing/2014/main" id="{6E21CD7D-2FFE-436F-0A79-4B8F6954D735}"/>
              </a:ext>
            </a:extLst>
          </p:cNvPr>
          <p:cNvSpPr/>
          <p:nvPr/>
        </p:nvSpPr>
        <p:spPr>
          <a:xfrm>
            <a:off x="5446713" y="952500"/>
            <a:ext cx="360362" cy="431800"/>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2" name="Rectangle 11">
            <a:extLst>
              <a:ext uri="{FF2B5EF4-FFF2-40B4-BE49-F238E27FC236}">
                <a16:creationId xmlns:a16="http://schemas.microsoft.com/office/drawing/2014/main" id="{3F116287-7B20-77E1-4ACE-CFF0908A4C19}"/>
              </a:ext>
            </a:extLst>
          </p:cNvPr>
          <p:cNvSpPr/>
          <p:nvPr/>
        </p:nvSpPr>
        <p:spPr>
          <a:xfrm>
            <a:off x="3447535" y="1679751"/>
            <a:ext cx="4628078"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ts val="0"/>
              </a:spcBef>
              <a:spcAft>
                <a:spcPts val="0"/>
              </a:spcAft>
              <a:defRPr/>
            </a:pPr>
            <a:r>
              <a:rPr lang="nl-NL" altLang="ja-JP" sz="2000" dirty="0" err="1">
                <a:solidFill>
                  <a:srgbClr val="000000"/>
                </a:solidFill>
                <a:latin typeface="Times New Roman" pitchFamily="18" charset="0"/>
                <a:ea typeface="Calibri" pitchFamily="34" charset="0"/>
                <a:cs typeface="Times New Roman" pitchFamily="18" charset="0"/>
              </a:rPr>
              <a:t>Xác</a:t>
            </a:r>
            <a:r>
              <a:rPr lang="nl-NL" altLang="ja-JP" sz="2000" dirty="0">
                <a:solidFill>
                  <a:srgbClr val="000000"/>
                </a:solidFill>
                <a:latin typeface="Times New Roman" pitchFamily="18" charset="0"/>
                <a:ea typeface="Calibri" pitchFamily="34" charset="0"/>
                <a:cs typeface="Times New Roman" pitchFamily="18" charset="0"/>
              </a:rPr>
              <a:t> định </a:t>
            </a:r>
            <a:r>
              <a:rPr lang="nl-NL" altLang="ja-JP" sz="2000" b="1" dirty="0">
                <a:solidFill>
                  <a:srgbClr val="000000"/>
                </a:solidFill>
                <a:latin typeface="Times New Roman" pitchFamily="18" charset="0"/>
                <a:ea typeface="Calibri" pitchFamily="34" charset="0"/>
                <a:cs typeface="Times New Roman" pitchFamily="18" charset="0"/>
              </a:rPr>
              <a:t>NG, GTCL </a:t>
            </a:r>
            <a:r>
              <a:rPr lang="nl-NL" altLang="ja-JP" sz="2000" dirty="0">
                <a:solidFill>
                  <a:srgbClr val="000000"/>
                </a:solidFill>
                <a:latin typeface="Times New Roman" pitchFamily="18" charset="0"/>
                <a:ea typeface="Calibri" pitchFamily="34" charset="0"/>
                <a:cs typeface="Times New Roman" pitchFamily="18" charset="0"/>
              </a:rPr>
              <a:t>của tài sản = </a:t>
            </a:r>
            <a:r>
              <a:rPr lang="nl-NL" altLang="ja-JP" sz="2000" b="1" u="sng" dirty="0">
                <a:solidFill>
                  <a:srgbClr val="000000"/>
                </a:solidFill>
                <a:latin typeface="Times New Roman" pitchFamily="18" charset="0"/>
                <a:ea typeface="Calibri" pitchFamily="34" charset="0"/>
                <a:cs typeface="Times New Roman" pitchFamily="18" charset="0"/>
              </a:rPr>
              <a:t>1 đồng</a:t>
            </a:r>
            <a:endParaRPr lang="en-US" sz="2000" b="1" u="sng" dirty="0"/>
          </a:p>
        </p:txBody>
      </p:sp>
      <p:sp>
        <p:nvSpPr>
          <p:cNvPr id="14" name="Plus 13">
            <a:extLst>
              <a:ext uri="{FF2B5EF4-FFF2-40B4-BE49-F238E27FC236}">
                <a16:creationId xmlns:a16="http://schemas.microsoft.com/office/drawing/2014/main" id="{31B6FB1D-CCD6-7E1C-473B-ACCDF735CD38}"/>
              </a:ext>
            </a:extLst>
          </p:cNvPr>
          <p:cNvSpPr/>
          <p:nvPr/>
        </p:nvSpPr>
        <p:spPr>
          <a:xfrm>
            <a:off x="5446713" y="2269488"/>
            <a:ext cx="360362" cy="431800"/>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818EBE9E-D8B2-1BFD-D82F-061BB327CE8C}"/>
              </a:ext>
            </a:extLst>
          </p:cNvPr>
          <p:cNvSpPr/>
          <p:nvPr/>
        </p:nvSpPr>
        <p:spPr>
          <a:xfrm>
            <a:off x="2409568" y="3246872"/>
            <a:ext cx="719163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auto">
              <a:spcBef>
                <a:spcPts val="0"/>
              </a:spcBef>
              <a:spcAft>
                <a:spcPts val="0"/>
              </a:spcAft>
              <a:defRPr/>
            </a:pPr>
            <a:r>
              <a:rPr lang="nl-NL" altLang="ja-JP" sz="2000" dirty="0" err="1">
                <a:solidFill>
                  <a:srgbClr val="000000"/>
                </a:solidFill>
                <a:latin typeface="Times New Roman" pitchFamily="18" charset="0"/>
                <a:ea typeface="Calibri" pitchFamily="34" charset="0"/>
                <a:cs typeface="Times New Roman" pitchFamily="18" charset="0"/>
              </a:rPr>
              <a:t>Điền</a:t>
            </a:r>
            <a:r>
              <a:rPr lang="nl-NL" altLang="ja-JP" sz="2000" dirty="0">
                <a:solidFill>
                  <a:srgbClr val="000000"/>
                </a:solidFill>
                <a:latin typeface="Times New Roman" pitchFamily="18" charset="0"/>
                <a:ea typeface="Calibri" pitchFamily="34" charset="0"/>
                <a:cs typeface="Times New Roman" pitchFamily="18" charset="0"/>
              </a:rPr>
              <a:t> </a:t>
            </a:r>
            <a:r>
              <a:rPr lang="nl-NL" altLang="ja-JP" sz="2000" dirty="0" err="1">
                <a:solidFill>
                  <a:srgbClr val="000000"/>
                </a:solidFill>
                <a:latin typeface="Times New Roman" pitchFamily="18" charset="0"/>
                <a:ea typeface="Calibri" pitchFamily="34" charset="0"/>
                <a:cs typeface="Times New Roman" pitchFamily="18" charset="0"/>
              </a:rPr>
              <a:t>thông</a:t>
            </a:r>
            <a:r>
              <a:rPr lang="nl-NL" altLang="ja-JP" sz="2000" dirty="0">
                <a:solidFill>
                  <a:srgbClr val="000000"/>
                </a:solidFill>
                <a:latin typeface="Times New Roman" pitchFamily="18" charset="0"/>
                <a:ea typeface="Calibri" pitchFamily="34" charset="0"/>
                <a:cs typeface="Times New Roman" pitchFamily="18" charset="0"/>
              </a:rPr>
              <a:t> tin </a:t>
            </a:r>
            <a:r>
              <a:rPr lang="nl-NL" altLang="ja-JP" sz="2000" dirty="0" err="1">
                <a:solidFill>
                  <a:srgbClr val="000000"/>
                </a:solidFill>
                <a:latin typeface="Times New Roman" pitchFamily="18" charset="0"/>
                <a:ea typeface="Calibri" pitchFamily="34" charset="0"/>
                <a:cs typeface="Times New Roman" pitchFamily="18" charset="0"/>
              </a:rPr>
              <a:t>vào</a:t>
            </a:r>
            <a:r>
              <a:rPr lang="nl-NL" altLang="ja-JP" sz="2000" dirty="0">
                <a:solidFill>
                  <a:srgbClr val="000000"/>
                </a:solidFill>
                <a:latin typeface="Times New Roman" pitchFamily="18" charset="0"/>
                <a:ea typeface="Calibri" pitchFamily="34" charset="0"/>
                <a:cs typeface="Times New Roman" pitchFamily="18" charset="0"/>
              </a:rPr>
              <a:t> cột </a:t>
            </a:r>
            <a:r>
              <a:rPr lang="nl-NL" altLang="ja-JP" sz="2000" b="1" i="1" u="sng" dirty="0">
                <a:solidFill>
                  <a:srgbClr val="000000"/>
                </a:solidFill>
                <a:latin typeface="Times New Roman" pitchFamily="18" charset="0"/>
                <a:ea typeface="Calibri" pitchFamily="34" charset="0"/>
                <a:cs typeface="Times New Roman" pitchFamily="18" charset="0"/>
              </a:rPr>
              <a:t>“Giá trị đầu tư nâng cấp, mở rộng, cải </a:t>
            </a:r>
            <a:r>
              <a:rPr lang="nl-NL" altLang="ja-JP" sz="2000" b="1" i="1" u="sng" dirty="0" err="1">
                <a:solidFill>
                  <a:srgbClr val="000000"/>
                </a:solidFill>
                <a:latin typeface="Times New Roman" pitchFamily="18" charset="0"/>
                <a:ea typeface="Calibri" pitchFamily="34" charset="0"/>
                <a:cs typeface="Times New Roman" pitchFamily="18" charset="0"/>
              </a:rPr>
              <a:t>tạo</a:t>
            </a:r>
            <a:r>
              <a:rPr lang="nl-NL" altLang="ja-JP" sz="2000" b="1" i="1" u="sng" dirty="0">
                <a:solidFill>
                  <a:srgbClr val="000000"/>
                </a:solidFill>
                <a:latin typeface="Times New Roman" pitchFamily="18" charset="0"/>
                <a:ea typeface="Calibri" pitchFamily="34" charset="0"/>
                <a:cs typeface="Times New Roman" pitchFamily="18" charset="0"/>
              </a:rPr>
              <a:t>”</a:t>
            </a:r>
            <a:endParaRPr lang="en-US" sz="2000" dirty="0"/>
          </a:p>
        </p:txBody>
      </p:sp>
      <p:sp>
        <p:nvSpPr>
          <p:cNvPr id="18" name="Left Brace 17">
            <a:extLst>
              <a:ext uri="{FF2B5EF4-FFF2-40B4-BE49-F238E27FC236}">
                <a16:creationId xmlns:a16="http://schemas.microsoft.com/office/drawing/2014/main" id="{F214A869-7F40-10A6-4413-99116DBD713C}"/>
              </a:ext>
            </a:extLst>
          </p:cNvPr>
          <p:cNvSpPr/>
          <p:nvPr/>
        </p:nvSpPr>
        <p:spPr>
          <a:xfrm rot="16200000">
            <a:off x="5469181" y="1516042"/>
            <a:ext cx="358795" cy="3102864"/>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21" name="Rectangle 20">
            <a:extLst>
              <a:ext uri="{FF2B5EF4-FFF2-40B4-BE49-F238E27FC236}">
                <a16:creationId xmlns:a16="http://schemas.microsoft.com/office/drawing/2014/main" id="{7FAA3328-2EE0-2E22-A6B1-305B7446FFFB}"/>
              </a:ext>
            </a:extLst>
          </p:cNvPr>
          <p:cNvSpPr/>
          <p:nvPr/>
        </p:nvSpPr>
        <p:spPr>
          <a:xfrm>
            <a:off x="1703388" y="2222764"/>
            <a:ext cx="3600450" cy="70788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nl-NL" altLang="ja-JP" sz="2000" dirty="0">
                <a:solidFill>
                  <a:srgbClr val="000000"/>
                </a:solidFill>
                <a:latin typeface="Times New Roman" pitchFamily="18" charset="0"/>
                <a:ea typeface="Calibri" pitchFamily="34" charset="0"/>
                <a:cs typeface="Times New Roman" pitchFamily="18" charset="0"/>
              </a:rPr>
              <a:t>Tài sản này có đầu tư nâng cấp, mở rộng, cải tạo theo dự án </a:t>
            </a:r>
            <a:endParaRPr lang="en-US" sz="2000" dirty="0"/>
          </a:p>
        </p:txBody>
      </p:sp>
      <p:sp>
        <p:nvSpPr>
          <p:cNvPr id="23" name="Rectangle 22">
            <a:extLst>
              <a:ext uri="{FF2B5EF4-FFF2-40B4-BE49-F238E27FC236}">
                <a16:creationId xmlns:a16="http://schemas.microsoft.com/office/drawing/2014/main" id="{F2429D1A-FD62-538D-8179-44B7EF61433D}"/>
              </a:ext>
            </a:extLst>
          </p:cNvPr>
          <p:cNvSpPr/>
          <p:nvPr/>
        </p:nvSpPr>
        <p:spPr>
          <a:xfrm>
            <a:off x="5951538" y="2222764"/>
            <a:ext cx="4103687" cy="70788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nl-NL" altLang="ja-JP" sz="2000" dirty="0">
                <a:solidFill>
                  <a:srgbClr val="000000"/>
                </a:solidFill>
                <a:latin typeface="Times New Roman" pitchFamily="18" charset="0"/>
                <a:ea typeface="Calibri" pitchFamily="34" charset="0"/>
                <a:cs typeface="Times New Roman" pitchFamily="18" charset="0"/>
              </a:rPr>
              <a:t>DỰ ÁN hoàn thành nghiệm thu từ ngày 01/01/2018 - 31/12/2024 </a:t>
            </a:r>
            <a:endParaRPr lang="en-US" sz="2000" dirty="0"/>
          </a:p>
        </p:txBody>
      </p:sp>
      <p:sp>
        <p:nvSpPr>
          <p:cNvPr id="25" name="Left Brace 24">
            <a:extLst>
              <a:ext uri="{FF2B5EF4-FFF2-40B4-BE49-F238E27FC236}">
                <a16:creationId xmlns:a16="http://schemas.microsoft.com/office/drawing/2014/main" id="{AE3583C9-C799-347C-808A-6249C85D43BD}"/>
              </a:ext>
            </a:extLst>
          </p:cNvPr>
          <p:cNvSpPr/>
          <p:nvPr/>
        </p:nvSpPr>
        <p:spPr>
          <a:xfrm rot="16200000">
            <a:off x="5469181" y="-84806"/>
            <a:ext cx="358795" cy="3102864"/>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VN"/>
          </a:p>
        </p:txBody>
      </p:sp>
      <p:sp>
        <p:nvSpPr>
          <p:cNvPr id="27" name="Rectangle 26">
            <a:extLst>
              <a:ext uri="{FF2B5EF4-FFF2-40B4-BE49-F238E27FC236}">
                <a16:creationId xmlns:a16="http://schemas.microsoft.com/office/drawing/2014/main" id="{7B7C4192-8922-5E6E-A7EE-5AD676CFEEF8}"/>
              </a:ext>
            </a:extLst>
          </p:cNvPr>
          <p:cNvSpPr/>
          <p:nvPr/>
        </p:nvSpPr>
        <p:spPr>
          <a:xfrm>
            <a:off x="1465903" y="952500"/>
            <a:ext cx="3844322" cy="40011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fontAlgn="auto">
              <a:spcBef>
                <a:spcPts val="0"/>
              </a:spcBef>
              <a:spcAft>
                <a:spcPts val="0"/>
              </a:spcAft>
              <a:defRPr/>
            </a:pPr>
            <a:r>
              <a:rPr lang="nl-NL" altLang="ja-JP" sz="2000" dirty="0">
                <a:solidFill>
                  <a:srgbClr val="000000"/>
                </a:solidFill>
                <a:latin typeface="Times New Roman" pitchFamily="18" charset="0"/>
                <a:ea typeface="Calibri" pitchFamily="34" charset="0"/>
                <a:cs typeface="Times New Roman" pitchFamily="18" charset="0"/>
              </a:rPr>
              <a:t>Chưa được theo dõi trên sổ kế toán </a:t>
            </a:r>
            <a:endParaRPr lang="en-US" sz="2000" dirty="0"/>
          </a:p>
        </p:txBody>
      </p:sp>
      <p:sp>
        <p:nvSpPr>
          <p:cNvPr id="29" name="Rectangle 28">
            <a:extLst>
              <a:ext uri="{FF2B5EF4-FFF2-40B4-BE49-F238E27FC236}">
                <a16:creationId xmlns:a16="http://schemas.microsoft.com/office/drawing/2014/main" id="{CAA37762-6F57-7FB2-B409-396A6174518D}"/>
              </a:ext>
            </a:extLst>
          </p:cNvPr>
          <p:cNvSpPr/>
          <p:nvPr/>
        </p:nvSpPr>
        <p:spPr>
          <a:xfrm>
            <a:off x="5951538" y="942975"/>
            <a:ext cx="4465637" cy="4001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fontAlgn="auto">
              <a:spcBef>
                <a:spcPts val="0"/>
              </a:spcBef>
              <a:spcAft>
                <a:spcPts val="0"/>
              </a:spcAft>
              <a:defRPr/>
            </a:pPr>
            <a:r>
              <a:rPr lang="vi-VN" altLang="ja-JP" sz="2000" dirty="0">
                <a:latin typeface="Times New Roman" pitchFamily="18" charset="0"/>
                <a:ea typeface="MS Mincho" pitchFamily="49" charset="-128"/>
                <a:cs typeface="Times New Roman" pitchFamily="18" charset="0"/>
              </a:rPr>
              <a:t>Không có căn cứ để xác định </a:t>
            </a:r>
            <a:r>
              <a:rPr lang="en-US" altLang="ja-JP" sz="2000" dirty="0">
                <a:latin typeface="Times New Roman" pitchFamily="18" charset="0"/>
                <a:ea typeface="MS Mincho" pitchFamily="49" charset="-128"/>
                <a:cs typeface="Times New Roman" pitchFamily="18" charset="0"/>
              </a:rPr>
              <a:t>NG, GTCL</a:t>
            </a:r>
            <a:endParaRPr lang="en-US" sz="2000" dirty="0"/>
          </a:p>
        </p:txBody>
      </p:sp>
    </p:spTree>
    <p:extLst>
      <p:ext uri="{BB962C8B-B14F-4D97-AF65-F5344CB8AC3E}">
        <p14:creationId xmlns:p14="http://schemas.microsoft.com/office/powerpoint/2010/main" val="3559698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5" name="TextBox 4">
            <a:extLst>
              <a:ext uri="{FF2B5EF4-FFF2-40B4-BE49-F238E27FC236}">
                <a16:creationId xmlns:a16="http://schemas.microsoft.com/office/drawing/2014/main" id="{34A05AAE-0925-B706-B830-B5CBD4A63FF1}"/>
              </a:ext>
            </a:extLst>
          </p:cNvPr>
          <p:cNvSpPr txBox="1"/>
          <p:nvPr/>
        </p:nvSpPr>
        <p:spPr>
          <a:xfrm>
            <a:off x="678508" y="62697"/>
            <a:ext cx="10992748" cy="523220"/>
          </a:xfrm>
          <a:prstGeom prst="rect">
            <a:avLst/>
          </a:prstGeom>
          <a:noFill/>
        </p:spPr>
        <p:txBody>
          <a:bodyPr wrap="square" rtlCol="0" anchor="ctr">
            <a:spAutoFit/>
          </a:bodyPr>
          <a:lstStyle/>
          <a:p>
            <a:r>
              <a:rPr lang="en-US" altLang="ko-KR" sz="2800" b="1" dirty="0">
                <a:latin typeface="Times New Roman" panose="02020603050405020304" pitchFamily="18" charset="0"/>
                <a:cs typeface="Times New Roman" panose="02020603050405020304" pitchFamily="18" charset="0"/>
              </a:rPr>
              <a:t>MẪU BÁO CÁO KẾT QUẢ KIỂM KÊ </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Áp</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dụng</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cho</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đơn</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vị</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kiểm</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kê</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a:t>
            </a:r>
            <a:endParaRPr lang="ko-KR" altLang="en-US" sz="2800" b="1" dirty="0">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06EBA37E-B91B-9498-1421-0B8BA055BD99}"/>
              </a:ext>
            </a:extLst>
          </p:cNvPr>
          <p:cNvGrpSpPr/>
          <p:nvPr/>
        </p:nvGrpSpPr>
        <p:grpSpPr>
          <a:xfrm>
            <a:off x="678508" y="564345"/>
            <a:ext cx="1428206" cy="210411"/>
            <a:chOff x="4798423" y="1698171"/>
            <a:chExt cx="2009787" cy="296092"/>
          </a:xfrm>
        </p:grpSpPr>
        <p:sp>
          <p:nvSpPr>
            <p:cNvPr id="7" name="Diamond 6">
              <a:extLst>
                <a:ext uri="{FF2B5EF4-FFF2-40B4-BE49-F238E27FC236}">
                  <a16:creationId xmlns:a16="http://schemas.microsoft.com/office/drawing/2014/main" id="{007D49C3-9E2E-3522-BA6A-99D6FC16E2D9}"/>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B0C6B00-A143-35C4-4165-425D5C464863}"/>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084B02E3-879C-0F96-5796-E61A8ADCE77D}"/>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C5EA371F-D5A2-D195-3352-FAF61A0BE8D7}"/>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385A6BCC-B8DB-BA16-18D3-7843A1000773}"/>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4A8DC493-2C09-C491-55AB-1EABFAA3DEE8}"/>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oogle Shape;1216;p42">
            <a:extLst>
              <a:ext uri="{FF2B5EF4-FFF2-40B4-BE49-F238E27FC236}">
                <a16:creationId xmlns:a16="http://schemas.microsoft.com/office/drawing/2014/main" id="{F0056DD8-C264-1F25-1BF5-DA0E5B57C8D5}"/>
              </a:ext>
            </a:extLst>
          </p:cNvPr>
          <p:cNvGrpSpPr/>
          <p:nvPr/>
        </p:nvGrpSpPr>
        <p:grpSpPr>
          <a:xfrm>
            <a:off x="10864850" y="5602149"/>
            <a:ext cx="1327150" cy="909564"/>
            <a:chOff x="6279611" y="4186022"/>
            <a:chExt cx="2401169" cy="682173"/>
          </a:xfrm>
        </p:grpSpPr>
        <p:grpSp>
          <p:nvGrpSpPr>
            <p:cNvPr id="4" name="Google Shape;1217;p42">
              <a:extLst>
                <a:ext uri="{FF2B5EF4-FFF2-40B4-BE49-F238E27FC236}">
                  <a16:creationId xmlns:a16="http://schemas.microsoft.com/office/drawing/2014/main" id="{1605A406-F4BD-41A2-AB1A-0B6370A6E762}"/>
                </a:ext>
              </a:extLst>
            </p:cNvPr>
            <p:cNvGrpSpPr/>
            <p:nvPr/>
          </p:nvGrpSpPr>
          <p:grpSpPr>
            <a:xfrm flipH="1">
              <a:off x="8252035" y="4300338"/>
              <a:ext cx="428746" cy="567857"/>
              <a:chOff x="2423890" y="3042362"/>
              <a:chExt cx="428746" cy="567857"/>
            </a:xfrm>
          </p:grpSpPr>
          <p:sp>
            <p:nvSpPr>
              <p:cNvPr id="1234" name="Google Shape;1218;p42">
                <a:extLst>
                  <a:ext uri="{FF2B5EF4-FFF2-40B4-BE49-F238E27FC236}">
                    <a16:creationId xmlns:a16="http://schemas.microsoft.com/office/drawing/2014/main" id="{740DC113-41F3-D12C-F822-6F5E1B6A71A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35" name="Google Shape;1219;p42">
                <a:extLst>
                  <a:ext uri="{FF2B5EF4-FFF2-40B4-BE49-F238E27FC236}">
                    <a16:creationId xmlns:a16="http://schemas.microsoft.com/office/drawing/2014/main" id="{DF3F39B0-7438-F5BF-470E-34F3BC0775CA}"/>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6" name="Google Shape;1220;p42">
                <a:extLst>
                  <a:ext uri="{FF2B5EF4-FFF2-40B4-BE49-F238E27FC236}">
                    <a16:creationId xmlns:a16="http://schemas.microsoft.com/office/drawing/2014/main" id="{A359C19B-7352-E6AE-81B0-CF3E986AB9F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7" name="Google Shape;1221;p42">
                <a:extLst>
                  <a:ext uri="{FF2B5EF4-FFF2-40B4-BE49-F238E27FC236}">
                    <a16:creationId xmlns:a16="http://schemas.microsoft.com/office/drawing/2014/main" id="{3166804E-C44C-2524-B751-E0B48D294BA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8" name="Google Shape;1222;p42">
                <a:extLst>
                  <a:ext uri="{FF2B5EF4-FFF2-40B4-BE49-F238E27FC236}">
                    <a16:creationId xmlns:a16="http://schemas.microsoft.com/office/drawing/2014/main" id="{FBE1A0C6-35BB-C10B-74E9-E021F2307FBF}"/>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9" name="Google Shape;1223;p42">
                <a:extLst>
                  <a:ext uri="{FF2B5EF4-FFF2-40B4-BE49-F238E27FC236}">
                    <a16:creationId xmlns:a16="http://schemas.microsoft.com/office/drawing/2014/main" id="{856565CD-8004-56FE-B5B8-87A5FEF38EF2}"/>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 name="Google Shape;1224;p42">
              <a:extLst>
                <a:ext uri="{FF2B5EF4-FFF2-40B4-BE49-F238E27FC236}">
                  <a16:creationId xmlns:a16="http://schemas.microsoft.com/office/drawing/2014/main" id="{0300D641-98D2-AAEE-6644-C1AE8F0B481E}"/>
                </a:ext>
              </a:extLst>
            </p:cNvPr>
            <p:cNvGrpSpPr/>
            <p:nvPr/>
          </p:nvGrpSpPr>
          <p:grpSpPr>
            <a:xfrm flipH="1">
              <a:off x="7355927" y="4186022"/>
              <a:ext cx="514923" cy="681996"/>
              <a:chOff x="2423890" y="3042362"/>
              <a:chExt cx="428746" cy="567857"/>
            </a:xfrm>
          </p:grpSpPr>
          <p:sp>
            <p:nvSpPr>
              <p:cNvPr id="1228" name="Google Shape;1225;p42">
                <a:extLst>
                  <a:ext uri="{FF2B5EF4-FFF2-40B4-BE49-F238E27FC236}">
                    <a16:creationId xmlns:a16="http://schemas.microsoft.com/office/drawing/2014/main" id="{1C6148C9-92CD-FAE8-97F3-D903BBE24683}"/>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9" name="Google Shape;1226;p42">
                <a:extLst>
                  <a:ext uri="{FF2B5EF4-FFF2-40B4-BE49-F238E27FC236}">
                    <a16:creationId xmlns:a16="http://schemas.microsoft.com/office/drawing/2014/main" id="{6064B6BD-54F6-FDB3-09CD-9FC58296438E}"/>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0" name="Google Shape;1227;p42">
                <a:extLst>
                  <a:ext uri="{FF2B5EF4-FFF2-40B4-BE49-F238E27FC236}">
                    <a16:creationId xmlns:a16="http://schemas.microsoft.com/office/drawing/2014/main" id="{9CAA48D7-E7CB-F854-3A33-CB91D045DBB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1" name="Google Shape;1228;p42">
                <a:extLst>
                  <a:ext uri="{FF2B5EF4-FFF2-40B4-BE49-F238E27FC236}">
                    <a16:creationId xmlns:a16="http://schemas.microsoft.com/office/drawing/2014/main" id="{56A9CA0E-77C3-C5C5-CA67-CC3CB97167F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2" name="Google Shape;1229;p42">
                <a:extLst>
                  <a:ext uri="{FF2B5EF4-FFF2-40B4-BE49-F238E27FC236}">
                    <a16:creationId xmlns:a16="http://schemas.microsoft.com/office/drawing/2014/main" id="{18BEB62E-B4C5-F1A1-CD8E-99411BA990C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3" name="Google Shape;1230;p42">
                <a:extLst>
                  <a:ext uri="{FF2B5EF4-FFF2-40B4-BE49-F238E27FC236}">
                    <a16:creationId xmlns:a16="http://schemas.microsoft.com/office/drawing/2014/main" id="{9590E6C3-F46D-D5D5-8A36-B10362EB987D}"/>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4" name="Google Shape;1231;p42">
              <a:extLst>
                <a:ext uri="{FF2B5EF4-FFF2-40B4-BE49-F238E27FC236}">
                  <a16:creationId xmlns:a16="http://schemas.microsoft.com/office/drawing/2014/main" id="{69A5C20F-D8DD-0472-0D95-0724626227AB}"/>
                </a:ext>
              </a:extLst>
            </p:cNvPr>
            <p:cNvGrpSpPr/>
            <p:nvPr/>
          </p:nvGrpSpPr>
          <p:grpSpPr>
            <a:xfrm flipH="1">
              <a:off x="6545997" y="4300338"/>
              <a:ext cx="428746" cy="567857"/>
              <a:chOff x="2423890" y="3042362"/>
              <a:chExt cx="428746" cy="567857"/>
            </a:xfrm>
          </p:grpSpPr>
          <p:sp>
            <p:nvSpPr>
              <p:cNvPr id="1222" name="Google Shape;1232;p42">
                <a:extLst>
                  <a:ext uri="{FF2B5EF4-FFF2-40B4-BE49-F238E27FC236}">
                    <a16:creationId xmlns:a16="http://schemas.microsoft.com/office/drawing/2014/main" id="{09422EC0-AEA2-21CA-4572-16ADAE8CFB0C}"/>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3" name="Google Shape;1233;p42">
                <a:extLst>
                  <a:ext uri="{FF2B5EF4-FFF2-40B4-BE49-F238E27FC236}">
                    <a16:creationId xmlns:a16="http://schemas.microsoft.com/office/drawing/2014/main" id="{CEEFFF65-D028-962B-8F47-5A9B5E1D1706}"/>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4" name="Google Shape;1234;p42">
                <a:extLst>
                  <a:ext uri="{FF2B5EF4-FFF2-40B4-BE49-F238E27FC236}">
                    <a16:creationId xmlns:a16="http://schemas.microsoft.com/office/drawing/2014/main" id="{6EBF31BE-138E-31EC-31F8-22F4D43E9069}"/>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5" name="Google Shape;1235;p42">
                <a:extLst>
                  <a:ext uri="{FF2B5EF4-FFF2-40B4-BE49-F238E27FC236}">
                    <a16:creationId xmlns:a16="http://schemas.microsoft.com/office/drawing/2014/main" id="{A827F7F2-9670-F64F-2ECE-44E689FF37E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6" name="Google Shape;1236;p42">
                <a:extLst>
                  <a:ext uri="{FF2B5EF4-FFF2-40B4-BE49-F238E27FC236}">
                    <a16:creationId xmlns:a16="http://schemas.microsoft.com/office/drawing/2014/main" id="{FE5AAB10-9829-75A5-2004-0FFBB269613A}"/>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7" name="Google Shape;1237;p42">
                <a:extLst>
                  <a:ext uri="{FF2B5EF4-FFF2-40B4-BE49-F238E27FC236}">
                    <a16:creationId xmlns:a16="http://schemas.microsoft.com/office/drawing/2014/main" id="{4E232A24-DC9E-42A6-52C5-05DC97D5733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5" name="Google Shape;1238;p42">
              <a:extLst>
                <a:ext uri="{FF2B5EF4-FFF2-40B4-BE49-F238E27FC236}">
                  <a16:creationId xmlns:a16="http://schemas.microsoft.com/office/drawing/2014/main" id="{2EAFF0E1-2954-9481-AE56-EDF2BA5B4545}"/>
                </a:ext>
              </a:extLst>
            </p:cNvPr>
            <p:cNvGrpSpPr/>
            <p:nvPr/>
          </p:nvGrpSpPr>
          <p:grpSpPr>
            <a:xfrm flipH="1">
              <a:off x="7985624" y="4186078"/>
              <a:ext cx="151651" cy="681982"/>
              <a:chOff x="3376692" y="3077129"/>
              <a:chExt cx="116556" cy="524158"/>
            </a:xfrm>
          </p:grpSpPr>
          <p:sp>
            <p:nvSpPr>
              <p:cNvPr id="1219" name="Google Shape;1239;p42">
                <a:extLst>
                  <a:ext uri="{FF2B5EF4-FFF2-40B4-BE49-F238E27FC236}">
                    <a16:creationId xmlns:a16="http://schemas.microsoft.com/office/drawing/2014/main" id="{64BD7557-3ECF-6909-584F-13DB0F0EBAE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20" name="Google Shape;1240;p42">
                <a:extLst>
                  <a:ext uri="{FF2B5EF4-FFF2-40B4-BE49-F238E27FC236}">
                    <a16:creationId xmlns:a16="http://schemas.microsoft.com/office/drawing/2014/main" id="{24383080-44E2-0AD2-4E52-5AC01CD0881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21" name="Google Shape;1241;p42">
                <a:extLst>
                  <a:ext uri="{FF2B5EF4-FFF2-40B4-BE49-F238E27FC236}">
                    <a16:creationId xmlns:a16="http://schemas.microsoft.com/office/drawing/2014/main" id="{06931D1F-B9C2-B61C-90DA-9642FDAFDC51}"/>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6" name="Google Shape;1242;p42">
              <a:extLst>
                <a:ext uri="{FF2B5EF4-FFF2-40B4-BE49-F238E27FC236}">
                  <a16:creationId xmlns:a16="http://schemas.microsoft.com/office/drawing/2014/main" id="{9D73914F-6401-61B3-FD73-186903A9986B}"/>
                </a:ext>
              </a:extLst>
            </p:cNvPr>
            <p:cNvGrpSpPr/>
            <p:nvPr/>
          </p:nvGrpSpPr>
          <p:grpSpPr>
            <a:xfrm flipH="1">
              <a:off x="7089511" y="4186078"/>
              <a:ext cx="151651" cy="681982"/>
              <a:chOff x="3376692" y="3077129"/>
              <a:chExt cx="116556" cy="524158"/>
            </a:xfrm>
          </p:grpSpPr>
          <p:sp>
            <p:nvSpPr>
              <p:cNvPr id="1216" name="Google Shape;1243;p42">
                <a:extLst>
                  <a:ext uri="{FF2B5EF4-FFF2-40B4-BE49-F238E27FC236}">
                    <a16:creationId xmlns:a16="http://schemas.microsoft.com/office/drawing/2014/main" id="{BC6C7FA2-7F56-6667-B490-77D858B81A0F}"/>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17" name="Google Shape;1244;p42">
                <a:extLst>
                  <a:ext uri="{FF2B5EF4-FFF2-40B4-BE49-F238E27FC236}">
                    <a16:creationId xmlns:a16="http://schemas.microsoft.com/office/drawing/2014/main" id="{BDB9F86A-4EEE-6751-E267-3BA9D49CBC9F}"/>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18" name="Google Shape;1245;p42">
                <a:extLst>
                  <a:ext uri="{FF2B5EF4-FFF2-40B4-BE49-F238E27FC236}">
                    <a16:creationId xmlns:a16="http://schemas.microsoft.com/office/drawing/2014/main" id="{30F7E64A-F42F-027F-2B97-3CAE2924D95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7" name="Google Shape;1246;p42">
              <a:extLst>
                <a:ext uri="{FF2B5EF4-FFF2-40B4-BE49-F238E27FC236}">
                  <a16:creationId xmlns:a16="http://schemas.microsoft.com/office/drawing/2014/main" id="{DBE56E52-22F6-8550-9EBB-F7833958BEA0}"/>
                </a:ext>
              </a:extLst>
            </p:cNvPr>
            <p:cNvGrpSpPr/>
            <p:nvPr/>
          </p:nvGrpSpPr>
          <p:grpSpPr>
            <a:xfrm flipH="1">
              <a:off x="6279611" y="4186078"/>
              <a:ext cx="151651" cy="681982"/>
              <a:chOff x="3376692" y="3077129"/>
              <a:chExt cx="116556" cy="524158"/>
            </a:xfrm>
          </p:grpSpPr>
          <p:sp>
            <p:nvSpPr>
              <p:cNvPr id="18" name="Google Shape;1247;p42">
                <a:extLst>
                  <a:ext uri="{FF2B5EF4-FFF2-40B4-BE49-F238E27FC236}">
                    <a16:creationId xmlns:a16="http://schemas.microsoft.com/office/drawing/2014/main" id="{B36EB28F-4EED-A29E-2549-B2849C76430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8;p42">
                <a:extLst>
                  <a:ext uri="{FF2B5EF4-FFF2-40B4-BE49-F238E27FC236}">
                    <a16:creationId xmlns:a16="http://schemas.microsoft.com/office/drawing/2014/main" id="{39B08094-D3ED-4F5F-55AA-5E89F97332E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9;p42">
                <a:extLst>
                  <a:ext uri="{FF2B5EF4-FFF2-40B4-BE49-F238E27FC236}">
                    <a16:creationId xmlns:a16="http://schemas.microsoft.com/office/drawing/2014/main" id="{F4A5DA39-12BB-34C6-2246-F9C5CAE84847}"/>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240" name="Google Shape;1216;p42">
            <a:extLst>
              <a:ext uri="{FF2B5EF4-FFF2-40B4-BE49-F238E27FC236}">
                <a16:creationId xmlns:a16="http://schemas.microsoft.com/office/drawing/2014/main" id="{F30AAE06-B80C-14E9-6929-EC59E9AF65D4}"/>
              </a:ext>
            </a:extLst>
          </p:cNvPr>
          <p:cNvGrpSpPr/>
          <p:nvPr/>
        </p:nvGrpSpPr>
        <p:grpSpPr>
          <a:xfrm>
            <a:off x="-18032" y="5653079"/>
            <a:ext cx="1327150" cy="909564"/>
            <a:chOff x="6279611" y="4186022"/>
            <a:chExt cx="2401169" cy="682173"/>
          </a:xfrm>
        </p:grpSpPr>
        <p:grpSp>
          <p:nvGrpSpPr>
            <p:cNvPr id="1241" name="Google Shape;1217;p42">
              <a:extLst>
                <a:ext uri="{FF2B5EF4-FFF2-40B4-BE49-F238E27FC236}">
                  <a16:creationId xmlns:a16="http://schemas.microsoft.com/office/drawing/2014/main" id="{D866703E-9274-05EE-4F75-C86542114089}"/>
                </a:ext>
              </a:extLst>
            </p:cNvPr>
            <p:cNvGrpSpPr/>
            <p:nvPr/>
          </p:nvGrpSpPr>
          <p:grpSpPr>
            <a:xfrm flipH="1">
              <a:off x="8252035" y="4300338"/>
              <a:ext cx="428746" cy="567857"/>
              <a:chOff x="2423890" y="3042362"/>
              <a:chExt cx="428746" cy="567857"/>
            </a:xfrm>
          </p:grpSpPr>
          <p:sp>
            <p:nvSpPr>
              <p:cNvPr id="1312" name="Google Shape;1218;p42">
                <a:extLst>
                  <a:ext uri="{FF2B5EF4-FFF2-40B4-BE49-F238E27FC236}">
                    <a16:creationId xmlns:a16="http://schemas.microsoft.com/office/drawing/2014/main" id="{037E7332-187E-031D-3BCB-189B2B1012DA}"/>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313" name="Google Shape;1219;p42">
                <a:extLst>
                  <a:ext uri="{FF2B5EF4-FFF2-40B4-BE49-F238E27FC236}">
                    <a16:creationId xmlns:a16="http://schemas.microsoft.com/office/drawing/2014/main" id="{8CAB9D47-5945-AACC-ACFA-2F1BB48174F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4" name="Google Shape;1220;p42">
                <a:extLst>
                  <a:ext uri="{FF2B5EF4-FFF2-40B4-BE49-F238E27FC236}">
                    <a16:creationId xmlns:a16="http://schemas.microsoft.com/office/drawing/2014/main" id="{32EC0FE3-3F12-20D3-EC09-1DD5B2D0C419}"/>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5" name="Google Shape;1221;p42">
                <a:extLst>
                  <a:ext uri="{FF2B5EF4-FFF2-40B4-BE49-F238E27FC236}">
                    <a16:creationId xmlns:a16="http://schemas.microsoft.com/office/drawing/2014/main" id="{23729C1D-51C0-679E-B52F-211ECFA562D7}"/>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6" name="Google Shape;1222;p42">
                <a:extLst>
                  <a:ext uri="{FF2B5EF4-FFF2-40B4-BE49-F238E27FC236}">
                    <a16:creationId xmlns:a16="http://schemas.microsoft.com/office/drawing/2014/main" id="{82B75D93-7CE4-C151-6E13-09EA7F6F2E8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7" name="Google Shape;1223;p42">
                <a:extLst>
                  <a:ext uri="{FF2B5EF4-FFF2-40B4-BE49-F238E27FC236}">
                    <a16:creationId xmlns:a16="http://schemas.microsoft.com/office/drawing/2014/main" id="{0DEC4AB1-D049-FABB-34EC-FB2F1CC318E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2" name="Google Shape;1224;p42">
              <a:extLst>
                <a:ext uri="{FF2B5EF4-FFF2-40B4-BE49-F238E27FC236}">
                  <a16:creationId xmlns:a16="http://schemas.microsoft.com/office/drawing/2014/main" id="{9E635DFC-20D8-3878-9923-E689541D7F8B}"/>
                </a:ext>
              </a:extLst>
            </p:cNvPr>
            <p:cNvGrpSpPr/>
            <p:nvPr/>
          </p:nvGrpSpPr>
          <p:grpSpPr>
            <a:xfrm flipH="1">
              <a:off x="7355927" y="4186022"/>
              <a:ext cx="514923" cy="681996"/>
              <a:chOff x="2423890" y="3042362"/>
              <a:chExt cx="428746" cy="567857"/>
            </a:xfrm>
          </p:grpSpPr>
          <p:sp>
            <p:nvSpPr>
              <p:cNvPr id="1306" name="Google Shape;1225;p42">
                <a:extLst>
                  <a:ext uri="{FF2B5EF4-FFF2-40B4-BE49-F238E27FC236}">
                    <a16:creationId xmlns:a16="http://schemas.microsoft.com/office/drawing/2014/main" id="{BEC32E6B-BDBA-8C3B-D161-C3AF1E6E890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7" name="Google Shape;1226;p42">
                <a:extLst>
                  <a:ext uri="{FF2B5EF4-FFF2-40B4-BE49-F238E27FC236}">
                    <a16:creationId xmlns:a16="http://schemas.microsoft.com/office/drawing/2014/main" id="{A7B0CBF7-4D97-7D2B-4FE1-3DB5B891CE3A}"/>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8" name="Google Shape;1227;p42">
                <a:extLst>
                  <a:ext uri="{FF2B5EF4-FFF2-40B4-BE49-F238E27FC236}">
                    <a16:creationId xmlns:a16="http://schemas.microsoft.com/office/drawing/2014/main" id="{1BE73E8D-C978-35B0-660A-ED647BB86C1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9" name="Google Shape;1228;p42">
                <a:extLst>
                  <a:ext uri="{FF2B5EF4-FFF2-40B4-BE49-F238E27FC236}">
                    <a16:creationId xmlns:a16="http://schemas.microsoft.com/office/drawing/2014/main" id="{7282C45A-B809-A7F4-BEDA-22C5388E980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0" name="Google Shape;1229;p42">
                <a:extLst>
                  <a:ext uri="{FF2B5EF4-FFF2-40B4-BE49-F238E27FC236}">
                    <a16:creationId xmlns:a16="http://schemas.microsoft.com/office/drawing/2014/main" id="{8434A68A-24B6-39A7-C69E-4FF300963EB3}"/>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1" name="Google Shape;1230;p42">
                <a:extLst>
                  <a:ext uri="{FF2B5EF4-FFF2-40B4-BE49-F238E27FC236}">
                    <a16:creationId xmlns:a16="http://schemas.microsoft.com/office/drawing/2014/main" id="{147769FD-30A9-966A-5C3E-F506C5C24C4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3" name="Google Shape;1231;p42">
              <a:extLst>
                <a:ext uri="{FF2B5EF4-FFF2-40B4-BE49-F238E27FC236}">
                  <a16:creationId xmlns:a16="http://schemas.microsoft.com/office/drawing/2014/main" id="{B41EFF97-7B38-9328-597D-C82CF770CCFB}"/>
                </a:ext>
              </a:extLst>
            </p:cNvPr>
            <p:cNvGrpSpPr/>
            <p:nvPr/>
          </p:nvGrpSpPr>
          <p:grpSpPr>
            <a:xfrm flipH="1">
              <a:off x="6545997" y="4300338"/>
              <a:ext cx="428746" cy="567857"/>
              <a:chOff x="2423890" y="3042362"/>
              <a:chExt cx="428746" cy="567857"/>
            </a:xfrm>
          </p:grpSpPr>
          <p:sp>
            <p:nvSpPr>
              <p:cNvPr id="1300" name="Google Shape;1232;p42">
                <a:extLst>
                  <a:ext uri="{FF2B5EF4-FFF2-40B4-BE49-F238E27FC236}">
                    <a16:creationId xmlns:a16="http://schemas.microsoft.com/office/drawing/2014/main" id="{9BEE1BA1-5BEB-E02B-C2DF-4B154FDE0751}"/>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1" name="Google Shape;1233;p42">
                <a:extLst>
                  <a:ext uri="{FF2B5EF4-FFF2-40B4-BE49-F238E27FC236}">
                    <a16:creationId xmlns:a16="http://schemas.microsoft.com/office/drawing/2014/main" id="{E6A3B5BA-E6D0-4C42-FE4C-A36A50C7963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2" name="Google Shape;1234;p42">
                <a:extLst>
                  <a:ext uri="{FF2B5EF4-FFF2-40B4-BE49-F238E27FC236}">
                    <a16:creationId xmlns:a16="http://schemas.microsoft.com/office/drawing/2014/main" id="{3AED45F9-B7F0-006D-704E-6D0B19447901}"/>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3" name="Google Shape;1235;p42">
                <a:extLst>
                  <a:ext uri="{FF2B5EF4-FFF2-40B4-BE49-F238E27FC236}">
                    <a16:creationId xmlns:a16="http://schemas.microsoft.com/office/drawing/2014/main" id="{CFCD48D6-6F32-C0C8-5A1E-D732C4B4891C}"/>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4" name="Google Shape;1236;p42">
                <a:extLst>
                  <a:ext uri="{FF2B5EF4-FFF2-40B4-BE49-F238E27FC236}">
                    <a16:creationId xmlns:a16="http://schemas.microsoft.com/office/drawing/2014/main" id="{CFB3DDF1-B8AC-8174-E959-6164FCF6900D}"/>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5" name="Google Shape;1237;p42">
                <a:extLst>
                  <a:ext uri="{FF2B5EF4-FFF2-40B4-BE49-F238E27FC236}">
                    <a16:creationId xmlns:a16="http://schemas.microsoft.com/office/drawing/2014/main" id="{E773396A-32A4-0C56-C8C6-823CAA4B9788}"/>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4" name="Google Shape;1238;p42">
              <a:extLst>
                <a:ext uri="{FF2B5EF4-FFF2-40B4-BE49-F238E27FC236}">
                  <a16:creationId xmlns:a16="http://schemas.microsoft.com/office/drawing/2014/main" id="{7E626D72-99AA-071E-414D-577A69DE7E64}"/>
                </a:ext>
              </a:extLst>
            </p:cNvPr>
            <p:cNvGrpSpPr/>
            <p:nvPr/>
          </p:nvGrpSpPr>
          <p:grpSpPr>
            <a:xfrm flipH="1">
              <a:off x="7985624" y="4186078"/>
              <a:ext cx="151651" cy="681982"/>
              <a:chOff x="3376692" y="3077129"/>
              <a:chExt cx="116556" cy="524158"/>
            </a:xfrm>
          </p:grpSpPr>
          <p:sp>
            <p:nvSpPr>
              <p:cNvPr id="1293" name="Google Shape;1239;p42">
                <a:extLst>
                  <a:ext uri="{FF2B5EF4-FFF2-40B4-BE49-F238E27FC236}">
                    <a16:creationId xmlns:a16="http://schemas.microsoft.com/office/drawing/2014/main" id="{1CAD87A9-5AC5-EA96-37E2-026B40A76009}"/>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8" name="Google Shape;1240;p42">
                <a:extLst>
                  <a:ext uri="{FF2B5EF4-FFF2-40B4-BE49-F238E27FC236}">
                    <a16:creationId xmlns:a16="http://schemas.microsoft.com/office/drawing/2014/main" id="{4BC0C17C-50C8-A9AA-CA53-EB16A1AD6E17}"/>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9" name="Google Shape;1241;p42">
                <a:extLst>
                  <a:ext uri="{FF2B5EF4-FFF2-40B4-BE49-F238E27FC236}">
                    <a16:creationId xmlns:a16="http://schemas.microsoft.com/office/drawing/2014/main" id="{2D37C360-82FF-ECC0-BCE5-52D9875D28B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5" name="Google Shape;1242;p42">
              <a:extLst>
                <a:ext uri="{FF2B5EF4-FFF2-40B4-BE49-F238E27FC236}">
                  <a16:creationId xmlns:a16="http://schemas.microsoft.com/office/drawing/2014/main" id="{7238A3B2-8B1C-6A8C-F426-F2E49282BEF5}"/>
                </a:ext>
              </a:extLst>
            </p:cNvPr>
            <p:cNvGrpSpPr/>
            <p:nvPr/>
          </p:nvGrpSpPr>
          <p:grpSpPr>
            <a:xfrm flipH="1">
              <a:off x="7089511" y="4186078"/>
              <a:ext cx="151651" cy="681982"/>
              <a:chOff x="3376692" y="3077129"/>
              <a:chExt cx="116556" cy="524158"/>
            </a:xfrm>
          </p:grpSpPr>
          <p:sp>
            <p:nvSpPr>
              <p:cNvPr id="1288" name="Google Shape;1243;p42">
                <a:extLst>
                  <a:ext uri="{FF2B5EF4-FFF2-40B4-BE49-F238E27FC236}">
                    <a16:creationId xmlns:a16="http://schemas.microsoft.com/office/drawing/2014/main" id="{C51D120F-3E04-A5FF-879E-CF2B94CFB418}"/>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89" name="Google Shape;1244;p42">
                <a:extLst>
                  <a:ext uri="{FF2B5EF4-FFF2-40B4-BE49-F238E27FC236}">
                    <a16:creationId xmlns:a16="http://schemas.microsoft.com/office/drawing/2014/main" id="{38C83DA8-EDE8-5DD8-EE6C-0399F6FAAB68}"/>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0" name="Google Shape;1245;p42">
                <a:extLst>
                  <a:ext uri="{FF2B5EF4-FFF2-40B4-BE49-F238E27FC236}">
                    <a16:creationId xmlns:a16="http://schemas.microsoft.com/office/drawing/2014/main" id="{1C577313-3EC1-BD40-5249-D70832DBC03D}"/>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6" name="Google Shape;1246;p42">
              <a:extLst>
                <a:ext uri="{FF2B5EF4-FFF2-40B4-BE49-F238E27FC236}">
                  <a16:creationId xmlns:a16="http://schemas.microsoft.com/office/drawing/2014/main" id="{900C4B17-A973-E440-33C8-7B6C5946126D}"/>
                </a:ext>
              </a:extLst>
            </p:cNvPr>
            <p:cNvGrpSpPr/>
            <p:nvPr/>
          </p:nvGrpSpPr>
          <p:grpSpPr>
            <a:xfrm flipH="1">
              <a:off x="6279611" y="4186078"/>
              <a:ext cx="151651" cy="681982"/>
              <a:chOff x="3376692" y="3077129"/>
              <a:chExt cx="116556" cy="524158"/>
            </a:xfrm>
          </p:grpSpPr>
          <p:sp>
            <p:nvSpPr>
              <p:cNvPr id="1247" name="Google Shape;1247;p42">
                <a:extLst>
                  <a:ext uri="{FF2B5EF4-FFF2-40B4-BE49-F238E27FC236}">
                    <a16:creationId xmlns:a16="http://schemas.microsoft.com/office/drawing/2014/main" id="{62460297-8970-969D-7666-10BC28D35F2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8" name="Google Shape;1248;p42">
                <a:extLst>
                  <a:ext uri="{FF2B5EF4-FFF2-40B4-BE49-F238E27FC236}">
                    <a16:creationId xmlns:a16="http://schemas.microsoft.com/office/drawing/2014/main" id="{E47EE724-2CB9-6BD7-D1F6-B65A93D83DFF}"/>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9" name="Google Shape;1249;p42">
                <a:extLst>
                  <a:ext uri="{FF2B5EF4-FFF2-40B4-BE49-F238E27FC236}">
                    <a16:creationId xmlns:a16="http://schemas.microsoft.com/office/drawing/2014/main" id="{B60B8030-46CD-2382-A85D-6670FA7F177F}"/>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pic>
        <p:nvPicPr>
          <p:cNvPr id="21" name="Picture 20">
            <a:extLst>
              <a:ext uri="{FF2B5EF4-FFF2-40B4-BE49-F238E27FC236}">
                <a16:creationId xmlns:a16="http://schemas.microsoft.com/office/drawing/2014/main" id="{B3740B80-AFAF-8E30-8143-02C88B73B436}"/>
              </a:ext>
            </a:extLst>
          </p:cNvPr>
          <p:cNvPicPr>
            <a:picLocks noChangeAspect="1"/>
          </p:cNvPicPr>
          <p:nvPr/>
        </p:nvPicPr>
        <p:blipFill>
          <a:blip r:embed="rId3"/>
          <a:stretch>
            <a:fillRect/>
          </a:stretch>
        </p:blipFill>
        <p:spPr>
          <a:xfrm>
            <a:off x="576859" y="942980"/>
            <a:ext cx="11025238" cy="4561846"/>
          </a:xfrm>
          <a:prstGeom prst="rect">
            <a:avLst/>
          </a:prstGeom>
        </p:spPr>
      </p:pic>
      <p:sp>
        <p:nvSpPr>
          <p:cNvPr id="22" name="Rounded Rectangle 21">
            <a:extLst>
              <a:ext uri="{FF2B5EF4-FFF2-40B4-BE49-F238E27FC236}">
                <a16:creationId xmlns:a16="http://schemas.microsoft.com/office/drawing/2014/main" id="{540F7F3E-7232-FBDA-7E87-1D1B8ABA173C}"/>
              </a:ext>
            </a:extLst>
          </p:cNvPr>
          <p:cNvSpPr/>
          <p:nvPr/>
        </p:nvSpPr>
        <p:spPr>
          <a:xfrm>
            <a:off x="184140" y="5659815"/>
            <a:ext cx="11933702" cy="102552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tin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kê</a:t>
            </a:r>
            <a:r>
              <a:rPr lang="en-US" sz="2800" dirty="0">
                <a:solidFill>
                  <a:schemeClr val="tx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cáo</a:t>
            </a:r>
            <a:r>
              <a:rPr lang="en-US" sz="2800" dirty="0">
                <a:solidFill>
                  <a:schemeClr val="tx1"/>
                </a:solidFill>
                <a:latin typeface="Times New Roman" panose="02020603050405020304" pitchFamily="18" charset="0"/>
                <a:cs typeface="Times New Roman" panose="02020603050405020304" pitchFamily="18" charset="0"/>
              </a:rPr>
              <a:t> chi </a:t>
            </a:r>
            <a:r>
              <a:rPr lang="en-US" sz="2800" dirty="0" err="1">
                <a:solidFill>
                  <a:schemeClr val="tx1"/>
                </a:solidFill>
                <a:latin typeface="Times New Roman" panose="02020603050405020304" pitchFamily="18" charset="0"/>
                <a:cs typeface="Times New Roman" panose="02020603050405020304" pitchFamily="18" charset="0"/>
              </a:rPr>
              <a:t>tiết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16868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5" name="TextBox 4">
            <a:extLst>
              <a:ext uri="{FF2B5EF4-FFF2-40B4-BE49-F238E27FC236}">
                <a16:creationId xmlns:a16="http://schemas.microsoft.com/office/drawing/2014/main" id="{34A05AAE-0925-B706-B830-B5CBD4A63FF1}"/>
              </a:ext>
            </a:extLst>
          </p:cNvPr>
          <p:cNvSpPr txBox="1"/>
          <p:nvPr/>
        </p:nvSpPr>
        <p:spPr>
          <a:xfrm>
            <a:off x="678508" y="62697"/>
            <a:ext cx="10992748" cy="523220"/>
          </a:xfrm>
          <a:prstGeom prst="rect">
            <a:avLst/>
          </a:prstGeom>
          <a:noFill/>
        </p:spPr>
        <p:txBody>
          <a:bodyPr wrap="square" rtlCol="0" anchor="ctr">
            <a:spAutoFit/>
          </a:bodyPr>
          <a:lstStyle/>
          <a:p>
            <a:r>
              <a:rPr lang="en-US" altLang="ko-KR" sz="2800" b="1" dirty="0">
                <a:latin typeface="Times New Roman" panose="02020603050405020304" pitchFamily="18" charset="0"/>
                <a:cs typeface="Times New Roman" panose="02020603050405020304" pitchFamily="18" charset="0"/>
              </a:rPr>
              <a:t>MẪU BÁO CÁO KẾT QUẢ KIỂM KÊ </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Áp</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dụng</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cho</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đơn</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vị</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tổng</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hợp</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a:t>
            </a:r>
            <a:endParaRPr lang="ko-KR" altLang="en-US" sz="2800" b="1" dirty="0">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06EBA37E-B91B-9498-1421-0B8BA055BD99}"/>
              </a:ext>
            </a:extLst>
          </p:cNvPr>
          <p:cNvGrpSpPr/>
          <p:nvPr/>
        </p:nvGrpSpPr>
        <p:grpSpPr>
          <a:xfrm>
            <a:off x="678508" y="564345"/>
            <a:ext cx="1428206" cy="210411"/>
            <a:chOff x="4798423" y="1698171"/>
            <a:chExt cx="2009787" cy="296092"/>
          </a:xfrm>
        </p:grpSpPr>
        <p:sp>
          <p:nvSpPr>
            <p:cNvPr id="7" name="Diamond 6">
              <a:extLst>
                <a:ext uri="{FF2B5EF4-FFF2-40B4-BE49-F238E27FC236}">
                  <a16:creationId xmlns:a16="http://schemas.microsoft.com/office/drawing/2014/main" id="{007D49C3-9E2E-3522-BA6A-99D6FC16E2D9}"/>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B0C6B00-A143-35C4-4165-425D5C464863}"/>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084B02E3-879C-0F96-5796-E61A8ADCE77D}"/>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C5EA371F-D5A2-D195-3352-FAF61A0BE8D7}"/>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385A6BCC-B8DB-BA16-18D3-7843A1000773}"/>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4A8DC493-2C09-C491-55AB-1EABFAA3DEE8}"/>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oogle Shape;1216;p42">
            <a:extLst>
              <a:ext uri="{FF2B5EF4-FFF2-40B4-BE49-F238E27FC236}">
                <a16:creationId xmlns:a16="http://schemas.microsoft.com/office/drawing/2014/main" id="{F0056DD8-C264-1F25-1BF5-DA0E5B57C8D5}"/>
              </a:ext>
            </a:extLst>
          </p:cNvPr>
          <p:cNvGrpSpPr/>
          <p:nvPr/>
        </p:nvGrpSpPr>
        <p:grpSpPr>
          <a:xfrm>
            <a:off x="10864850" y="5602149"/>
            <a:ext cx="1327150" cy="909564"/>
            <a:chOff x="6279611" y="4186022"/>
            <a:chExt cx="2401169" cy="682173"/>
          </a:xfrm>
        </p:grpSpPr>
        <p:grpSp>
          <p:nvGrpSpPr>
            <p:cNvPr id="4" name="Google Shape;1217;p42">
              <a:extLst>
                <a:ext uri="{FF2B5EF4-FFF2-40B4-BE49-F238E27FC236}">
                  <a16:creationId xmlns:a16="http://schemas.microsoft.com/office/drawing/2014/main" id="{1605A406-F4BD-41A2-AB1A-0B6370A6E762}"/>
                </a:ext>
              </a:extLst>
            </p:cNvPr>
            <p:cNvGrpSpPr/>
            <p:nvPr/>
          </p:nvGrpSpPr>
          <p:grpSpPr>
            <a:xfrm flipH="1">
              <a:off x="8252035" y="4300338"/>
              <a:ext cx="428746" cy="567857"/>
              <a:chOff x="2423890" y="3042362"/>
              <a:chExt cx="428746" cy="567857"/>
            </a:xfrm>
          </p:grpSpPr>
          <p:sp>
            <p:nvSpPr>
              <p:cNvPr id="1234" name="Google Shape;1218;p42">
                <a:extLst>
                  <a:ext uri="{FF2B5EF4-FFF2-40B4-BE49-F238E27FC236}">
                    <a16:creationId xmlns:a16="http://schemas.microsoft.com/office/drawing/2014/main" id="{740DC113-41F3-D12C-F822-6F5E1B6A71A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35" name="Google Shape;1219;p42">
                <a:extLst>
                  <a:ext uri="{FF2B5EF4-FFF2-40B4-BE49-F238E27FC236}">
                    <a16:creationId xmlns:a16="http://schemas.microsoft.com/office/drawing/2014/main" id="{DF3F39B0-7438-F5BF-470E-34F3BC0775CA}"/>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6" name="Google Shape;1220;p42">
                <a:extLst>
                  <a:ext uri="{FF2B5EF4-FFF2-40B4-BE49-F238E27FC236}">
                    <a16:creationId xmlns:a16="http://schemas.microsoft.com/office/drawing/2014/main" id="{A359C19B-7352-E6AE-81B0-CF3E986AB9F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7" name="Google Shape;1221;p42">
                <a:extLst>
                  <a:ext uri="{FF2B5EF4-FFF2-40B4-BE49-F238E27FC236}">
                    <a16:creationId xmlns:a16="http://schemas.microsoft.com/office/drawing/2014/main" id="{3166804E-C44C-2524-B751-E0B48D294BA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8" name="Google Shape;1222;p42">
                <a:extLst>
                  <a:ext uri="{FF2B5EF4-FFF2-40B4-BE49-F238E27FC236}">
                    <a16:creationId xmlns:a16="http://schemas.microsoft.com/office/drawing/2014/main" id="{FBE1A0C6-35BB-C10B-74E9-E021F2307FBF}"/>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9" name="Google Shape;1223;p42">
                <a:extLst>
                  <a:ext uri="{FF2B5EF4-FFF2-40B4-BE49-F238E27FC236}">
                    <a16:creationId xmlns:a16="http://schemas.microsoft.com/office/drawing/2014/main" id="{856565CD-8004-56FE-B5B8-87A5FEF38EF2}"/>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 name="Google Shape;1224;p42">
              <a:extLst>
                <a:ext uri="{FF2B5EF4-FFF2-40B4-BE49-F238E27FC236}">
                  <a16:creationId xmlns:a16="http://schemas.microsoft.com/office/drawing/2014/main" id="{0300D641-98D2-AAEE-6644-C1AE8F0B481E}"/>
                </a:ext>
              </a:extLst>
            </p:cNvPr>
            <p:cNvGrpSpPr/>
            <p:nvPr/>
          </p:nvGrpSpPr>
          <p:grpSpPr>
            <a:xfrm flipH="1">
              <a:off x="7355927" y="4186022"/>
              <a:ext cx="514923" cy="681996"/>
              <a:chOff x="2423890" y="3042362"/>
              <a:chExt cx="428746" cy="567857"/>
            </a:xfrm>
          </p:grpSpPr>
          <p:sp>
            <p:nvSpPr>
              <p:cNvPr id="1228" name="Google Shape;1225;p42">
                <a:extLst>
                  <a:ext uri="{FF2B5EF4-FFF2-40B4-BE49-F238E27FC236}">
                    <a16:creationId xmlns:a16="http://schemas.microsoft.com/office/drawing/2014/main" id="{1C6148C9-92CD-FAE8-97F3-D903BBE24683}"/>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9" name="Google Shape;1226;p42">
                <a:extLst>
                  <a:ext uri="{FF2B5EF4-FFF2-40B4-BE49-F238E27FC236}">
                    <a16:creationId xmlns:a16="http://schemas.microsoft.com/office/drawing/2014/main" id="{6064B6BD-54F6-FDB3-09CD-9FC58296438E}"/>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0" name="Google Shape;1227;p42">
                <a:extLst>
                  <a:ext uri="{FF2B5EF4-FFF2-40B4-BE49-F238E27FC236}">
                    <a16:creationId xmlns:a16="http://schemas.microsoft.com/office/drawing/2014/main" id="{9CAA48D7-E7CB-F854-3A33-CB91D045DBB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1" name="Google Shape;1228;p42">
                <a:extLst>
                  <a:ext uri="{FF2B5EF4-FFF2-40B4-BE49-F238E27FC236}">
                    <a16:creationId xmlns:a16="http://schemas.microsoft.com/office/drawing/2014/main" id="{56A9CA0E-77C3-C5C5-CA67-CC3CB97167F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2" name="Google Shape;1229;p42">
                <a:extLst>
                  <a:ext uri="{FF2B5EF4-FFF2-40B4-BE49-F238E27FC236}">
                    <a16:creationId xmlns:a16="http://schemas.microsoft.com/office/drawing/2014/main" id="{18BEB62E-B4C5-F1A1-CD8E-99411BA990C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3" name="Google Shape;1230;p42">
                <a:extLst>
                  <a:ext uri="{FF2B5EF4-FFF2-40B4-BE49-F238E27FC236}">
                    <a16:creationId xmlns:a16="http://schemas.microsoft.com/office/drawing/2014/main" id="{9590E6C3-F46D-D5D5-8A36-B10362EB987D}"/>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4" name="Google Shape;1231;p42">
              <a:extLst>
                <a:ext uri="{FF2B5EF4-FFF2-40B4-BE49-F238E27FC236}">
                  <a16:creationId xmlns:a16="http://schemas.microsoft.com/office/drawing/2014/main" id="{69A5C20F-D8DD-0472-0D95-0724626227AB}"/>
                </a:ext>
              </a:extLst>
            </p:cNvPr>
            <p:cNvGrpSpPr/>
            <p:nvPr/>
          </p:nvGrpSpPr>
          <p:grpSpPr>
            <a:xfrm flipH="1">
              <a:off x="6545997" y="4300338"/>
              <a:ext cx="428746" cy="567857"/>
              <a:chOff x="2423890" y="3042362"/>
              <a:chExt cx="428746" cy="567857"/>
            </a:xfrm>
          </p:grpSpPr>
          <p:sp>
            <p:nvSpPr>
              <p:cNvPr id="1222" name="Google Shape;1232;p42">
                <a:extLst>
                  <a:ext uri="{FF2B5EF4-FFF2-40B4-BE49-F238E27FC236}">
                    <a16:creationId xmlns:a16="http://schemas.microsoft.com/office/drawing/2014/main" id="{09422EC0-AEA2-21CA-4572-16ADAE8CFB0C}"/>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3" name="Google Shape;1233;p42">
                <a:extLst>
                  <a:ext uri="{FF2B5EF4-FFF2-40B4-BE49-F238E27FC236}">
                    <a16:creationId xmlns:a16="http://schemas.microsoft.com/office/drawing/2014/main" id="{CEEFFF65-D028-962B-8F47-5A9B5E1D1706}"/>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4" name="Google Shape;1234;p42">
                <a:extLst>
                  <a:ext uri="{FF2B5EF4-FFF2-40B4-BE49-F238E27FC236}">
                    <a16:creationId xmlns:a16="http://schemas.microsoft.com/office/drawing/2014/main" id="{6EBF31BE-138E-31EC-31F8-22F4D43E9069}"/>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5" name="Google Shape;1235;p42">
                <a:extLst>
                  <a:ext uri="{FF2B5EF4-FFF2-40B4-BE49-F238E27FC236}">
                    <a16:creationId xmlns:a16="http://schemas.microsoft.com/office/drawing/2014/main" id="{A827F7F2-9670-F64F-2ECE-44E689FF37E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6" name="Google Shape;1236;p42">
                <a:extLst>
                  <a:ext uri="{FF2B5EF4-FFF2-40B4-BE49-F238E27FC236}">
                    <a16:creationId xmlns:a16="http://schemas.microsoft.com/office/drawing/2014/main" id="{FE5AAB10-9829-75A5-2004-0FFBB269613A}"/>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7" name="Google Shape;1237;p42">
                <a:extLst>
                  <a:ext uri="{FF2B5EF4-FFF2-40B4-BE49-F238E27FC236}">
                    <a16:creationId xmlns:a16="http://schemas.microsoft.com/office/drawing/2014/main" id="{4E232A24-DC9E-42A6-52C5-05DC97D5733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5" name="Google Shape;1238;p42">
              <a:extLst>
                <a:ext uri="{FF2B5EF4-FFF2-40B4-BE49-F238E27FC236}">
                  <a16:creationId xmlns:a16="http://schemas.microsoft.com/office/drawing/2014/main" id="{2EAFF0E1-2954-9481-AE56-EDF2BA5B4545}"/>
                </a:ext>
              </a:extLst>
            </p:cNvPr>
            <p:cNvGrpSpPr/>
            <p:nvPr/>
          </p:nvGrpSpPr>
          <p:grpSpPr>
            <a:xfrm flipH="1">
              <a:off x="7985624" y="4186078"/>
              <a:ext cx="151651" cy="681982"/>
              <a:chOff x="3376692" y="3077129"/>
              <a:chExt cx="116556" cy="524158"/>
            </a:xfrm>
          </p:grpSpPr>
          <p:sp>
            <p:nvSpPr>
              <p:cNvPr id="1219" name="Google Shape;1239;p42">
                <a:extLst>
                  <a:ext uri="{FF2B5EF4-FFF2-40B4-BE49-F238E27FC236}">
                    <a16:creationId xmlns:a16="http://schemas.microsoft.com/office/drawing/2014/main" id="{64BD7557-3ECF-6909-584F-13DB0F0EBAE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20" name="Google Shape;1240;p42">
                <a:extLst>
                  <a:ext uri="{FF2B5EF4-FFF2-40B4-BE49-F238E27FC236}">
                    <a16:creationId xmlns:a16="http://schemas.microsoft.com/office/drawing/2014/main" id="{24383080-44E2-0AD2-4E52-5AC01CD0881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21" name="Google Shape;1241;p42">
                <a:extLst>
                  <a:ext uri="{FF2B5EF4-FFF2-40B4-BE49-F238E27FC236}">
                    <a16:creationId xmlns:a16="http://schemas.microsoft.com/office/drawing/2014/main" id="{06931D1F-B9C2-B61C-90DA-9642FDAFDC51}"/>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6" name="Google Shape;1242;p42">
              <a:extLst>
                <a:ext uri="{FF2B5EF4-FFF2-40B4-BE49-F238E27FC236}">
                  <a16:creationId xmlns:a16="http://schemas.microsoft.com/office/drawing/2014/main" id="{9D73914F-6401-61B3-FD73-186903A9986B}"/>
                </a:ext>
              </a:extLst>
            </p:cNvPr>
            <p:cNvGrpSpPr/>
            <p:nvPr/>
          </p:nvGrpSpPr>
          <p:grpSpPr>
            <a:xfrm flipH="1">
              <a:off x="7089511" y="4186078"/>
              <a:ext cx="151651" cy="681982"/>
              <a:chOff x="3376692" y="3077129"/>
              <a:chExt cx="116556" cy="524158"/>
            </a:xfrm>
          </p:grpSpPr>
          <p:sp>
            <p:nvSpPr>
              <p:cNvPr id="1216" name="Google Shape;1243;p42">
                <a:extLst>
                  <a:ext uri="{FF2B5EF4-FFF2-40B4-BE49-F238E27FC236}">
                    <a16:creationId xmlns:a16="http://schemas.microsoft.com/office/drawing/2014/main" id="{BC6C7FA2-7F56-6667-B490-77D858B81A0F}"/>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17" name="Google Shape;1244;p42">
                <a:extLst>
                  <a:ext uri="{FF2B5EF4-FFF2-40B4-BE49-F238E27FC236}">
                    <a16:creationId xmlns:a16="http://schemas.microsoft.com/office/drawing/2014/main" id="{BDB9F86A-4EEE-6751-E267-3BA9D49CBC9F}"/>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18" name="Google Shape;1245;p42">
                <a:extLst>
                  <a:ext uri="{FF2B5EF4-FFF2-40B4-BE49-F238E27FC236}">
                    <a16:creationId xmlns:a16="http://schemas.microsoft.com/office/drawing/2014/main" id="{30F7E64A-F42F-027F-2B97-3CAE2924D95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7" name="Google Shape;1246;p42">
              <a:extLst>
                <a:ext uri="{FF2B5EF4-FFF2-40B4-BE49-F238E27FC236}">
                  <a16:creationId xmlns:a16="http://schemas.microsoft.com/office/drawing/2014/main" id="{DBE56E52-22F6-8550-9EBB-F7833958BEA0}"/>
                </a:ext>
              </a:extLst>
            </p:cNvPr>
            <p:cNvGrpSpPr/>
            <p:nvPr/>
          </p:nvGrpSpPr>
          <p:grpSpPr>
            <a:xfrm flipH="1">
              <a:off x="6279611" y="4186078"/>
              <a:ext cx="151651" cy="681982"/>
              <a:chOff x="3376692" y="3077129"/>
              <a:chExt cx="116556" cy="524158"/>
            </a:xfrm>
          </p:grpSpPr>
          <p:sp>
            <p:nvSpPr>
              <p:cNvPr id="18" name="Google Shape;1247;p42">
                <a:extLst>
                  <a:ext uri="{FF2B5EF4-FFF2-40B4-BE49-F238E27FC236}">
                    <a16:creationId xmlns:a16="http://schemas.microsoft.com/office/drawing/2014/main" id="{B36EB28F-4EED-A29E-2549-B2849C76430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8;p42">
                <a:extLst>
                  <a:ext uri="{FF2B5EF4-FFF2-40B4-BE49-F238E27FC236}">
                    <a16:creationId xmlns:a16="http://schemas.microsoft.com/office/drawing/2014/main" id="{39B08094-D3ED-4F5F-55AA-5E89F97332E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9;p42">
                <a:extLst>
                  <a:ext uri="{FF2B5EF4-FFF2-40B4-BE49-F238E27FC236}">
                    <a16:creationId xmlns:a16="http://schemas.microsoft.com/office/drawing/2014/main" id="{F4A5DA39-12BB-34C6-2246-F9C5CAE84847}"/>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240" name="Google Shape;1216;p42">
            <a:extLst>
              <a:ext uri="{FF2B5EF4-FFF2-40B4-BE49-F238E27FC236}">
                <a16:creationId xmlns:a16="http://schemas.microsoft.com/office/drawing/2014/main" id="{F30AAE06-B80C-14E9-6929-EC59E9AF65D4}"/>
              </a:ext>
            </a:extLst>
          </p:cNvPr>
          <p:cNvGrpSpPr/>
          <p:nvPr/>
        </p:nvGrpSpPr>
        <p:grpSpPr>
          <a:xfrm>
            <a:off x="-18032" y="5653079"/>
            <a:ext cx="1327150" cy="909564"/>
            <a:chOff x="6279611" y="4186022"/>
            <a:chExt cx="2401169" cy="682173"/>
          </a:xfrm>
        </p:grpSpPr>
        <p:grpSp>
          <p:nvGrpSpPr>
            <p:cNvPr id="1241" name="Google Shape;1217;p42">
              <a:extLst>
                <a:ext uri="{FF2B5EF4-FFF2-40B4-BE49-F238E27FC236}">
                  <a16:creationId xmlns:a16="http://schemas.microsoft.com/office/drawing/2014/main" id="{D866703E-9274-05EE-4F75-C86542114089}"/>
                </a:ext>
              </a:extLst>
            </p:cNvPr>
            <p:cNvGrpSpPr/>
            <p:nvPr/>
          </p:nvGrpSpPr>
          <p:grpSpPr>
            <a:xfrm flipH="1">
              <a:off x="8252035" y="4300338"/>
              <a:ext cx="428746" cy="567857"/>
              <a:chOff x="2423890" y="3042362"/>
              <a:chExt cx="428746" cy="567857"/>
            </a:xfrm>
          </p:grpSpPr>
          <p:sp>
            <p:nvSpPr>
              <p:cNvPr id="1312" name="Google Shape;1218;p42">
                <a:extLst>
                  <a:ext uri="{FF2B5EF4-FFF2-40B4-BE49-F238E27FC236}">
                    <a16:creationId xmlns:a16="http://schemas.microsoft.com/office/drawing/2014/main" id="{037E7332-187E-031D-3BCB-189B2B1012DA}"/>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313" name="Google Shape;1219;p42">
                <a:extLst>
                  <a:ext uri="{FF2B5EF4-FFF2-40B4-BE49-F238E27FC236}">
                    <a16:creationId xmlns:a16="http://schemas.microsoft.com/office/drawing/2014/main" id="{8CAB9D47-5945-AACC-ACFA-2F1BB48174F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4" name="Google Shape;1220;p42">
                <a:extLst>
                  <a:ext uri="{FF2B5EF4-FFF2-40B4-BE49-F238E27FC236}">
                    <a16:creationId xmlns:a16="http://schemas.microsoft.com/office/drawing/2014/main" id="{32EC0FE3-3F12-20D3-EC09-1DD5B2D0C419}"/>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5" name="Google Shape;1221;p42">
                <a:extLst>
                  <a:ext uri="{FF2B5EF4-FFF2-40B4-BE49-F238E27FC236}">
                    <a16:creationId xmlns:a16="http://schemas.microsoft.com/office/drawing/2014/main" id="{23729C1D-51C0-679E-B52F-211ECFA562D7}"/>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6" name="Google Shape;1222;p42">
                <a:extLst>
                  <a:ext uri="{FF2B5EF4-FFF2-40B4-BE49-F238E27FC236}">
                    <a16:creationId xmlns:a16="http://schemas.microsoft.com/office/drawing/2014/main" id="{82B75D93-7CE4-C151-6E13-09EA7F6F2E8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7" name="Google Shape;1223;p42">
                <a:extLst>
                  <a:ext uri="{FF2B5EF4-FFF2-40B4-BE49-F238E27FC236}">
                    <a16:creationId xmlns:a16="http://schemas.microsoft.com/office/drawing/2014/main" id="{0DEC4AB1-D049-FABB-34EC-FB2F1CC318E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2" name="Google Shape;1224;p42">
              <a:extLst>
                <a:ext uri="{FF2B5EF4-FFF2-40B4-BE49-F238E27FC236}">
                  <a16:creationId xmlns:a16="http://schemas.microsoft.com/office/drawing/2014/main" id="{9E635DFC-20D8-3878-9923-E689541D7F8B}"/>
                </a:ext>
              </a:extLst>
            </p:cNvPr>
            <p:cNvGrpSpPr/>
            <p:nvPr/>
          </p:nvGrpSpPr>
          <p:grpSpPr>
            <a:xfrm flipH="1">
              <a:off x="7355927" y="4186022"/>
              <a:ext cx="514923" cy="681996"/>
              <a:chOff x="2423890" y="3042362"/>
              <a:chExt cx="428746" cy="567857"/>
            </a:xfrm>
          </p:grpSpPr>
          <p:sp>
            <p:nvSpPr>
              <p:cNvPr id="1306" name="Google Shape;1225;p42">
                <a:extLst>
                  <a:ext uri="{FF2B5EF4-FFF2-40B4-BE49-F238E27FC236}">
                    <a16:creationId xmlns:a16="http://schemas.microsoft.com/office/drawing/2014/main" id="{BEC32E6B-BDBA-8C3B-D161-C3AF1E6E890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7" name="Google Shape;1226;p42">
                <a:extLst>
                  <a:ext uri="{FF2B5EF4-FFF2-40B4-BE49-F238E27FC236}">
                    <a16:creationId xmlns:a16="http://schemas.microsoft.com/office/drawing/2014/main" id="{A7B0CBF7-4D97-7D2B-4FE1-3DB5B891CE3A}"/>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8" name="Google Shape;1227;p42">
                <a:extLst>
                  <a:ext uri="{FF2B5EF4-FFF2-40B4-BE49-F238E27FC236}">
                    <a16:creationId xmlns:a16="http://schemas.microsoft.com/office/drawing/2014/main" id="{1BE73E8D-C978-35B0-660A-ED647BB86C1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9" name="Google Shape;1228;p42">
                <a:extLst>
                  <a:ext uri="{FF2B5EF4-FFF2-40B4-BE49-F238E27FC236}">
                    <a16:creationId xmlns:a16="http://schemas.microsoft.com/office/drawing/2014/main" id="{7282C45A-B809-A7F4-BEDA-22C5388E980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0" name="Google Shape;1229;p42">
                <a:extLst>
                  <a:ext uri="{FF2B5EF4-FFF2-40B4-BE49-F238E27FC236}">
                    <a16:creationId xmlns:a16="http://schemas.microsoft.com/office/drawing/2014/main" id="{8434A68A-24B6-39A7-C69E-4FF300963EB3}"/>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1" name="Google Shape;1230;p42">
                <a:extLst>
                  <a:ext uri="{FF2B5EF4-FFF2-40B4-BE49-F238E27FC236}">
                    <a16:creationId xmlns:a16="http://schemas.microsoft.com/office/drawing/2014/main" id="{147769FD-30A9-966A-5C3E-F506C5C24C4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3" name="Google Shape;1231;p42">
              <a:extLst>
                <a:ext uri="{FF2B5EF4-FFF2-40B4-BE49-F238E27FC236}">
                  <a16:creationId xmlns:a16="http://schemas.microsoft.com/office/drawing/2014/main" id="{B41EFF97-7B38-9328-597D-C82CF770CCFB}"/>
                </a:ext>
              </a:extLst>
            </p:cNvPr>
            <p:cNvGrpSpPr/>
            <p:nvPr/>
          </p:nvGrpSpPr>
          <p:grpSpPr>
            <a:xfrm flipH="1">
              <a:off x="6545997" y="4300338"/>
              <a:ext cx="428746" cy="567857"/>
              <a:chOff x="2423890" y="3042362"/>
              <a:chExt cx="428746" cy="567857"/>
            </a:xfrm>
          </p:grpSpPr>
          <p:sp>
            <p:nvSpPr>
              <p:cNvPr id="1300" name="Google Shape;1232;p42">
                <a:extLst>
                  <a:ext uri="{FF2B5EF4-FFF2-40B4-BE49-F238E27FC236}">
                    <a16:creationId xmlns:a16="http://schemas.microsoft.com/office/drawing/2014/main" id="{9BEE1BA1-5BEB-E02B-C2DF-4B154FDE0751}"/>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1" name="Google Shape;1233;p42">
                <a:extLst>
                  <a:ext uri="{FF2B5EF4-FFF2-40B4-BE49-F238E27FC236}">
                    <a16:creationId xmlns:a16="http://schemas.microsoft.com/office/drawing/2014/main" id="{E6A3B5BA-E6D0-4C42-FE4C-A36A50C7963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2" name="Google Shape;1234;p42">
                <a:extLst>
                  <a:ext uri="{FF2B5EF4-FFF2-40B4-BE49-F238E27FC236}">
                    <a16:creationId xmlns:a16="http://schemas.microsoft.com/office/drawing/2014/main" id="{3AED45F9-B7F0-006D-704E-6D0B19447901}"/>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3" name="Google Shape;1235;p42">
                <a:extLst>
                  <a:ext uri="{FF2B5EF4-FFF2-40B4-BE49-F238E27FC236}">
                    <a16:creationId xmlns:a16="http://schemas.microsoft.com/office/drawing/2014/main" id="{CFCD48D6-6F32-C0C8-5A1E-D732C4B4891C}"/>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4" name="Google Shape;1236;p42">
                <a:extLst>
                  <a:ext uri="{FF2B5EF4-FFF2-40B4-BE49-F238E27FC236}">
                    <a16:creationId xmlns:a16="http://schemas.microsoft.com/office/drawing/2014/main" id="{CFB3DDF1-B8AC-8174-E959-6164FCF6900D}"/>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5" name="Google Shape;1237;p42">
                <a:extLst>
                  <a:ext uri="{FF2B5EF4-FFF2-40B4-BE49-F238E27FC236}">
                    <a16:creationId xmlns:a16="http://schemas.microsoft.com/office/drawing/2014/main" id="{E773396A-32A4-0C56-C8C6-823CAA4B9788}"/>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4" name="Google Shape;1238;p42">
              <a:extLst>
                <a:ext uri="{FF2B5EF4-FFF2-40B4-BE49-F238E27FC236}">
                  <a16:creationId xmlns:a16="http://schemas.microsoft.com/office/drawing/2014/main" id="{7E626D72-99AA-071E-414D-577A69DE7E64}"/>
                </a:ext>
              </a:extLst>
            </p:cNvPr>
            <p:cNvGrpSpPr/>
            <p:nvPr/>
          </p:nvGrpSpPr>
          <p:grpSpPr>
            <a:xfrm flipH="1">
              <a:off x="7985624" y="4186078"/>
              <a:ext cx="151651" cy="681982"/>
              <a:chOff x="3376692" y="3077129"/>
              <a:chExt cx="116556" cy="524158"/>
            </a:xfrm>
          </p:grpSpPr>
          <p:sp>
            <p:nvSpPr>
              <p:cNvPr id="1293" name="Google Shape;1239;p42">
                <a:extLst>
                  <a:ext uri="{FF2B5EF4-FFF2-40B4-BE49-F238E27FC236}">
                    <a16:creationId xmlns:a16="http://schemas.microsoft.com/office/drawing/2014/main" id="{1CAD87A9-5AC5-EA96-37E2-026B40A76009}"/>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8" name="Google Shape;1240;p42">
                <a:extLst>
                  <a:ext uri="{FF2B5EF4-FFF2-40B4-BE49-F238E27FC236}">
                    <a16:creationId xmlns:a16="http://schemas.microsoft.com/office/drawing/2014/main" id="{4BC0C17C-50C8-A9AA-CA53-EB16A1AD6E17}"/>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9" name="Google Shape;1241;p42">
                <a:extLst>
                  <a:ext uri="{FF2B5EF4-FFF2-40B4-BE49-F238E27FC236}">
                    <a16:creationId xmlns:a16="http://schemas.microsoft.com/office/drawing/2014/main" id="{2D37C360-82FF-ECC0-BCE5-52D9875D28B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5" name="Google Shape;1242;p42">
              <a:extLst>
                <a:ext uri="{FF2B5EF4-FFF2-40B4-BE49-F238E27FC236}">
                  <a16:creationId xmlns:a16="http://schemas.microsoft.com/office/drawing/2014/main" id="{7238A3B2-8B1C-6A8C-F426-F2E49282BEF5}"/>
                </a:ext>
              </a:extLst>
            </p:cNvPr>
            <p:cNvGrpSpPr/>
            <p:nvPr/>
          </p:nvGrpSpPr>
          <p:grpSpPr>
            <a:xfrm flipH="1">
              <a:off x="7089511" y="4186078"/>
              <a:ext cx="151651" cy="681982"/>
              <a:chOff x="3376692" y="3077129"/>
              <a:chExt cx="116556" cy="524158"/>
            </a:xfrm>
          </p:grpSpPr>
          <p:sp>
            <p:nvSpPr>
              <p:cNvPr id="1288" name="Google Shape;1243;p42">
                <a:extLst>
                  <a:ext uri="{FF2B5EF4-FFF2-40B4-BE49-F238E27FC236}">
                    <a16:creationId xmlns:a16="http://schemas.microsoft.com/office/drawing/2014/main" id="{C51D120F-3E04-A5FF-879E-CF2B94CFB418}"/>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89" name="Google Shape;1244;p42">
                <a:extLst>
                  <a:ext uri="{FF2B5EF4-FFF2-40B4-BE49-F238E27FC236}">
                    <a16:creationId xmlns:a16="http://schemas.microsoft.com/office/drawing/2014/main" id="{38C83DA8-EDE8-5DD8-EE6C-0399F6FAAB68}"/>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0" name="Google Shape;1245;p42">
                <a:extLst>
                  <a:ext uri="{FF2B5EF4-FFF2-40B4-BE49-F238E27FC236}">
                    <a16:creationId xmlns:a16="http://schemas.microsoft.com/office/drawing/2014/main" id="{1C577313-3EC1-BD40-5249-D70832DBC03D}"/>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6" name="Google Shape;1246;p42">
              <a:extLst>
                <a:ext uri="{FF2B5EF4-FFF2-40B4-BE49-F238E27FC236}">
                  <a16:creationId xmlns:a16="http://schemas.microsoft.com/office/drawing/2014/main" id="{900C4B17-A973-E440-33C8-7B6C5946126D}"/>
                </a:ext>
              </a:extLst>
            </p:cNvPr>
            <p:cNvGrpSpPr/>
            <p:nvPr/>
          </p:nvGrpSpPr>
          <p:grpSpPr>
            <a:xfrm flipH="1">
              <a:off x="6279611" y="4186078"/>
              <a:ext cx="151651" cy="681982"/>
              <a:chOff x="3376692" y="3077129"/>
              <a:chExt cx="116556" cy="524158"/>
            </a:xfrm>
          </p:grpSpPr>
          <p:sp>
            <p:nvSpPr>
              <p:cNvPr id="1247" name="Google Shape;1247;p42">
                <a:extLst>
                  <a:ext uri="{FF2B5EF4-FFF2-40B4-BE49-F238E27FC236}">
                    <a16:creationId xmlns:a16="http://schemas.microsoft.com/office/drawing/2014/main" id="{62460297-8970-969D-7666-10BC28D35F2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8" name="Google Shape;1248;p42">
                <a:extLst>
                  <a:ext uri="{FF2B5EF4-FFF2-40B4-BE49-F238E27FC236}">
                    <a16:creationId xmlns:a16="http://schemas.microsoft.com/office/drawing/2014/main" id="{E47EE724-2CB9-6BD7-D1F6-B65A93D83DFF}"/>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9" name="Google Shape;1249;p42">
                <a:extLst>
                  <a:ext uri="{FF2B5EF4-FFF2-40B4-BE49-F238E27FC236}">
                    <a16:creationId xmlns:a16="http://schemas.microsoft.com/office/drawing/2014/main" id="{B60B8030-46CD-2382-A85D-6670FA7F177F}"/>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22" name="Rounded Rectangle 21">
            <a:extLst>
              <a:ext uri="{FF2B5EF4-FFF2-40B4-BE49-F238E27FC236}">
                <a16:creationId xmlns:a16="http://schemas.microsoft.com/office/drawing/2014/main" id="{540F7F3E-7232-FBDA-7E87-1D1B8ABA173C}"/>
              </a:ext>
            </a:extLst>
          </p:cNvPr>
          <p:cNvSpPr/>
          <p:nvPr/>
        </p:nvSpPr>
        <p:spPr>
          <a:xfrm>
            <a:off x="-42860" y="4929189"/>
            <a:ext cx="12320588" cy="192760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vi-VN" dirty="0">
                <a:solidFill>
                  <a:schemeClr val="tx1"/>
                </a:solidFill>
                <a:latin typeface="Times New Roman" panose="02020603050405020304" pitchFamily="18" charset="0"/>
                <a:cs typeface="Times New Roman" panose="02020603050405020304" pitchFamily="18" charset="0"/>
              </a:rPr>
              <a:t>- Việc tổng hợp theo loại hình đơn vị được căn cứ vào loại hình của đối tượng thực hiện kiểm kê. Ví dụ: Đơn vị A là đơn vị sự nghiệp công lập thuộc Cơ quan B là cơ quan nhà nước thì tài sản của Đơn vị A được tổng hợp vào loại hình "đơn vị sự nghiệp công lập"; tài sản của Cơ quan B được tổng hợp vào loại hình "cơ quan nhà nước".</a:t>
            </a:r>
          </a:p>
          <a:p>
            <a:pPr algn="just" fontAlgn="auto">
              <a:spcBef>
                <a:spcPts val="0"/>
              </a:spcBef>
              <a:spcAft>
                <a:spcPts val="0"/>
              </a:spcAft>
              <a:defRPr/>
            </a:pPr>
            <a:r>
              <a:rPr lang="vi-VN" dirty="0">
                <a:solidFill>
                  <a:schemeClr val="tx1"/>
                </a:solidFill>
                <a:latin typeface="Times New Roman" panose="02020603050405020304" pitchFamily="18" charset="0"/>
                <a:cs typeface="Times New Roman" panose="02020603050405020304" pitchFamily="18" charset="0"/>
              </a:rPr>
              <a:t>- Việc báo cáo được thực hiện theo số liệu tổng cộng tương ứng với từng nhóm tài sản tại cột (2).</a:t>
            </a:r>
          </a:p>
          <a:p>
            <a:pPr algn="just" fontAlgn="auto">
              <a:spcBef>
                <a:spcPts val="0"/>
              </a:spcBef>
              <a:spcAft>
                <a:spcPts val="0"/>
              </a:spcAft>
              <a:defRPr/>
            </a:pPr>
            <a:r>
              <a:rPr lang="vi-VN" dirty="0">
                <a:solidFill>
                  <a:schemeClr val="tx1"/>
                </a:solidFill>
                <a:latin typeface="Times New Roman" panose="02020603050405020304" pitchFamily="18" charset="0"/>
                <a:cs typeface="Times New Roman" panose="02020603050405020304" pitchFamily="18" charset="0"/>
              </a:rPr>
              <a:t>- Điền số chênh lệch giữa thực tế kiểm kê và sổ kế toán vào cột </a:t>
            </a:r>
            <a:r>
              <a:rPr lang="vi-VN" b="1" dirty="0">
                <a:solidFill>
                  <a:schemeClr val="tx1"/>
                </a:solidFill>
                <a:latin typeface="Times New Roman" panose="02020603050405020304" pitchFamily="18" charset="0"/>
                <a:cs typeface="Times New Roman" panose="02020603050405020304" pitchFamily="18" charset="0"/>
              </a:rPr>
              <a:t>chênh lệch tăng</a:t>
            </a:r>
            <a:r>
              <a:rPr lang="vi-VN" dirty="0">
                <a:solidFill>
                  <a:schemeClr val="tx1"/>
                </a:solidFill>
                <a:latin typeface="Times New Roman" panose="02020603050405020304" pitchFamily="18" charset="0"/>
                <a:cs typeface="Times New Roman" panose="02020603050405020304" pitchFamily="18" charset="0"/>
              </a:rPr>
              <a:t> ghi “Theo thực tế kiểm kê” </a:t>
            </a:r>
            <a:r>
              <a:rPr lang="vi-VN" b="1" dirty="0">
                <a:solidFill>
                  <a:schemeClr val="tx1"/>
                </a:solidFill>
                <a:latin typeface="Times New Roman" panose="02020603050405020304" pitchFamily="18" charset="0"/>
                <a:cs typeface="Times New Roman" panose="02020603050405020304" pitchFamily="18" charset="0"/>
              </a:rPr>
              <a:t>&gt; </a:t>
            </a:r>
            <a:r>
              <a:rPr lang="vi-VN" dirty="0">
                <a:solidFill>
                  <a:schemeClr val="tx1"/>
                </a:solidFill>
                <a:latin typeface="Times New Roman" panose="02020603050405020304" pitchFamily="18" charset="0"/>
                <a:cs typeface="Times New Roman" panose="02020603050405020304" pitchFamily="18" charset="0"/>
              </a:rPr>
              <a:t>“Theo sổ kế toán” </a:t>
            </a:r>
          </a:p>
          <a:p>
            <a:pPr algn="just">
              <a:defRPr/>
            </a:pPr>
            <a:r>
              <a:rPr lang="vi-VN" dirty="0">
                <a:solidFill>
                  <a:schemeClr val="tx1"/>
                </a:solidFill>
                <a:latin typeface="Times New Roman" panose="02020603050405020304" pitchFamily="18" charset="0"/>
                <a:cs typeface="Times New Roman" panose="02020603050405020304" pitchFamily="18" charset="0"/>
              </a:rPr>
              <a:t>- Điền số chênh lệch giữa thực tế kiểm kê và sổ kế toán vào cột </a:t>
            </a:r>
            <a:r>
              <a:rPr lang="vi-VN" b="1" dirty="0">
                <a:solidFill>
                  <a:schemeClr val="tx1"/>
                </a:solidFill>
                <a:latin typeface="Times New Roman" panose="02020603050405020304" pitchFamily="18" charset="0"/>
                <a:cs typeface="Times New Roman" panose="02020603050405020304" pitchFamily="18" charset="0"/>
              </a:rPr>
              <a:t>chênh lệch giảm </a:t>
            </a:r>
            <a:r>
              <a:rPr lang="vi-VN" dirty="0">
                <a:solidFill>
                  <a:schemeClr val="tx1"/>
                </a:solidFill>
                <a:latin typeface="Times New Roman" panose="02020603050405020304" pitchFamily="18" charset="0"/>
                <a:cs typeface="Times New Roman" panose="02020603050405020304" pitchFamily="18" charset="0"/>
              </a:rPr>
              <a:t>ghi “Theo thực tế kiểm kê” </a:t>
            </a:r>
            <a:r>
              <a:rPr lang="vi-VN" b="1" dirty="0">
                <a:solidFill>
                  <a:schemeClr val="tx1"/>
                </a:solidFill>
                <a:latin typeface="Times New Roman" panose="02020603050405020304" pitchFamily="18" charset="0"/>
                <a:cs typeface="Times New Roman" panose="02020603050405020304" pitchFamily="18" charset="0"/>
              </a:rPr>
              <a:t>&lt;</a:t>
            </a:r>
            <a:r>
              <a:rPr lang="vi-VN" dirty="0">
                <a:solidFill>
                  <a:schemeClr val="tx1"/>
                </a:solidFill>
                <a:latin typeface="Times New Roman" panose="02020603050405020304" pitchFamily="18" charset="0"/>
                <a:cs typeface="Times New Roman" panose="02020603050405020304" pitchFamily="18" charset="0"/>
              </a:rPr>
              <a:t> “Theo sổ kế toán”</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19CEE9ED-EDAA-F712-30B2-880F19D02550}"/>
              </a:ext>
            </a:extLst>
          </p:cNvPr>
          <p:cNvPicPr>
            <a:picLocks noChangeAspect="1"/>
          </p:cNvPicPr>
          <p:nvPr/>
        </p:nvPicPr>
        <p:blipFill>
          <a:blip r:embed="rId3"/>
          <a:stretch>
            <a:fillRect/>
          </a:stretch>
        </p:blipFill>
        <p:spPr>
          <a:xfrm>
            <a:off x="711931" y="849466"/>
            <a:ext cx="10705431" cy="3968976"/>
          </a:xfrm>
          <a:prstGeom prst="rect">
            <a:avLst/>
          </a:prstGeom>
        </p:spPr>
      </p:pic>
    </p:spTree>
    <p:extLst>
      <p:ext uri="{BB962C8B-B14F-4D97-AF65-F5344CB8AC3E}">
        <p14:creationId xmlns:p14="http://schemas.microsoft.com/office/powerpoint/2010/main" val="1786253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5" name="TextBox 4">
            <a:extLst>
              <a:ext uri="{FF2B5EF4-FFF2-40B4-BE49-F238E27FC236}">
                <a16:creationId xmlns:a16="http://schemas.microsoft.com/office/drawing/2014/main" id="{34A05AAE-0925-B706-B830-B5CBD4A63FF1}"/>
              </a:ext>
            </a:extLst>
          </p:cNvPr>
          <p:cNvSpPr txBox="1"/>
          <p:nvPr/>
        </p:nvSpPr>
        <p:spPr>
          <a:xfrm>
            <a:off x="678508" y="62697"/>
            <a:ext cx="10992748" cy="523220"/>
          </a:xfrm>
          <a:prstGeom prst="rect">
            <a:avLst/>
          </a:prstGeom>
          <a:noFill/>
        </p:spPr>
        <p:txBody>
          <a:bodyPr wrap="square" rtlCol="0" anchor="ctr">
            <a:spAutoFit/>
          </a:bodyPr>
          <a:lstStyle/>
          <a:p>
            <a:r>
              <a:rPr lang="en-US" altLang="ko-KR" sz="2800" b="1" dirty="0">
                <a:latin typeface="Times New Roman" panose="02020603050405020304" pitchFamily="18" charset="0"/>
                <a:cs typeface="Times New Roman" panose="02020603050405020304" pitchFamily="18" charset="0"/>
              </a:rPr>
              <a:t>MẪU BÁO CÁO KẾT QUẢ KIỂM KÊ </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Áp</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dụng</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cho</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đơn</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vị</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tổng</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 </a:t>
            </a:r>
            <a:r>
              <a:rPr lang="en-US" altLang="ko-KR" sz="2800" b="1" dirty="0" err="1">
                <a:solidFill>
                  <a:schemeClr val="accent3">
                    <a:lumMod val="50000"/>
                  </a:schemeClr>
                </a:solidFill>
                <a:latin typeface="Times New Roman" panose="02020603050405020304" pitchFamily="18" charset="0"/>
                <a:cs typeface="Times New Roman" panose="02020603050405020304" pitchFamily="18" charset="0"/>
              </a:rPr>
              <a:t>hợp</a:t>
            </a:r>
            <a:r>
              <a:rPr lang="en-US" altLang="ko-KR" sz="2800" b="1" dirty="0">
                <a:solidFill>
                  <a:schemeClr val="accent3">
                    <a:lumMod val="50000"/>
                  </a:schemeClr>
                </a:solidFill>
                <a:latin typeface="Times New Roman" panose="02020603050405020304" pitchFamily="18" charset="0"/>
                <a:cs typeface="Times New Roman" panose="02020603050405020304" pitchFamily="18" charset="0"/>
              </a:rPr>
              <a:t>)</a:t>
            </a:r>
            <a:endParaRPr lang="ko-KR" altLang="en-US" sz="2800" b="1" dirty="0">
              <a:solidFill>
                <a:schemeClr val="accent3">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06EBA37E-B91B-9498-1421-0B8BA055BD99}"/>
              </a:ext>
            </a:extLst>
          </p:cNvPr>
          <p:cNvGrpSpPr/>
          <p:nvPr/>
        </p:nvGrpSpPr>
        <p:grpSpPr>
          <a:xfrm>
            <a:off x="678508" y="564345"/>
            <a:ext cx="1428206" cy="210411"/>
            <a:chOff x="4798423" y="1698171"/>
            <a:chExt cx="2009787" cy="296092"/>
          </a:xfrm>
        </p:grpSpPr>
        <p:sp>
          <p:nvSpPr>
            <p:cNvPr id="7" name="Diamond 6">
              <a:extLst>
                <a:ext uri="{FF2B5EF4-FFF2-40B4-BE49-F238E27FC236}">
                  <a16:creationId xmlns:a16="http://schemas.microsoft.com/office/drawing/2014/main" id="{007D49C3-9E2E-3522-BA6A-99D6FC16E2D9}"/>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B0C6B00-A143-35C4-4165-425D5C464863}"/>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084B02E3-879C-0F96-5796-E61A8ADCE77D}"/>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C5EA371F-D5A2-D195-3352-FAF61A0BE8D7}"/>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385A6BCC-B8DB-BA16-18D3-7843A1000773}"/>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4A8DC493-2C09-C491-55AB-1EABFAA3DEE8}"/>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oogle Shape;1216;p42">
            <a:extLst>
              <a:ext uri="{FF2B5EF4-FFF2-40B4-BE49-F238E27FC236}">
                <a16:creationId xmlns:a16="http://schemas.microsoft.com/office/drawing/2014/main" id="{F0056DD8-C264-1F25-1BF5-DA0E5B57C8D5}"/>
              </a:ext>
            </a:extLst>
          </p:cNvPr>
          <p:cNvGrpSpPr/>
          <p:nvPr/>
        </p:nvGrpSpPr>
        <p:grpSpPr>
          <a:xfrm>
            <a:off x="10864850" y="5602149"/>
            <a:ext cx="1327150" cy="909564"/>
            <a:chOff x="6279611" y="4186022"/>
            <a:chExt cx="2401169" cy="682173"/>
          </a:xfrm>
        </p:grpSpPr>
        <p:grpSp>
          <p:nvGrpSpPr>
            <p:cNvPr id="4" name="Google Shape;1217;p42">
              <a:extLst>
                <a:ext uri="{FF2B5EF4-FFF2-40B4-BE49-F238E27FC236}">
                  <a16:creationId xmlns:a16="http://schemas.microsoft.com/office/drawing/2014/main" id="{1605A406-F4BD-41A2-AB1A-0B6370A6E762}"/>
                </a:ext>
              </a:extLst>
            </p:cNvPr>
            <p:cNvGrpSpPr/>
            <p:nvPr/>
          </p:nvGrpSpPr>
          <p:grpSpPr>
            <a:xfrm flipH="1">
              <a:off x="8252035" y="4300338"/>
              <a:ext cx="428746" cy="567857"/>
              <a:chOff x="2423890" y="3042362"/>
              <a:chExt cx="428746" cy="567857"/>
            </a:xfrm>
          </p:grpSpPr>
          <p:sp>
            <p:nvSpPr>
              <p:cNvPr id="1234" name="Google Shape;1218;p42">
                <a:extLst>
                  <a:ext uri="{FF2B5EF4-FFF2-40B4-BE49-F238E27FC236}">
                    <a16:creationId xmlns:a16="http://schemas.microsoft.com/office/drawing/2014/main" id="{740DC113-41F3-D12C-F822-6F5E1B6A71A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35" name="Google Shape;1219;p42">
                <a:extLst>
                  <a:ext uri="{FF2B5EF4-FFF2-40B4-BE49-F238E27FC236}">
                    <a16:creationId xmlns:a16="http://schemas.microsoft.com/office/drawing/2014/main" id="{DF3F39B0-7438-F5BF-470E-34F3BC0775CA}"/>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6" name="Google Shape;1220;p42">
                <a:extLst>
                  <a:ext uri="{FF2B5EF4-FFF2-40B4-BE49-F238E27FC236}">
                    <a16:creationId xmlns:a16="http://schemas.microsoft.com/office/drawing/2014/main" id="{A359C19B-7352-E6AE-81B0-CF3E986AB9F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7" name="Google Shape;1221;p42">
                <a:extLst>
                  <a:ext uri="{FF2B5EF4-FFF2-40B4-BE49-F238E27FC236}">
                    <a16:creationId xmlns:a16="http://schemas.microsoft.com/office/drawing/2014/main" id="{3166804E-C44C-2524-B751-E0B48D294BA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8" name="Google Shape;1222;p42">
                <a:extLst>
                  <a:ext uri="{FF2B5EF4-FFF2-40B4-BE49-F238E27FC236}">
                    <a16:creationId xmlns:a16="http://schemas.microsoft.com/office/drawing/2014/main" id="{FBE1A0C6-35BB-C10B-74E9-E021F2307FBF}"/>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9" name="Google Shape;1223;p42">
                <a:extLst>
                  <a:ext uri="{FF2B5EF4-FFF2-40B4-BE49-F238E27FC236}">
                    <a16:creationId xmlns:a16="http://schemas.microsoft.com/office/drawing/2014/main" id="{856565CD-8004-56FE-B5B8-87A5FEF38EF2}"/>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 name="Google Shape;1224;p42">
              <a:extLst>
                <a:ext uri="{FF2B5EF4-FFF2-40B4-BE49-F238E27FC236}">
                  <a16:creationId xmlns:a16="http://schemas.microsoft.com/office/drawing/2014/main" id="{0300D641-98D2-AAEE-6644-C1AE8F0B481E}"/>
                </a:ext>
              </a:extLst>
            </p:cNvPr>
            <p:cNvGrpSpPr/>
            <p:nvPr/>
          </p:nvGrpSpPr>
          <p:grpSpPr>
            <a:xfrm flipH="1">
              <a:off x="7355927" y="4186022"/>
              <a:ext cx="514923" cy="681996"/>
              <a:chOff x="2423890" y="3042362"/>
              <a:chExt cx="428746" cy="567857"/>
            </a:xfrm>
          </p:grpSpPr>
          <p:sp>
            <p:nvSpPr>
              <p:cNvPr id="1228" name="Google Shape;1225;p42">
                <a:extLst>
                  <a:ext uri="{FF2B5EF4-FFF2-40B4-BE49-F238E27FC236}">
                    <a16:creationId xmlns:a16="http://schemas.microsoft.com/office/drawing/2014/main" id="{1C6148C9-92CD-FAE8-97F3-D903BBE24683}"/>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9" name="Google Shape;1226;p42">
                <a:extLst>
                  <a:ext uri="{FF2B5EF4-FFF2-40B4-BE49-F238E27FC236}">
                    <a16:creationId xmlns:a16="http://schemas.microsoft.com/office/drawing/2014/main" id="{6064B6BD-54F6-FDB3-09CD-9FC58296438E}"/>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0" name="Google Shape;1227;p42">
                <a:extLst>
                  <a:ext uri="{FF2B5EF4-FFF2-40B4-BE49-F238E27FC236}">
                    <a16:creationId xmlns:a16="http://schemas.microsoft.com/office/drawing/2014/main" id="{9CAA48D7-E7CB-F854-3A33-CB91D045DBB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1" name="Google Shape;1228;p42">
                <a:extLst>
                  <a:ext uri="{FF2B5EF4-FFF2-40B4-BE49-F238E27FC236}">
                    <a16:creationId xmlns:a16="http://schemas.microsoft.com/office/drawing/2014/main" id="{56A9CA0E-77C3-C5C5-CA67-CC3CB97167F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2" name="Google Shape;1229;p42">
                <a:extLst>
                  <a:ext uri="{FF2B5EF4-FFF2-40B4-BE49-F238E27FC236}">
                    <a16:creationId xmlns:a16="http://schemas.microsoft.com/office/drawing/2014/main" id="{18BEB62E-B4C5-F1A1-CD8E-99411BA990C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3" name="Google Shape;1230;p42">
                <a:extLst>
                  <a:ext uri="{FF2B5EF4-FFF2-40B4-BE49-F238E27FC236}">
                    <a16:creationId xmlns:a16="http://schemas.microsoft.com/office/drawing/2014/main" id="{9590E6C3-F46D-D5D5-8A36-B10362EB987D}"/>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4" name="Google Shape;1231;p42">
              <a:extLst>
                <a:ext uri="{FF2B5EF4-FFF2-40B4-BE49-F238E27FC236}">
                  <a16:creationId xmlns:a16="http://schemas.microsoft.com/office/drawing/2014/main" id="{69A5C20F-D8DD-0472-0D95-0724626227AB}"/>
                </a:ext>
              </a:extLst>
            </p:cNvPr>
            <p:cNvGrpSpPr/>
            <p:nvPr/>
          </p:nvGrpSpPr>
          <p:grpSpPr>
            <a:xfrm flipH="1">
              <a:off x="6545997" y="4300338"/>
              <a:ext cx="428746" cy="567857"/>
              <a:chOff x="2423890" y="3042362"/>
              <a:chExt cx="428746" cy="567857"/>
            </a:xfrm>
          </p:grpSpPr>
          <p:sp>
            <p:nvSpPr>
              <p:cNvPr id="1222" name="Google Shape;1232;p42">
                <a:extLst>
                  <a:ext uri="{FF2B5EF4-FFF2-40B4-BE49-F238E27FC236}">
                    <a16:creationId xmlns:a16="http://schemas.microsoft.com/office/drawing/2014/main" id="{09422EC0-AEA2-21CA-4572-16ADAE8CFB0C}"/>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3" name="Google Shape;1233;p42">
                <a:extLst>
                  <a:ext uri="{FF2B5EF4-FFF2-40B4-BE49-F238E27FC236}">
                    <a16:creationId xmlns:a16="http://schemas.microsoft.com/office/drawing/2014/main" id="{CEEFFF65-D028-962B-8F47-5A9B5E1D1706}"/>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4" name="Google Shape;1234;p42">
                <a:extLst>
                  <a:ext uri="{FF2B5EF4-FFF2-40B4-BE49-F238E27FC236}">
                    <a16:creationId xmlns:a16="http://schemas.microsoft.com/office/drawing/2014/main" id="{6EBF31BE-138E-31EC-31F8-22F4D43E9069}"/>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5" name="Google Shape;1235;p42">
                <a:extLst>
                  <a:ext uri="{FF2B5EF4-FFF2-40B4-BE49-F238E27FC236}">
                    <a16:creationId xmlns:a16="http://schemas.microsoft.com/office/drawing/2014/main" id="{A827F7F2-9670-F64F-2ECE-44E689FF37E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6" name="Google Shape;1236;p42">
                <a:extLst>
                  <a:ext uri="{FF2B5EF4-FFF2-40B4-BE49-F238E27FC236}">
                    <a16:creationId xmlns:a16="http://schemas.microsoft.com/office/drawing/2014/main" id="{FE5AAB10-9829-75A5-2004-0FFBB269613A}"/>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7" name="Google Shape;1237;p42">
                <a:extLst>
                  <a:ext uri="{FF2B5EF4-FFF2-40B4-BE49-F238E27FC236}">
                    <a16:creationId xmlns:a16="http://schemas.microsoft.com/office/drawing/2014/main" id="{4E232A24-DC9E-42A6-52C5-05DC97D5733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5" name="Google Shape;1238;p42">
              <a:extLst>
                <a:ext uri="{FF2B5EF4-FFF2-40B4-BE49-F238E27FC236}">
                  <a16:creationId xmlns:a16="http://schemas.microsoft.com/office/drawing/2014/main" id="{2EAFF0E1-2954-9481-AE56-EDF2BA5B4545}"/>
                </a:ext>
              </a:extLst>
            </p:cNvPr>
            <p:cNvGrpSpPr/>
            <p:nvPr/>
          </p:nvGrpSpPr>
          <p:grpSpPr>
            <a:xfrm flipH="1">
              <a:off x="7985624" y="4186078"/>
              <a:ext cx="151651" cy="681982"/>
              <a:chOff x="3376692" y="3077129"/>
              <a:chExt cx="116556" cy="524158"/>
            </a:xfrm>
          </p:grpSpPr>
          <p:sp>
            <p:nvSpPr>
              <p:cNvPr id="1219" name="Google Shape;1239;p42">
                <a:extLst>
                  <a:ext uri="{FF2B5EF4-FFF2-40B4-BE49-F238E27FC236}">
                    <a16:creationId xmlns:a16="http://schemas.microsoft.com/office/drawing/2014/main" id="{64BD7557-3ECF-6909-584F-13DB0F0EBAE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20" name="Google Shape;1240;p42">
                <a:extLst>
                  <a:ext uri="{FF2B5EF4-FFF2-40B4-BE49-F238E27FC236}">
                    <a16:creationId xmlns:a16="http://schemas.microsoft.com/office/drawing/2014/main" id="{24383080-44E2-0AD2-4E52-5AC01CD0881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21" name="Google Shape;1241;p42">
                <a:extLst>
                  <a:ext uri="{FF2B5EF4-FFF2-40B4-BE49-F238E27FC236}">
                    <a16:creationId xmlns:a16="http://schemas.microsoft.com/office/drawing/2014/main" id="{06931D1F-B9C2-B61C-90DA-9642FDAFDC51}"/>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6" name="Google Shape;1242;p42">
              <a:extLst>
                <a:ext uri="{FF2B5EF4-FFF2-40B4-BE49-F238E27FC236}">
                  <a16:creationId xmlns:a16="http://schemas.microsoft.com/office/drawing/2014/main" id="{9D73914F-6401-61B3-FD73-186903A9986B}"/>
                </a:ext>
              </a:extLst>
            </p:cNvPr>
            <p:cNvGrpSpPr/>
            <p:nvPr/>
          </p:nvGrpSpPr>
          <p:grpSpPr>
            <a:xfrm flipH="1">
              <a:off x="7089511" y="4186078"/>
              <a:ext cx="151651" cy="681982"/>
              <a:chOff x="3376692" y="3077129"/>
              <a:chExt cx="116556" cy="524158"/>
            </a:xfrm>
          </p:grpSpPr>
          <p:sp>
            <p:nvSpPr>
              <p:cNvPr id="1216" name="Google Shape;1243;p42">
                <a:extLst>
                  <a:ext uri="{FF2B5EF4-FFF2-40B4-BE49-F238E27FC236}">
                    <a16:creationId xmlns:a16="http://schemas.microsoft.com/office/drawing/2014/main" id="{BC6C7FA2-7F56-6667-B490-77D858B81A0F}"/>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17" name="Google Shape;1244;p42">
                <a:extLst>
                  <a:ext uri="{FF2B5EF4-FFF2-40B4-BE49-F238E27FC236}">
                    <a16:creationId xmlns:a16="http://schemas.microsoft.com/office/drawing/2014/main" id="{BDB9F86A-4EEE-6751-E267-3BA9D49CBC9F}"/>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18" name="Google Shape;1245;p42">
                <a:extLst>
                  <a:ext uri="{FF2B5EF4-FFF2-40B4-BE49-F238E27FC236}">
                    <a16:creationId xmlns:a16="http://schemas.microsoft.com/office/drawing/2014/main" id="{30F7E64A-F42F-027F-2B97-3CAE2924D95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7" name="Google Shape;1246;p42">
              <a:extLst>
                <a:ext uri="{FF2B5EF4-FFF2-40B4-BE49-F238E27FC236}">
                  <a16:creationId xmlns:a16="http://schemas.microsoft.com/office/drawing/2014/main" id="{DBE56E52-22F6-8550-9EBB-F7833958BEA0}"/>
                </a:ext>
              </a:extLst>
            </p:cNvPr>
            <p:cNvGrpSpPr/>
            <p:nvPr/>
          </p:nvGrpSpPr>
          <p:grpSpPr>
            <a:xfrm flipH="1">
              <a:off x="6279611" y="4186078"/>
              <a:ext cx="151651" cy="681982"/>
              <a:chOff x="3376692" y="3077129"/>
              <a:chExt cx="116556" cy="524158"/>
            </a:xfrm>
          </p:grpSpPr>
          <p:sp>
            <p:nvSpPr>
              <p:cNvPr id="18" name="Google Shape;1247;p42">
                <a:extLst>
                  <a:ext uri="{FF2B5EF4-FFF2-40B4-BE49-F238E27FC236}">
                    <a16:creationId xmlns:a16="http://schemas.microsoft.com/office/drawing/2014/main" id="{B36EB28F-4EED-A29E-2549-B2849C76430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8;p42">
                <a:extLst>
                  <a:ext uri="{FF2B5EF4-FFF2-40B4-BE49-F238E27FC236}">
                    <a16:creationId xmlns:a16="http://schemas.microsoft.com/office/drawing/2014/main" id="{39B08094-D3ED-4F5F-55AA-5E89F97332E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9;p42">
                <a:extLst>
                  <a:ext uri="{FF2B5EF4-FFF2-40B4-BE49-F238E27FC236}">
                    <a16:creationId xmlns:a16="http://schemas.microsoft.com/office/drawing/2014/main" id="{F4A5DA39-12BB-34C6-2246-F9C5CAE84847}"/>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240" name="Google Shape;1216;p42">
            <a:extLst>
              <a:ext uri="{FF2B5EF4-FFF2-40B4-BE49-F238E27FC236}">
                <a16:creationId xmlns:a16="http://schemas.microsoft.com/office/drawing/2014/main" id="{F30AAE06-B80C-14E9-6929-EC59E9AF65D4}"/>
              </a:ext>
            </a:extLst>
          </p:cNvPr>
          <p:cNvGrpSpPr/>
          <p:nvPr/>
        </p:nvGrpSpPr>
        <p:grpSpPr>
          <a:xfrm>
            <a:off x="-18032" y="5653079"/>
            <a:ext cx="1327150" cy="909564"/>
            <a:chOff x="6279611" y="4186022"/>
            <a:chExt cx="2401169" cy="682173"/>
          </a:xfrm>
        </p:grpSpPr>
        <p:grpSp>
          <p:nvGrpSpPr>
            <p:cNvPr id="1241" name="Google Shape;1217;p42">
              <a:extLst>
                <a:ext uri="{FF2B5EF4-FFF2-40B4-BE49-F238E27FC236}">
                  <a16:creationId xmlns:a16="http://schemas.microsoft.com/office/drawing/2014/main" id="{D866703E-9274-05EE-4F75-C86542114089}"/>
                </a:ext>
              </a:extLst>
            </p:cNvPr>
            <p:cNvGrpSpPr/>
            <p:nvPr/>
          </p:nvGrpSpPr>
          <p:grpSpPr>
            <a:xfrm flipH="1">
              <a:off x="8252035" y="4300338"/>
              <a:ext cx="428746" cy="567857"/>
              <a:chOff x="2423890" y="3042362"/>
              <a:chExt cx="428746" cy="567857"/>
            </a:xfrm>
          </p:grpSpPr>
          <p:sp>
            <p:nvSpPr>
              <p:cNvPr id="1312" name="Google Shape;1218;p42">
                <a:extLst>
                  <a:ext uri="{FF2B5EF4-FFF2-40B4-BE49-F238E27FC236}">
                    <a16:creationId xmlns:a16="http://schemas.microsoft.com/office/drawing/2014/main" id="{037E7332-187E-031D-3BCB-189B2B1012DA}"/>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313" name="Google Shape;1219;p42">
                <a:extLst>
                  <a:ext uri="{FF2B5EF4-FFF2-40B4-BE49-F238E27FC236}">
                    <a16:creationId xmlns:a16="http://schemas.microsoft.com/office/drawing/2014/main" id="{8CAB9D47-5945-AACC-ACFA-2F1BB48174F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4" name="Google Shape;1220;p42">
                <a:extLst>
                  <a:ext uri="{FF2B5EF4-FFF2-40B4-BE49-F238E27FC236}">
                    <a16:creationId xmlns:a16="http://schemas.microsoft.com/office/drawing/2014/main" id="{32EC0FE3-3F12-20D3-EC09-1DD5B2D0C419}"/>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5" name="Google Shape;1221;p42">
                <a:extLst>
                  <a:ext uri="{FF2B5EF4-FFF2-40B4-BE49-F238E27FC236}">
                    <a16:creationId xmlns:a16="http://schemas.microsoft.com/office/drawing/2014/main" id="{23729C1D-51C0-679E-B52F-211ECFA562D7}"/>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6" name="Google Shape;1222;p42">
                <a:extLst>
                  <a:ext uri="{FF2B5EF4-FFF2-40B4-BE49-F238E27FC236}">
                    <a16:creationId xmlns:a16="http://schemas.microsoft.com/office/drawing/2014/main" id="{82B75D93-7CE4-C151-6E13-09EA7F6F2E8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7" name="Google Shape;1223;p42">
                <a:extLst>
                  <a:ext uri="{FF2B5EF4-FFF2-40B4-BE49-F238E27FC236}">
                    <a16:creationId xmlns:a16="http://schemas.microsoft.com/office/drawing/2014/main" id="{0DEC4AB1-D049-FABB-34EC-FB2F1CC318E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2" name="Google Shape;1224;p42">
              <a:extLst>
                <a:ext uri="{FF2B5EF4-FFF2-40B4-BE49-F238E27FC236}">
                  <a16:creationId xmlns:a16="http://schemas.microsoft.com/office/drawing/2014/main" id="{9E635DFC-20D8-3878-9923-E689541D7F8B}"/>
                </a:ext>
              </a:extLst>
            </p:cNvPr>
            <p:cNvGrpSpPr/>
            <p:nvPr/>
          </p:nvGrpSpPr>
          <p:grpSpPr>
            <a:xfrm flipH="1">
              <a:off x="7355927" y="4186022"/>
              <a:ext cx="514923" cy="681996"/>
              <a:chOff x="2423890" y="3042362"/>
              <a:chExt cx="428746" cy="567857"/>
            </a:xfrm>
          </p:grpSpPr>
          <p:sp>
            <p:nvSpPr>
              <p:cNvPr id="1306" name="Google Shape;1225;p42">
                <a:extLst>
                  <a:ext uri="{FF2B5EF4-FFF2-40B4-BE49-F238E27FC236}">
                    <a16:creationId xmlns:a16="http://schemas.microsoft.com/office/drawing/2014/main" id="{BEC32E6B-BDBA-8C3B-D161-C3AF1E6E890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7" name="Google Shape;1226;p42">
                <a:extLst>
                  <a:ext uri="{FF2B5EF4-FFF2-40B4-BE49-F238E27FC236}">
                    <a16:creationId xmlns:a16="http://schemas.microsoft.com/office/drawing/2014/main" id="{A7B0CBF7-4D97-7D2B-4FE1-3DB5B891CE3A}"/>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8" name="Google Shape;1227;p42">
                <a:extLst>
                  <a:ext uri="{FF2B5EF4-FFF2-40B4-BE49-F238E27FC236}">
                    <a16:creationId xmlns:a16="http://schemas.microsoft.com/office/drawing/2014/main" id="{1BE73E8D-C978-35B0-660A-ED647BB86C1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9" name="Google Shape;1228;p42">
                <a:extLst>
                  <a:ext uri="{FF2B5EF4-FFF2-40B4-BE49-F238E27FC236}">
                    <a16:creationId xmlns:a16="http://schemas.microsoft.com/office/drawing/2014/main" id="{7282C45A-B809-A7F4-BEDA-22C5388E980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0" name="Google Shape;1229;p42">
                <a:extLst>
                  <a:ext uri="{FF2B5EF4-FFF2-40B4-BE49-F238E27FC236}">
                    <a16:creationId xmlns:a16="http://schemas.microsoft.com/office/drawing/2014/main" id="{8434A68A-24B6-39A7-C69E-4FF300963EB3}"/>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1" name="Google Shape;1230;p42">
                <a:extLst>
                  <a:ext uri="{FF2B5EF4-FFF2-40B4-BE49-F238E27FC236}">
                    <a16:creationId xmlns:a16="http://schemas.microsoft.com/office/drawing/2014/main" id="{147769FD-30A9-966A-5C3E-F506C5C24C4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3" name="Google Shape;1231;p42">
              <a:extLst>
                <a:ext uri="{FF2B5EF4-FFF2-40B4-BE49-F238E27FC236}">
                  <a16:creationId xmlns:a16="http://schemas.microsoft.com/office/drawing/2014/main" id="{B41EFF97-7B38-9328-597D-C82CF770CCFB}"/>
                </a:ext>
              </a:extLst>
            </p:cNvPr>
            <p:cNvGrpSpPr/>
            <p:nvPr/>
          </p:nvGrpSpPr>
          <p:grpSpPr>
            <a:xfrm flipH="1">
              <a:off x="6545997" y="4300338"/>
              <a:ext cx="428746" cy="567857"/>
              <a:chOff x="2423890" y="3042362"/>
              <a:chExt cx="428746" cy="567857"/>
            </a:xfrm>
          </p:grpSpPr>
          <p:sp>
            <p:nvSpPr>
              <p:cNvPr id="1300" name="Google Shape;1232;p42">
                <a:extLst>
                  <a:ext uri="{FF2B5EF4-FFF2-40B4-BE49-F238E27FC236}">
                    <a16:creationId xmlns:a16="http://schemas.microsoft.com/office/drawing/2014/main" id="{9BEE1BA1-5BEB-E02B-C2DF-4B154FDE0751}"/>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1" name="Google Shape;1233;p42">
                <a:extLst>
                  <a:ext uri="{FF2B5EF4-FFF2-40B4-BE49-F238E27FC236}">
                    <a16:creationId xmlns:a16="http://schemas.microsoft.com/office/drawing/2014/main" id="{E6A3B5BA-E6D0-4C42-FE4C-A36A50C7963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2" name="Google Shape;1234;p42">
                <a:extLst>
                  <a:ext uri="{FF2B5EF4-FFF2-40B4-BE49-F238E27FC236}">
                    <a16:creationId xmlns:a16="http://schemas.microsoft.com/office/drawing/2014/main" id="{3AED45F9-B7F0-006D-704E-6D0B19447901}"/>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3" name="Google Shape;1235;p42">
                <a:extLst>
                  <a:ext uri="{FF2B5EF4-FFF2-40B4-BE49-F238E27FC236}">
                    <a16:creationId xmlns:a16="http://schemas.microsoft.com/office/drawing/2014/main" id="{CFCD48D6-6F32-C0C8-5A1E-D732C4B4891C}"/>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4" name="Google Shape;1236;p42">
                <a:extLst>
                  <a:ext uri="{FF2B5EF4-FFF2-40B4-BE49-F238E27FC236}">
                    <a16:creationId xmlns:a16="http://schemas.microsoft.com/office/drawing/2014/main" id="{CFB3DDF1-B8AC-8174-E959-6164FCF6900D}"/>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5" name="Google Shape;1237;p42">
                <a:extLst>
                  <a:ext uri="{FF2B5EF4-FFF2-40B4-BE49-F238E27FC236}">
                    <a16:creationId xmlns:a16="http://schemas.microsoft.com/office/drawing/2014/main" id="{E773396A-32A4-0C56-C8C6-823CAA4B9788}"/>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4" name="Google Shape;1238;p42">
              <a:extLst>
                <a:ext uri="{FF2B5EF4-FFF2-40B4-BE49-F238E27FC236}">
                  <a16:creationId xmlns:a16="http://schemas.microsoft.com/office/drawing/2014/main" id="{7E626D72-99AA-071E-414D-577A69DE7E64}"/>
                </a:ext>
              </a:extLst>
            </p:cNvPr>
            <p:cNvGrpSpPr/>
            <p:nvPr/>
          </p:nvGrpSpPr>
          <p:grpSpPr>
            <a:xfrm flipH="1">
              <a:off x="7985624" y="4186078"/>
              <a:ext cx="151651" cy="681982"/>
              <a:chOff x="3376692" y="3077129"/>
              <a:chExt cx="116556" cy="524158"/>
            </a:xfrm>
          </p:grpSpPr>
          <p:sp>
            <p:nvSpPr>
              <p:cNvPr id="1293" name="Google Shape;1239;p42">
                <a:extLst>
                  <a:ext uri="{FF2B5EF4-FFF2-40B4-BE49-F238E27FC236}">
                    <a16:creationId xmlns:a16="http://schemas.microsoft.com/office/drawing/2014/main" id="{1CAD87A9-5AC5-EA96-37E2-026B40A76009}"/>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8" name="Google Shape;1240;p42">
                <a:extLst>
                  <a:ext uri="{FF2B5EF4-FFF2-40B4-BE49-F238E27FC236}">
                    <a16:creationId xmlns:a16="http://schemas.microsoft.com/office/drawing/2014/main" id="{4BC0C17C-50C8-A9AA-CA53-EB16A1AD6E17}"/>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9" name="Google Shape;1241;p42">
                <a:extLst>
                  <a:ext uri="{FF2B5EF4-FFF2-40B4-BE49-F238E27FC236}">
                    <a16:creationId xmlns:a16="http://schemas.microsoft.com/office/drawing/2014/main" id="{2D37C360-82FF-ECC0-BCE5-52D9875D28B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5" name="Google Shape;1242;p42">
              <a:extLst>
                <a:ext uri="{FF2B5EF4-FFF2-40B4-BE49-F238E27FC236}">
                  <a16:creationId xmlns:a16="http://schemas.microsoft.com/office/drawing/2014/main" id="{7238A3B2-8B1C-6A8C-F426-F2E49282BEF5}"/>
                </a:ext>
              </a:extLst>
            </p:cNvPr>
            <p:cNvGrpSpPr/>
            <p:nvPr/>
          </p:nvGrpSpPr>
          <p:grpSpPr>
            <a:xfrm flipH="1">
              <a:off x="7089511" y="4186078"/>
              <a:ext cx="151651" cy="681982"/>
              <a:chOff x="3376692" y="3077129"/>
              <a:chExt cx="116556" cy="524158"/>
            </a:xfrm>
          </p:grpSpPr>
          <p:sp>
            <p:nvSpPr>
              <p:cNvPr id="1288" name="Google Shape;1243;p42">
                <a:extLst>
                  <a:ext uri="{FF2B5EF4-FFF2-40B4-BE49-F238E27FC236}">
                    <a16:creationId xmlns:a16="http://schemas.microsoft.com/office/drawing/2014/main" id="{C51D120F-3E04-A5FF-879E-CF2B94CFB418}"/>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89" name="Google Shape;1244;p42">
                <a:extLst>
                  <a:ext uri="{FF2B5EF4-FFF2-40B4-BE49-F238E27FC236}">
                    <a16:creationId xmlns:a16="http://schemas.microsoft.com/office/drawing/2014/main" id="{38C83DA8-EDE8-5DD8-EE6C-0399F6FAAB68}"/>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0" name="Google Shape;1245;p42">
                <a:extLst>
                  <a:ext uri="{FF2B5EF4-FFF2-40B4-BE49-F238E27FC236}">
                    <a16:creationId xmlns:a16="http://schemas.microsoft.com/office/drawing/2014/main" id="{1C577313-3EC1-BD40-5249-D70832DBC03D}"/>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6" name="Google Shape;1246;p42">
              <a:extLst>
                <a:ext uri="{FF2B5EF4-FFF2-40B4-BE49-F238E27FC236}">
                  <a16:creationId xmlns:a16="http://schemas.microsoft.com/office/drawing/2014/main" id="{900C4B17-A973-E440-33C8-7B6C5946126D}"/>
                </a:ext>
              </a:extLst>
            </p:cNvPr>
            <p:cNvGrpSpPr/>
            <p:nvPr/>
          </p:nvGrpSpPr>
          <p:grpSpPr>
            <a:xfrm flipH="1">
              <a:off x="6279611" y="4186078"/>
              <a:ext cx="151651" cy="681982"/>
              <a:chOff x="3376692" y="3077129"/>
              <a:chExt cx="116556" cy="524158"/>
            </a:xfrm>
          </p:grpSpPr>
          <p:sp>
            <p:nvSpPr>
              <p:cNvPr id="1247" name="Google Shape;1247;p42">
                <a:extLst>
                  <a:ext uri="{FF2B5EF4-FFF2-40B4-BE49-F238E27FC236}">
                    <a16:creationId xmlns:a16="http://schemas.microsoft.com/office/drawing/2014/main" id="{62460297-8970-969D-7666-10BC28D35F2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8" name="Google Shape;1248;p42">
                <a:extLst>
                  <a:ext uri="{FF2B5EF4-FFF2-40B4-BE49-F238E27FC236}">
                    <a16:creationId xmlns:a16="http://schemas.microsoft.com/office/drawing/2014/main" id="{E47EE724-2CB9-6BD7-D1F6-B65A93D83DFF}"/>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9" name="Google Shape;1249;p42">
                <a:extLst>
                  <a:ext uri="{FF2B5EF4-FFF2-40B4-BE49-F238E27FC236}">
                    <a16:creationId xmlns:a16="http://schemas.microsoft.com/office/drawing/2014/main" id="{B60B8030-46CD-2382-A85D-6670FA7F177F}"/>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2" name="TextBox 13">
            <a:extLst>
              <a:ext uri="{FF2B5EF4-FFF2-40B4-BE49-F238E27FC236}">
                <a16:creationId xmlns:a16="http://schemas.microsoft.com/office/drawing/2014/main" id="{E51AE30F-C975-A42F-FCDD-734051E0AF6D}"/>
              </a:ext>
            </a:extLst>
          </p:cNvPr>
          <p:cNvSpPr txBox="1">
            <a:spLocks noChangeArrowheads="1"/>
          </p:cNvSpPr>
          <p:nvPr/>
        </p:nvSpPr>
        <p:spPr bwMode="auto">
          <a:xfrm>
            <a:off x="612646" y="824366"/>
            <a:ext cx="10699844" cy="29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VN" sz="2000" dirty="0">
              <a:latin typeface="Times New Roman" panose="02020603050405020304" pitchFamily="18" charset="0"/>
              <a:cs typeface="Times New Roman" panose="02020603050405020304" pitchFamily="18" charset="0"/>
            </a:endParaRPr>
          </a:p>
          <a:p>
            <a:pPr eaLnBrk="1" hangingPunct="1">
              <a:lnSpc>
                <a:spcPct val="150000"/>
              </a:lnSpc>
            </a:pPr>
            <a:r>
              <a:rPr lang="en-US" altLang="en-VN" sz="2800" dirty="0" err="1">
                <a:latin typeface="Times New Roman" panose="02020603050405020304" pitchFamily="18" charset="0"/>
                <a:cs typeface="Times New Roman" panose="02020603050405020304" pitchFamily="18" charset="0"/>
              </a:rPr>
              <a:t>Ký</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tự</a:t>
            </a:r>
            <a:r>
              <a:rPr lang="en-US" altLang="en-VN" sz="2800" dirty="0">
                <a:latin typeface="Times New Roman" panose="02020603050405020304" pitchFamily="18" charset="0"/>
                <a:cs typeface="Times New Roman" panose="02020603050405020304" pitchFamily="18" charset="0"/>
              </a:rPr>
              <a:t>: </a:t>
            </a:r>
            <a:r>
              <a:rPr lang="en-US" altLang="en-VN" sz="2800" b="1" dirty="0">
                <a:latin typeface="Times New Roman" panose="02020603050405020304" pitchFamily="18" charset="0"/>
                <a:cs typeface="Times New Roman" panose="02020603050405020304" pitchFamily="18" charset="0"/>
              </a:rPr>
              <a:t>b: </a:t>
            </a:r>
            <a:r>
              <a:rPr lang="en-US" altLang="en-VN" sz="2800" b="1" dirty="0" err="1">
                <a:latin typeface="Times New Roman" panose="02020603050405020304" pitchFamily="18" charset="0"/>
                <a:cs typeface="Times New Roman" panose="02020603050405020304" pitchFamily="18" charset="0"/>
              </a:rPr>
              <a:t>Báo</a:t>
            </a:r>
            <a:r>
              <a:rPr lang="en-US" altLang="en-VN" sz="2800" b="1"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cáo</a:t>
            </a:r>
            <a:r>
              <a:rPr lang="en-US" altLang="en-VN" sz="2800" b="1" dirty="0">
                <a:latin typeface="Times New Roman" panose="02020603050405020304" pitchFamily="18" charset="0"/>
                <a:cs typeface="Times New Roman" panose="02020603050405020304" pitchFamily="18" charset="0"/>
              </a:rPr>
              <a:t> </a:t>
            </a:r>
            <a:r>
              <a:rPr lang="vi-VN" altLang="en-VN" sz="2800" b="1" dirty="0">
                <a:latin typeface="Times New Roman" panose="02020603050405020304" pitchFamily="18" charset="0"/>
                <a:cs typeface="Times New Roman" panose="02020603050405020304" pitchFamily="18" charset="0"/>
              </a:rPr>
              <a:t>Tổng hợp </a:t>
            </a:r>
            <a:r>
              <a:rPr lang="vi-VN" altLang="en-VN" sz="2800" b="1" u="sng" dirty="0">
                <a:latin typeface="Times New Roman" panose="02020603050405020304" pitchFamily="18" charset="0"/>
                <a:cs typeface="Times New Roman" panose="02020603050405020304" pitchFamily="18" charset="0"/>
              </a:rPr>
              <a:t>theo loại hình đơn vị</a:t>
            </a:r>
            <a:endParaRPr lang="en-US" altLang="en-VN" sz="2800" b="1" u="sng" dirty="0">
              <a:latin typeface="Times New Roman" panose="02020603050405020304" pitchFamily="18" charset="0"/>
              <a:cs typeface="Times New Roman" panose="02020603050405020304" pitchFamily="18" charset="0"/>
            </a:endParaRPr>
          </a:p>
          <a:p>
            <a:pPr eaLnBrk="1" hangingPunct="1">
              <a:lnSpc>
                <a:spcPct val="150000"/>
              </a:lnSpc>
            </a:pPr>
            <a:r>
              <a:rPr lang="en-US" altLang="en-VN" sz="2800" dirty="0" err="1">
                <a:latin typeface="Times New Roman" panose="02020603050405020304" pitchFamily="18" charset="0"/>
                <a:cs typeface="Times New Roman" panose="02020603050405020304" pitchFamily="18" charset="0"/>
              </a:rPr>
              <a:t>Ký</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tự</a:t>
            </a:r>
            <a:r>
              <a:rPr lang="en-US" altLang="en-VN" sz="2800" dirty="0">
                <a:latin typeface="Times New Roman" panose="02020603050405020304" pitchFamily="18" charset="0"/>
                <a:cs typeface="Times New Roman" panose="02020603050405020304" pitchFamily="18" charset="0"/>
              </a:rPr>
              <a:t>: </a:t>
            </a:r>
            <a:r>
              <a:rPr lang="en-US" altLang="en-VN" sz="2800" b="1" dirty="0">
                <a:latin typeface="Times New Roman" panose="02020603050405020304" pitchFamily="18" charset="0"/>
                <a:cs typeface="Times New Roman" panose="02020603050405020304" pitchFamily="18" charset="0"/>
              </a:rPr>
              <a:t>c: </a:t>
            </a:r>
            <a:r>
              <a:rPr lang="en-US" altLang="en-VN" sz="2800" b="1" dirty="0" err="1">
                <a:latin typeface="Times New Roman" panose="02020603050405020304" pitchFamily="18" charset="0"/>
                <a:cs typeface="Times New Roman" panose="02020603050405020304" pitchFamily="18" charset="0"/>
              </a:rPr>
              <a:t>Báo</a:t>
            </a:r>
            <a:r>
              <a:rPr lang="en-US" altLang="en-VN" sz="2800" b="1"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cáo</a:t>
            </a:r>
            <a:r>
              <a:rPr lang="en-US" altLang="en-VN" sz="2800" b="1" dirty="0">
                <a:latin typeface="Times New Roman" panose="02020603050405020304" pitchFamily="18" charset="0"/>
                <a:cs typeface="Times New Roman" panose="02020603050405020304" pitchFamily="18" charset="0"/>
              </a:rPr>
              <a:t> </a:t>
            </a:r>
            <a:r>
              <a:rPr lang="vi-VN" altLang="en-VN" sz="2800" b="1" dirty="0">
                <a:latin typeface="Times New Roman" panose="02020603050405020304" pitchFamily="18" charset="0"/>
                <a:cs typeface="Times New Roman" panose="02020603050405020304" pitchFamily="18" charset="0"/>
              </a:rPr>
              <a:t>Tổng hợp </a:t>
            </a:r>
            <a:r>
              <a:rPr lang="en-US" altLang="en-VN" sz="2800" b="1" u="sng" dirty="0" err="1">
                <a:latin typeface="Times New Roman" panose="02020603050405020304" pitchFamily="18" charset="0"/>
                <a:cs typeface="Times New Roman" panose="02020603050405020304" pitchFamily="18" charset="0"/>
              </a:rPr>
              <a:t>chung</a:t>
            </a:r>
            <a:r>
              <a:rPr lang="en-US" altLang="en-VN" sz="2800" b="1" dirty="0">
                <a:latin typeface="Times New Roman" panose="02020603050405020304" pitchFamily="18" charset="0"/>
                <a:cs typeface="Times New Roman" panose="02020603050405020304" pitchFamily="18" charset="0"/>
              </a:rPr>
              <a:t> </a:t>
            </a:r>
          </a:p>
          <a:p>
            <a:pPr eaLnBrk="1" hangingPunct="1">
              <a:lnSpc>
                <a:spcPct val="150000"/>
              </a:lnSpc>
            </a:pPr>
            <a:r>
              <a:rPr lang="en-US" altLang="en-VN" sz="2800" dirty="0" err="1">
                <a:latin typeface="Times New Roman" panose="02020603050405020304" pitchFamily="18" charset="0"/>
                <a:cs typeface="Times New Roman" panose="02020603050405020304" pitchFamily="18" charset="0"/>
              </a:rPr>
              <a:t>Ký</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tự</a:t>
            </a:r>
            <a:r>
              <a:rPr lang="en-US" altLang="en-VN" sz="2800" dirty="0">
                <a:latin typeface="Times New Roman" panose="02020603050405020304" pitchFamily="18" charset="0"/>
                <a:cs typeface="Times New Roman" panose="02020603050405020304" pitchFamily="18" charset="0"/>
              </a:rPr>
              <a:t> </a:t>
            </a:r>
            <a:r>
              <a:rPr lang="en-US" altLang="en-VN" sz="2800" b="1" dirty="0">
                <a:latin typeface="Times New Roman" panose="02020603050405020304" pitchFamily="18" charset="0"/>
                <a:cs typeface="Times New Roman" panose="02020603050405020304" pitchFamily="18" charset="0"/>
              </a:rPr>
              <a:t>d: </a:t>
            </a:r>
            <a:r>
              <a:rPr lang="en-US" altLang="en-VN" sz="2800" b="1" dirty="0" err="1">
                <a:latin typeface="Times New Roman" panose="02020603050405020304" pitchFamily="18" charset="0"/>
                <a:cs typeface="Times New Roman" panose="02020603050405020304" pitchFamily="18" charset="0"/>
              </a:rPr>
              <a:t>Báo</a:t>
            </a:r>
            <a:r>
              <a:rPr lang="en-US" altLang="en-VN" sz="2800" b="1"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cáo</a:t>
            </a:r>
            <a:r>
              <a:rPr lang="en-US" altLang="en-VN" sz="2800" b="1"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Tổng</a:t>
            </a:r>
            <a:r>
              <a:rPr lang="en-US" altLang="en-VN" sz="2800" b="1"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hợp</a:t>
            </a:r>
            <a:r>
              <a:rPr lang="en-US" altLang="en-VN" sz="2800" b="1"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tài</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sản</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chưa</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xác</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định</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giá</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trị</a:t>
            </a:r>
            <a:r>
              <a:rPr lang="en-US" altLang="en-VN" sz="2800" dirty="0">
                <a:latin typeface="Times New Roman" panose="02020603050405020304" pitchFamily="18" charset="0"/>
                <a:cs typeface="Times New Roman" panose="02020603050405020304" pitchFamily="18" charset="0"/>
              </a:rPr>
              <a:t> (NG = 1).</a:t>
            </a:r>
          </a:p>
          <a:p>
            <a:pPr eaLnBrk="1" hangingPunct="1">
              <a:lnSpc>
                <a:spcPct val="150000"/>
              </a:lnSpc>
            </a:pPr>
            <a:r>
              <a:rPr lang="en-US" altLang="en-VN" sz="2800" dirty="0" err="1">
                <a:latin typeface="Times New Roman" panose="02020603050405020304" pitchFamily="18" charset="0"/>
                <a:cs typeface="Times New Roman" panose="02020603050405020304" pitchFamily="18" charset="0"/>
              </a:rPr>
              <a:t>Ký</a:t>
            </a:r>
            <a:r>
              <a:rPr lang="en-US" altLang="en-VN" sz="2800" dirty="0">
                <a:latin typeface="Times New Roman" panose="02020603050405020304" pitchFamily="18" charset="0"/>
                <a:cs typeface="Times New Roman" panose="02020603050405020304" pitchFamily="18" charset="0"/>
              </a:rPr>
              <a:t> </a:t>
            </a:r>
            <a:r>
              <a:rPr lang="en-US" altLang="en-VN" sz="2800" dirty="0" err="1">
                <a:latin typeface="Times New Roman" panose="02020603050405020304" pitchFamily="18" charset="0"/>
                <a:cs typeface="Times New Roman" panose="02020603050405020304" pitchFamily="18" charset="0"/>
              </a:rPr>
              <a:t>tự</a:t>
            </a:r>
            <a:r>
              <a:rPr lang="en-US" altLang="en-VN" sz="2800"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đ</a:t>
            </a:r>
            <a:r>
              <a:rPr lang="en-US" altLang="en-VN" sz="2800" b="1"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Báo</a:t>
            </a:r>
            <a:r>
              <a:rPr lang="en-US" altLang="en-VN" sz="2800" b="1"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cáo</a:t>
            </a:r>
            <a:r>
              <a:rPr lang="en-US" altLang="en-VN" sz="2800" b="1"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Tổng</a:t>
            </a:r>
            <a:r>
              <a:rPr lang="en-US" altLang="en-VN" sz="2800" b="1"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hợp</a:t>
            </a:r>
            <a:r>
              <a:rPr lang="en-US" altLang="en-VN" sz="2800" b="1"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tài</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sản</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đã</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xác</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định</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giá</a:t>
            </a:r>
            <a:r>
              <a:rPr lang="en-US" altLang="en-VN" sz="2800" b="1" u="sng" dirty="0">
                <a:latin typeface="Times New Roman" panose="02020603050405020304" pitchFamily="18" charset="0"/>
                <a:cs typeface="Times New Roman" panose="02020603050405020304" pitchFamily="18" charset="0"/>
              </a:rPr>
              <a:t> </a:t>
            </a:r>
            <a:r>
              <a:rPr lang="en-US" altLang="en-VN" sz="2800" b="1" u="sng" dirty="0" err="1">
                <a:latin typeface="Times New Roman" panose="02020603050405020304" pitchFamily="18" charset="0"/>
                <a:cs typeface="Times New Roman" panose="02020603050405020304" pitchFamily="18" charset="0"/>
              </a:rPr>
              <a:t>trị</a:t>
            </a:r>
            <a:r>
              <a:rPr lang="en-US" altLang="en-VN" sz="2800" b="1" u="sng" dirty="0">
                <a:latin typeface="Times New Roman" panose="02020603050405020304" pitchFamily="18" charset="0"/>
                <a:cs typeface="Times New Roman" panose="02020603050405020304" pitchFamily="18" charset="0"/>
              </a:rPr>
              <a:t> </a:t>
            </a:r>
            <a:r>
              <a:rPr lang="en-US" altLang="en-VN" sz="2800" dirty="0">
                <a:latin typeface="Times New Roman" panose="02020603050405020304" pitchFamily="18" charset="0"/>
                <a:cs typeface="Times New Roman" panose="02020603050405020304" pitchFamily="18" charset="0"/>
              </a:rPr>
              <a:t>(NG&gt;1)</a:t>
            </a:r>
          </a:p>
        </p:txBody>
      </p:sp>
      <p:sp>
        <p:nvSpPr>
          <p:cNvPr id="21" name="TextBox 13">
            <a:extLst>
              <a:ext uri="{FF2B5EF4-FFF2-40B4-BE49-F238E27FC236}">
                <a16:creationId xmlns:a16="http://schemas.microsoft.com/office/drawing/2014/main" id="{1C1EA5BF-FB39-4552-2130-0FF0819E712C}"/>
              </a:ext>
            </a:extLst>
          </p:cNvPr>
          <p:cNvSpPr txBox="1">
            <a:spLocks noChangeArrowheads="1"/>
          </p:cNvSpPr>
          <p:nvPr/>
        </p:nvSpPr>
        <p:spPr bwMode="auto">
          <a:xfrm>
            <a:off x="471325" y="4160472"/>
            <a:ext cx="11307985" cy="1938992"/>
          </a:xfrm>
          <a:prstGeom prst="rect">
            <a:avLst/>
          </a:prstGeom>
          <a:solidFill>
            <a:schemeClr val="accent1">
              <a:lumMod val="20000"/>
              <a:lumOff val="8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VN" sz="2000" b="1" i="1" dirty="0">
                <a:latin typeface="Times New Roman" panose="02020603050405020304" pitchFamily="18" charset="0"/>
                <a:cs typeface="Times New Roman" panose="02020603050405020304" pitchFamily="18" charset="0"/>
                <a:sym typeface="Wingdings" pitchFamily="2" charset="2"/>
              </a:rPr>
              <a:t> Lưu ý:</a:t>
            </a:r>
          </a:p>
          <a:p>
            <a:pPr eaLnBrk="1" hangingPunct="1"/>
            <a:r>
              <a:rPr lang="en-US" altLang="en-VN" sz="2000" dirty="0" err="1">
                <a:latin typeface="Times New Roman" panose="02020603050405020304" pitchFamily="18" charset="0"/>
                <a:cs typeface="Times New Roman" panose="02020603050405020304" pitchFamily="18" charset="0"/>
              </a:rPr>
              <a:t>Một</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số</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loại</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tài</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sản</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không</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có</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Mẫu</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báo</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cáo</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Tổng</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hợp</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theo</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loại</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hình</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đơn</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vị</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Mẫu</a:t>
            </a:r>
            <a:r>
              <a:rPr lang="en-US" altLang="en-VN" sz="2000" dirty="0">
                <a:latin typeface="Times New Roman" panose="02020603050405020304" pitchFamily="18" charset="0"/>
                <a:cs typeface="Times New Roman" panose="02020603050405020304" pitchFamily="18" charset="0"/>
              </a:rPr>
              <a:t> b) do </a:t>
            </a:r>
            <a:r>
              <a:rPr lang="en-US" altLang="en-VN" sz="2000" dirty="0" err="1">
                <a:latin typeface="Times New Roman" panose="02020603050405020304" pitchFamily="18" charset="0"/>
                <a:cs typeface="Times New Roman" panose="02020603050405020304" pitchFamily="18" charset="0"/>
              </a:rPr>
              <a:t>chỉ</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có</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duy</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nhất</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một</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loại</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hình</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đơn</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vị</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kiểm</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kê</a:t>
            </a:r>
            <a:r>
              <a:rPr lang="en-US" altLang="en-VN" sz="2000" dirty="0">
                <a:latin typeface="Times New Roman" panose="02020603050405020304" pitchFamily="18" charset="0"/>
                <a:cs typeface="Times New Roman" panose="02020603050405020304" pitchFamily="18" charset="0"/>
              </a:rPr>
              <a:t>:</a:t>
            </a:r>
          </a:p>
          <a:p>
            <a:pPr marL="342900" indent="-342900" eaLnBrk="1" hangingPunct="1">
              <a:buFontTx/>
              <a:buChar char="-"/>
            </a:pPr>
            <a:r>
              <a:rPr lang="en-US" altLang="en-VN" sz="2000" dirty="0">
                <a:latin typeface="Times New Roman" panose="02020603050405020304" pitchFamily="18" charset="0"/>
                <a:cs typeface="Times New Roman" panose="02020603050405020304" pitchFamily="18" charset="0"/>
              </a:rPr>
              <a:t>TS KCHT </a:t>
            </a:r>
            <a:r>
              <a:rPr lang="en-US" altLang="en-VN" sz="2000" dirty="0" err="1">
                <a:latin typeface="Times New Roman" panose="02020603050405020304" pitchFamily="18" charset="0"/>
                <a:cs typeface="Times New Roman" panose="02020603050405020304" pitchFamily="18" charset="0"/>
              </a:rPr>
              <a:t>đường</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sắt</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quốc</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gia</a:t>
            </a:r>
            <a:r>
              <a:rPr lang="en-US" altLang="en-VN" sz="2000" dirty="0">
                <a:latin typeface="Times New Roman" panose="02020603050405020304" pitchFamily="18" charset="0"/>
                <a:cs typeface="Times New Roman" panose="02020603050405020304" pitchFamily="18" charset="0"/>
              </a:rPr>
              <a:t>.</a:t>
            </a:r>
          </a:p>
          <a:p>
            <a:pPr marL="342900" indent="-342900" eaLnBrk="1" hangingPunct="1">
              <a:buFontTx/>
              <a:buChar char="-"/>
            </a:pPr>
            <a:r>
              <a:rPr lang="en-US" altLang="en-VN" sz="2000" dirty="0">
                <a:latin typeface="Times New Roman" panose="02020603050405020304" pitchFamily="18" charset="0"/>
                <a:cs typeface="Times New Roman" panose="02020603050405020304" pitchFamily="18" charset="0"/>
              </a:rPr>
              <a:t>TS KCHT </a:t>
            </a:r>
            <a:r>
              <a:rPr lang="en-US" altLang="en-VN" sz="2000" dirty="0" err="1">
                <a:latin typeface="Times New Roman" panose="02020603050405020304" pitchFamily="18" charset="0"/>
                <a:cs typeface="Times New Roman" panose="02020603050405020304" pitchFamily="18" charset="0"/>
              </a:rPr>
              <a:t>đường</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sắt</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đô</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thị</a:t>
            </a:r>
            <a:r>
              <a:rPr lang="en-US" altLang="en-VN" sz="2000" dirty="0">
                <a:latin typeface="Times New Roman" panose="02020603050405020304" pitchFamily="18" charset="0"/>
                <a:cs typeface="Times New Roman" panose="02020603050405020304" pitchFamily="18" charset="0"/>
              </a:rPr>
              <a:t>.</a:t>
            </a:r>
          </a:p>
          <a:p>
            <a:pPr marL="342900" indent="-342900" eaLnBrk="1" hangingPunct="1">
              <a:buFontTx/>
              <a:buChar char="-"/>
            </a:pPr>
            <a:r>
              <a:rPr lang="en-US" altLang="en-VN" sz="2000" dirty="0">
                <a:latin typeface="Times New Roman" panose="02020603050405020304" pitchFamily="18" charset="0"/>
                <a:cs typeface="Times New Roman" panose="02020603050405020304" pitchFamily="18" charset="0"/>
              </a:rPr>
              <a:t>TS KCHT </a:t>
            </a:r>
            <a:r>
              <a:rPr lang="en-US" altLang="en-VN" sz="2000" dirty="0" err="1">
                <a:latin typeface="Times New Roman" panose="02020603050405020304" pitchFamily="18" charset="0"/>
                <a:cs typeface="Times New Roman" panose="02020603050405020304" pitchFamily="18" charset="0"/>
              </a:rPr>
              <a:t>công</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trình</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ngầm</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đô</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thị</a:t>
            </a:r>
            <a:r>
              <a:rPr lang="en-US" altLang="en-VN"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7583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16C1-B84B-58EB-7CC3-310A9C0D936D}"/>
              </a:ext>
            </a:extLst>
          </p:cNvPr>
          <p:cNvSpPr>
            <a:spLocks noGrp="1"/>
          </p:cNvSpPr>
          <p:nvPr>
            <p:ph type="title"/>
          </p:nvPr>
        </p:nvSpPr>
        <p:spPr>
          <a:xfrm>
            <a:off x="9100766" y="-14288"/>
            <a:ext cx="4239492" cy="676678"/>
          </a:xfrm>
          <a:ln>
            <a:miter lim="800000"/>
            <a:headEnd/>
            <a:tailEnd/>
          </a:ln>
        </p:spPr>
        <p:txBody>
          <a:bodyPr rtlCol="0">
            <a:normAutofit/>
          </a:bodyPr>
          <a:lstStyle/>
          <a:p>
            <a:pPr eaLnBrk="1" fontAlgn="auto" hangingPunct="1">
              <a:spcAft>
                <a:spcPts val="0"/>
              </a:spcAft>
              <a:defRPr/>
            </a:pPr>
            <a:endParaRPr lang="en-US" sz="3300" dirty="0">
              <a:ln w="0"/>
              <a:solidFill>
                <a:schemeClr val="accent2"/>
              </a:solidFill>
              <a:latin typeface="Times New Roman" panose="02020603050405020304" pitchFamily="18" charset="0"/>
              <a:ea typeface="+mn-ea"/>
              <a:cs typeface="Times New Roman" panose="02020603050405020304" pitchFamily="18" charset="0"/>
            </a:endParaRPr>
          </a:p>
        </p:txBody>
      </p:sp>
      <p:cxnSp>
        <p:nvCxnSpPr>
          <p:cNvPr id="5" name="Straight Connector 4">
            <a:extLst>
              <a:ext uri="{FF2B5EF4-FFF2-40B4-BE49-F238E27FC236}">
                <a16:creationId xmlns:a16="http://schemas.microsoft.com/office/drawing/2014/main" id="{9C7DE94C-8C39-EF82-C4AB-E2FD06F1F691}"/>
              </a:ext>
            </a:extLst>
          </p:cNvPr>
          <p:cNvCxnSpPr/>
          <p:nvPr/>
        </p:nvCxnSpPr>
        <p:spPr>
          <a:xfrm flipH="1" flipV="1">
            <a:off x="-2660650" y="-14288"/>
            <a:ext cx="31750"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6B07597-26AC-FCBD-FF1C-633E5278F1BF}"/>
              </a:ext>
            </a:extLst>
          </p:cNvPr>
          <p:cNvSpPr/>
          <p:nvPr/>
        </p:nvSpPr>
        <p:spPr>
          <a:xfrm>
            <a:off x="323529" y="3545646"/>
            <a:ext cx="10896983" cy="1429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VN"/>
          </a:p>
        </p:txBody>
      </p:sp>
      <p:sp>
        <p:nvSpPr>
          <p:cNvPr id="4" name="Text Placeholder 1">
            <a:extLst>
              <a:ext uri="{FF2B5EF4-FFF2-40B4-BE49-F238E27FC236}">
                <a16:creationId xmlns:a16="http://schemas.microsoft.com/office/drawing/2014/main" id="{8578296A-14B6-65BF-A209-190F91CBF75A}"/>
              </a:ext>
            </a:extLst>
          </p:cNvPr>
          <p:cNvSpPr txBox="1">
            <a:spLocks/>
          </p:cNvSpPr>
          <p:nvPr/>
        </p:nvSpPr>
        <p:spPr>
          <a:xfrm>
            <a:off x="323529" y="38790"/>
            <a:ext cx="11573197" cy="58552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anose="02020603050405020304" pitchFamily="18" charset="0"/>
                <a:cs typeface="Times New Roman" panose="02020603050405020304" pitchFamily="18" charset="0"/>
              </a:rPr>
              <a:t>NGUYÊN TẮC TỔNG HỢP KẾT QUẢ KIỂM KÊ</a:t>
            </a:r>
          </a:p>
        </p:txBody>
      </p:sp>
      <p:grpSp>
        <p:nvGrpSpPr>
          <p:cNvPr id="6" name="Group 5">
            <a:extLst>
              <a:ext uri="{FF2B5EF4-FFF2-40B4-BE49-F238E27FC236}">
                <a16:creationId xmlns:a16="http://schemas.microsoft.com/office/drawing/2014/main" id="{FFBE0C14-2361-A79C-212A-946A745A5B3D}"/>
              </a:ext>
            </a:extLst>
          </p:cNvPr>
          <p:cNvGrpSpPr/>
          <p:nvPr/>
        </p:nvGrpSpPr>
        <p:grpSpPr>
          <a:xfrm>
            <a:off x="420460" y="519535"/>
            <a:ext cx="1428206" cy="210411"/>
            <a:chOff x="4798423" y="1698171"/>
            <a:chExt cx="2009787" cy="296092"/>
          </a:xfrm>
        </p:grpSpPr>
        <p:sp>
          <p:nvSpPr>
            <p:cNvPr id="14" name="Diamond 13">
              <a:extLst>
                <a:ext uri="{FF2B5EF4-FFF2-40B4-BE49-F238E27FC236}">
                  <a16:creationId xmlns:a16="http://schemas.microsoft.com/office/drawing/2014/main" id="{CADAEA74-6A11-03B1-2605-7E00313F460D}"/>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2C0E526-6B0C-6BC1-D22C-1390B6C32BBC}"/>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EE5E1BF4-3FF8-F609-BF34-DCE97C34A351}"/>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DD4F298E-54C7-08D7-D8A3-F133F76095ED}"/>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2911BFC1-65A6-B6E0-DF77-2550AAB0459A}"/>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E8EA30F8-3D35-5788-E2BE-6575FA82E2C6}"/>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a:extLst>
              <a:ext uri="{FF2B5EF4-FFF2-40B4-BE49-F238E27FC236}">
                <a16:creationId xmlns:a16="http://schemas.microsoft.com/office/drawing/2014/main" id="{0366119C-A049-BE03-42E0-934D4D4B743A}"/>
              </a:ext>
            </a:extLst>
          </p:cNvPr>
          <p:cNvGrpSpPr/>
          <p:nvPr/>
        </p:nvGrpSpPr>
        <p:grpSpPr>
          <a:xfrm>
            <a:off x="10873737" y="1594630"/>
            <a:ext cx="1207911" cy="1207911"/>
            <a:chOff x="1259632" y="1927684"/>
            <a:chExt cx="2005372" cy="2005372"/>
          </a:xfrm>
        </p:grpSpPr>
        <p:sp>
          <p:nvSpPr>
            <p:cNvPr id="8" name="Oval 13">
              <a:extLst>
                <a:ext uri="{FF2B5EF4-FFF2-40B4-BE49-F238E27FC236}">
                  <a16:creationId xmlns:a16="http://schemas.microsoft.com/office/drawing/2014/main" id="{84DC100B-D237-C592-E621-99808A6435CF}"/>
                </a:ext>
              </a:extLst>
            </p:cNvPr>
            <p:cNvSpPr/>
            <p:nvPr/>
          </p:nvSpPr>
          <p:spPr>
            <a:xfrm>
              <a:off x="1541124" y="2209176"/>
              <a:ext cx="1442389" cy="1442389"/>
            </a:xfrm>
            <a:prstGeom prst="ellipse">
              <a:avLst/>
            </a:prstGeom>
            <a:noFill/>
            <a:ln w="127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4">
              <a:extLst>
                <a:ext uri="{FF2B5EF4-FFF2-40B4-BE49-F238E27FC236}">
                  <a16:creationId xmlns:a16="http://schemas.microsoft.com/office/drawing/2014/main" id="{7DD4241C-7D83-7F00-7FE8-608AD36C0A57}"/>
                </a:ext>
              </a:extLst>
            </p:cNvPr>
            <p:cNvSpPr/>
            <p:nvPr/>
          </p:nvSpPr>
          <p:spPr>
            <a:xfrm>
              <a:off x="1832924" y="2500976"/>
              <a:ext cx="858789" cy="858789"/>
            </a:xfrm>
            <a:prstGeom prst="ellipse">
              <a:avLst/>
            </a:prstGeom>
            <a:noFill/>
            <a:ln w="1270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15">
              <a:extLst>
                <a:ext uri="{FF2B5EF4-FFF2-40B4-BE49-F238E27FC236}">
                  <a16:creationId xmlns:a16="http://schemas.microsoft.com/office/drawing/2014/main" id="{81ADC0AA-5CFA-3E6D-55B7-A80481418B30}"/>
                </a:ext>
              </a:extLst>
            </p:cNvPr>
            <p:cNvSpPr/>
            <p:nvPr/>
          </p:nvSpPr>
          <p:spPr>
            <a:xfrm>
              <a:off x="1259632" y="1927684"/>
              <a:ext cx="2005372" cy="2005372"/>
            </a:xfrm>
            <a:prstGeom prst="ellipse">
              <a:avLst/>
            </a:prstGeom>
            <a:noFill/>
            <a:ln w="1270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2">
            <a:extLst>
              <a:ext uri="{FF2B5EF4-FFF2-40B4-BE49-F238E27FC236}">
                <a16:creationId xmlns:a16="http://schemas.microsoft.com/office/drawing/2014/main" id="{4799715D-71E2-21E0-097A-FA9A2AD44427}"/>
              </a:ext>
            </a:extLst>
          </p:cNvPr>
          <p:cNvGrpSpPr/>
          <p:nvPr/>
        </p:nvGrpSpPr>
        <p:grpSpPr>
          <a:xfrm>
            <a:off x="8803089" y="2088069"/>
            <a:ext cx="3184131" cy="4034152"/>
            <a:chOff x="5220072" y="1700808"/>
            <a:chExt cx="3085299" cy="4229422"/>
          </a:xfrm>
        </p:grpSpPr>
        <p:sp>
          <p:nvSpPr>
            <p:cNvPr id="25" name="Flowchart: Process 9">
              <a:extLst>
                <a:ext uri="{FF2B5EF4-FFF2-40B4-BE49-F238E27FC236}">
                  <a16:creationId xmlns:a16="http://schemas.microsoft.com/office/drawing/2014/main" id="{6E995E56-15BB-5378-3B05-D08283102B2D}"/>
                </a:ext>
              </a:extLst>
            </p:cNvPr>
            <p:cNvSpPr/>
            <p:nvPr/>
          </p:nvSpPr>
          <p:spPr>
            <a:xfrm rot="19958372">
              <a:off x="5652279" y="4911423"/>
              <a:ext cx="2653092" cy="646469"/>
            </a:xfrm>
            <a:prstGeom prst="flowChartProcess">
              <a:avLst/>
            </a:prstGeom>
            <a:gradFill>
              <a:gsLst>
                <a:gs pos="99000">
                  <a:schemeClr val="bg1">
                    <a:lumMod val="49000"/>
                  </a:schemeClr>
                </a:gs>
                <a:gs pos="0">
                  <a:schemeClr val="bg1">
                    <a:lumMod val="95000"/>
                  </a:schemeClr>
                </a:gs>
              </a:gsLst>
              <a:lin ang="10800000" scaled="1"/>
            </a:gra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1">
              <a:extLst>
                <a:ext uri="{FF2B5EF4-FFF2-40B4-BE49-F238E27FC236}">
                  <a16:creationId xmlns:a16="http://schemas.microsoft.com/office/drawing/2014/main" id="{E53F7775-986F-7FB8-44A6-05D0824EBED3}"/>
                </a:ext>
              </a:extLst>
            </p:cNvPr>
            <p:cNvGrpSpPr/>
            <p:nvPr/>
          </p:nvGrpSpPr>
          <p:grpSpPr>
            <a:xfrm>
              <a:off x="5710368" y="1700808"/>
              <a:ext cx="2528707" cy="4176464"/>
              <a:chOff x="5710368" y="1700808"/>
              <a:chExt cx="2528707" cy="4176464"/>
            </a:xfrm>
          </p:grpSpPr>
          <p:sp>
            <p:nvSpPr>
              <p:cNvPr id="28" name="Up Arrow 3">
                <a:extLst>
                  <a:ext uri="{FF2B5EF4-FFF2-40B4-BE49-F238E27FC236}">
                    <a16:creationId xmlns:a16="http://schemas.microsoft.com/office/drawing/2014/main" id="{F58449AF-AFD3-F715-3F70-6DC88D539555}"/>
                  </a:ext>
                </a:extLst>
              </p:cNvPr>
              <p:cNvSpPr/>
              <p:nvPr/>
            </p:nvSpPr>
            <p:spPr>
              <a:xfrm>
                <a:off x="6870923" y="1700808"/>
                <a:ext cx="1368152" cy="2035274"/>
              </a:xfrm>
              <a:prstGeom prst="upArrow">
                <a:avLst/>
              </a:prstGeom>
              <a:gradFill flip="none" rotWithShape="1">
                <a:gsLst>
                  <a:gs pos="99000">
                    <a:schemeClr val="accent4"/>
                  </a:gs>
                  <a:gs pos="0">
                    <a:schemeClr val="accent4">
                      <a:lumMod val="86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ata 6">
                <a:extLst>
                  <a:ext uri="{FF2B5EF4-FFF2-40B4-BE49-F238E27FC236}">
                    <a16:creationId xmlns:a16="http://schemas.microsoft.com/office/drawing/2014/main" id="{37C69F3D-2000-8073-ED3C-25354CAF96CB}"/>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a:gsLst>
                  <a:gs pos="99000">
                    <a:schemeClr val="accent4">
                      <a:lumMod val="48000"/>
                    </a:schemeClr>
                  </a:gs>
                  <a:gs pos="0">
                    <a:schemeClr val="accent4">
                      <a:lumMod val="9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5">
                <a:extLst>
                  <a:ext uri="{FF2B5EF4-FFF2-40B4-BE49-F238E27FC236}">
                    <a16:creationId xmlns:a16="http://schemas.microsoft.com/office/drawing/2014/main" id="{1E2C4E21-B516-596B-4EAB-878B1B83C2E1}"/>
                  </a:ext>
                </a:extLst>
              </p:cNvPr>
              <p:cNvSpPr/>
              <p:nvPr/>
            </p:nvSpPr>
            <p:spPr>
              <a:xfrm>
                <a:off x="6372200" y="3429000"/>
                <a:ext cx="720080" cy="1368152"/>
              </a:xfrm>
              <a:prstGeom prst="rect">
                <a:avLst/>
              </a:prstGeom>
              <a:gradFill flip="none" rotWithShape="1">
                <a:gsLst>
                  <a:gs pos="99000">
                    <a:schemeClr val="accent4">
                      <a:lumMod val="73000"/>
                    </a:schemeClr>
                  </a:gs>
                  <a:gs pos="0">
                    <a:schemeClr val="accent4">
                      <a:lumMod val="94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ata 6">
                <a:extLst>
                  <a:ext uri="{FF2B5EF4-FFF2-40B4-BE49-F238E27FC236}">
                    <a16:creationId xmlns:a16="http://schemas.microsoft.com/office/drawing/2014/main" id="{A56A7CB0-CB30-9A88-85FB-826F8C209488}"/>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a:gsLst>
                  <a:gs pos="99000">
                    <a:schemeClr val="accent4">
                      <a:lumMod val="17000"/>
                    </a:schemeClr>
                  </a:gs>
                  <a:gs pos="0">
                    <a:schemeClr val="accent4">
                      <a:lumMod val="78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8">
                <a:extLst>
                  <a:ext uri="{FF2B5EF4-FFF2-40B4-BE49-F238E27FC236}">
                    <a16:creationId xmlns:a16="http://schemas.microsoft.com/office/drawing/2014/main" id="{4BE09397-B07D-D3FC-BA6E-D552DF53C44F}"/>
                  </a:ext>
                </a:extLst>
              </p:cNvPr>
              <p:cNvSpPr/>
              <p:nvPr/>
            </p:nvSpPr>
            <p:spPr>
              <a:xfrm>
                <a:off x="5710368" y="4509120"/>
                <a:ext cx="720080" cy="1368152"/>
              </a:xfrm>
              <a:prstGeom prst="rect">
                <a:avLst/>
              </a:prstGeom>
              <a:gradFill flip="none" rotWithShape="1">
                <a:gsLst>
                  <a:gs pos="99000">
                    <a:schemeClr val="accent4">
                      <a:lumMod val="62000"/>
                    </a:schemeClr>
                  </a:gs>
                  <a:gs pos="44000">
                    <a:schemeClr val="accent4">
                      <a:lumMod val="80000"/>
                    </a:schemeClr>
                  </a:gs>
                </a:gsLst>
                <a:lin ang="54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 descr="E:\002-KIMS BUSINESS\007-04-1-FIVERR\01-PPT-TEMPLATE\COVER-PSD\05-cut-01.png">
              <a:extLst>
                <a:ext uri="{FF2B5EF4-FFF2-40B4-BE49-F238E27FC236}">
                  <a16:creationId xmlns:a16="http://schemas.microsoft.com/office/drawing/2014/main" id="{4976416B-DE81-289D-8D73-25C566248314}"/>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220072" y="5703821"/>
              <a:ext cx="1338808" cy="2264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3" name="Straight Connector 18">
            <a:extLst>
              <a:ext uri="{FF2B5EF4-FFF2-40B4-BE49-F238E27FC236}">
                <a16:creationId xmlns:a16="http://schemas.microsoft.com/office/drawing/2014/main" id="{59957EB7-40AE-222B-2ED9-AA5D6134F5D5}"/>
              </a:ext>
            </a:extLst>
          </p:cNvPr>
          <p:cNvCxnSpPr>
            <a:cxnSpLocks/>
          </p:cNvCxnSpPr>
          <p:nvPr/>
        </p:nvCxnSpPr>
        <p:spPr>
          <a:xfrm flipV="1">
            <a:off x="2381685" y="2968003"/>
            <a:ext cx="6007060" cy="18496"/>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34" name="Group 22">
            <a:extLst>
              <a:ext uri="{FF2B5EF4-FFF2-40B4-BE49-F238E27FC236}">
                <a16:creationId xmlns:a16="http://schemas.microsoft.com/office/drawing/2014/main" id="{776F3622-1F33-AA99-162C-B53E5B355C68}"/>
              </a:ext>
            </a:extLst>
          </p:cNvPr>
          <p:cNvGrpSpPr/>
          <p:nvPr/>
        </p:nvGrpSpPr>
        <p:grpSpPr>
          <a:xfrm>
            <a:off x="2460820" y="934688"/>
            <a:ext cx="7763347" cy="1991762"/>
            <a:chOff x="5798042" y="1340990"/>
            <a:chExt cx="4558524" cy="1991762"/>
          </a:xfrm>
        </p:grpSpPr>
        <p:sp>
          <p:nvSpPr>
            <p:cNvPr id="35" name="TextBox 34">
              <a:extLst>
                <a:ext uri="{FF2B5EF4-FFF2-40B4-BE49-F238E27FC236}">
                  <a16:creationId xmlns:a16="http://schemas.microsoft.com/office/drawing/2014/main" id="{C3E796AB-8534-E0D3-AA6F-FF533AC758A9}"/>
                </a:ext>
              </a:extLst>
            </p:cNvPr>
            <p:cNvSpPr txBox="1"/>
            <p:nvPr/>
          </p:nvSpPr>
          <p:spPr>
            <a:xfrm>
              <a:off x="5812572" y="1701536"/>
              <a:ext cx="4543994" cy="1631216"/>
            </a:xfrm>
            <a:prstGeom prst="rect">
              <a:avLst/>
            </a:prstGeom>
            <a:noFill/>
          </p:spPr>
          <p:txBody>
            <a:bodyPr wrap="square" rtlCol="0">
              <a:spAutoFit/>
            </a:bodyPr>
            <a:lstStyle/>
            <a:p>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cáo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nl-NL" sz="2000" dirty="0">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latin typeface="Times New Roman" panose="02020603050405020304" pitchFamily="18" charset="0"/>
                  <a:ea typeface="Calibri" panose="020F0502020204030204" pitchFamily="34" charset="0"/>
                  <a:cs typeface="Times New Roman" panose="02020603050405020304" pitchFamily="18" charset="0"/>
                </a:rPr>
                <a:t>C</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ác</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đơn</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thuộc</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phạm</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vi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quản</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lý</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CQTW</a:t>
              </a:r>
              <a:endParaRPr lang="nl-NL" sz="2000" dirty="0">
                <a:latin typeface="Times New Roman" panose="02020603050405020304" pitchFamily="18" charset="0"/>
                <a:ea typeface="Calibri" panose="020F0502020204030204" pitchFamily="34" charset="0"/>
                <a:cs typeface="Times New Roman" panose="02020603050405020304" pitchFamily="18" charset="0"/>
              </a:endParaRPr>
            </a:p>
            <a:p>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nghiệp</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do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CQTW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vốn</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doanh</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nghiệp</a:t>
              </a:r>
              <a:r>
                <a:rPr lang="nl-NL" sz="2000"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Riêng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Bộ</a:t>
              </a:r>
              <a:r>
                <a:rPr lang="nl-NL" sz="2000" i="1" dirty="0">
                  <a:latin typeface="Times New Roman" panose="02020603050405020304" pitchFamily="18" charset="0"/>
                  <a:cs typeface="Times New Roman" panose="02020603050405020304" pitchFamily="18" charset="0"/>
                </a:rPr>
                <a:t> GTVT </a:t>
              </a:r>
              <a:r>
                <a:rPr lang="nl-NL" sz="2000" i="1" dirty="0" err="1">
                  <a:latin typeface="Times New Roman" panose="02020603050405020304" pitchFamily="18" charset="0"/>
                  <a:cs typeface="Times New Roman" panose="02020603050405020304" pitchFamily="18" charset="0"/>
                </a:rPr>
                <a:t>tổng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hợp</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báo</a:t>
              </a:r>
              <a:r>
                <a:rPr lang="nl-NL" sz="2000" i="1" dirty="0">
                  <a:latin typeface="Times New Roman" panose="02020603050405020304" pitchFamily="18" charset="0"/>
                  <a:cs typeface="Times New Roman" panose="02020603050405020304" pitchFamily="18" charset="0"/>
                </a:rPr>
                <a:t> cáo </a:t>
              </a:r>
              <a:r>
                <a:rPr lang="nl-NL" sz="2000" i="1" dirty="0" err="1">
                  <a:latin typeface="Times New Roman" panose="02020603050405020304" pitchFamily="18" charset="0"/>
                  <a:cs typeface="Times New Roman" panose="02020603050405020304" pitchFamily="18" charset="0"/>
                </a:rPr>
                <a:t>kết</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quả</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kiểm</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kê</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của</a:t>
              </a:r>
              <a:r>
                <a:rPr lang="nl-NL" sz="2000" i="1" dirty="0">
                  <a:latin typeface="Times New Roman" panose="02020603050405020304" pitchFamily="18" charset="0"/>
                  <a:cs typeface="Times New Roman" panose="02020603050405020304" pitchFamily="18" charset="0"/>
                </a:rPr>
                <a:t> TCT </a:t>
              </a:r>
              <a:r>
                <a:rPr lang="nl-NL" sz="2000" i="1" dirty="0" err="1">
                  <a:latin typeface="Times New Roman" panose="02020603050405020304" pitchFamily="18" charset="0"/>
                  <a:cs typeface="Times New Roman" panose="02020603050405020304" pitchFamily="18" charset="0"/>
                </a:rPr>
                <a:t>Đường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sắt</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Việt</a:t>
              </a:r>
              <a:r>
                <a:rPr lang="nl-NL" sz="2000" i="1" dirty="0">
                  <a:latin typeface="Times New Roman" panose="02020603050405020304" pitchFamily="18" charset="0"/>
                  <a:cs typeface="Times New Roman" panose="02020603050405020304" pitchFamily="18" charset="0"/>
                </a:rPr>
                <a:t> Nam, TCT </a:t>
              </a:r>
              <a:r>
                <a:rPr lang="nl-NL" sz="2000" i="1" dirty="0" err="1">
                  <a:latin typeface="Times New Roman" panose="02020603050405020304" pitchFamily="18" charset="0"/>
                  <a:cs typeface="Times New Roman" panose="02020603050405020304" pitchFamily="18" charset="0"/>
                </a:rPr>
                <a:t>Cảng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hàng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không</a:t>
              </a:r>
              <a:r>
                <a:rPr lang="nl-NL" sz="2000" i="1" dirty="0">
                  <a:latin typeface="Times New Roman" panose="02020603050405020304" pitchFamily="18" charset="0"/>
                  <a:cs typeface="Times New Roman" panose="02020603050405020304" pitchFamily="18" charset="0"/>
                </a:rPr>
                <a:t> </a:t>
              </a:r>
              <a:r>
                <a:rPr lang="nl-NL" sz="2000" i="1" dirty="0" err="1">
                  <a:latin typeface="Times New Roman" panose="02020603050405020304" pitchFamily="18" charset="0"/>
                  <a:cs typeface="Times New Roman" panose="02020603050405020304" pitchFamily="18" charset="0"/>
                </a:rPr>
                <a:t>Việt</a:t>
              </a:r>
              <a:r>
                <a:rPr lang="nl-NL" sz="2000" i="1" dirty="0">
                  <a:latin typeface="Times New Roman" panose="02020603050405020304" pitchFamily="18" charset="0"/>
                  <a:cs typeface="Times New Roman" panose="02020603050405020304" pitchFamily="18" charset="0"/>
                </a:rPr>
                <a:t> Nam</a:t>
              </a:r>
              <a:r>
                <a:rPr lang="en-VN" sz="2000" i="1" dirty="0">
                  <a:latin typeface="Times New Roman" panose="02020603050405020304" pitchFamily="18" charset="0"/>
                  <a:cs typeface="Times New Roman" panose="02020603050405020304" pitchFamily="18" charset="0"/>
                </a:rPr>
                <a:t> </a:t>
              </a:r>
              <a:endParaRPr lang="en-US" altLang="ko-KR" sz="2000" i="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6E0AF7-7065-D045-3555-BE9371BF8184}"/>
                </a:ext>
              </a:extLst>
            </p:cNvPr>
            <p:cNvSpPr txBox="1"/>
            <p:nvPr/>
          </p:nvSpPr>
          <p:spPr>
            <a:xfrm>
              <a:off x="5798042" y="1340990"/>
              <a:ext cx="2736304" cy="400110"/>
            </a:xfrm>
            <a:prstGeom prst="rect">
              <a:avLst/>
            </a:prstGeom>
            <a:noFill/>
          </p:spPr>
          <p:txBody>
            <a:bodyPr wrap="square" rtlCol="0">
              <a:spAutoFit/>
            </a:bodyPr>
            <a:lstStyle/>
            <a:p>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ương</a:t>
              </a:r>
              <a:endParaRPr lang="ko-KR" altLang="en-US" sz="20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sp>
        <p:nvSpPr>
          <p:cNvPr id="37" name="Rectangle 26">
            <a:extLst>
              <a:ext uri="{FF2B5EF4-FFF2-40B4-BE49-F238E27FC236}">
                <a16:creationId xmlns:a16="http://schemas.microsoft.com/office/drawing/2014/main" id="{177A5526-EFA6-BFE0-3D80-9952F46F2545}"/>
              </a:ext>
            </a:extLst>
          </p:cNvPr>
          <p:cNvSpPr/>
          <p:nvPr/>
        </p:nvSpPr>
        <p:spPr>
          <a:xfrm>
            <a:off x="1517589" y="2131682"/>
            <a:ext cx="864096" cy="86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28">
            <a:extLst>
              <a:ext uri="{FF2B5EF4-FFF2-40B4-BE49-F238E27FC236}">
                <a16:creationId xmlns:a16="http://schemas.microsoft.com/office/drawing/2014/main" id="{4B6B54CD-3233-0EE1-19BC-E0D9C4231792}"/>
              </a:ext>
            </a:extLst>
          </p:cNvPr>
          <p:cNvCxnSpPr>
            <a:cxnSpLocks/>
          </p:cNvCxnSpPr>
          <p:nvPr/>
        </p:nvCxnSpPr>
        <p:spPr>
          <a:xfrm>
            <a:off x="1638255" y="4845952"/>
            <a:ext cx="5972002" cy="2538"/>
          </a:xfrm>
          <a:prstGeom prst="line">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9" name="Group 29">
            <a:extLst>
              <a:ext uri="{FF2B5EF4-FFF2-40B4-BE49-F238E27FC236}">
                <a16:creationId xmlns:a16="http://schemas.microsoft.com/office/drawing/2014/main" id="{76BAAC4A-8B5E-25E8-1668-E632CB7946C0}"/>
              </a:ext>
            </a:extLst>
          </p:cNvPr>
          <p:cNvGrpSpPr/>
          <p:nvPr/>
        </p:nvGrpSpPr>
        <p:grpSpPr>
          <a:xfrm>
            <a:off x="1669249" y="3208560"/>
            <a:ext cx="7452690" cy="1618822"/>
            <a:chOff x="5690618" y="2065412"/>
            <a:chExt cx="4376111" cy="1618822"/>
          </a:xfrm>
        </p:grpSpPr>
        <p:sp>
          <p:nvSpPr>
            <p:cNvPr id="40" name="TextBox 39">
              <a:extLst>
                <a:ext uri="{FF2B5EF4-FFF2-40B4-BE49-F238E27FC236}">
                  <a16:creationId xmlns:a16="http://schemas.microsoft.com/office/drawing/2014/main" id="{26D5EB97-FB94-631D-4C1C-19637DD3B925}"/>
                </a:ext>
              </a:extLst>
            </p:cNvPr>
            <p:cNvSpPr txBox="1"/>
            <p:nvPr/>
          </p:nvSpPr>
          <p:spPr>
            <a:xfrm>
              <a:off x="5690618" y="2360795"/>
              <a:ext cx="4376111" cy="1323439"/>
            </a:xfrm>
            <a:prstGeom prst="rect">
              <a:avLst/>
            </a:prstGeom>
            <a:noFill/>
          </p:spPr>
          <p:txBody>
            <a:bodyPr wrap="square" rtlCol="0">
              <a:spAutoFit/>
            </a:bodyPr>
            <a:lstStyle/>
            <a:p>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tạm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doanh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cáo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endPar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D70E693E-559B-C7CD-7CE7-D9EFA8EBCFE5}"/>
                </a:ext>
              </a:extLst>
            </p:cNvPr>
            <p:cNvSpPr txBox="1"/>
            <p:nvPr/>
          </p:nvSpPr>
          <p:spPr>
            <a:xfrm>
              <a:off x="5695647" y="2065412"/>
              <a:ext cx="2736304" cy="400110"/>
            </a:xfrm>
            <a:prstGeom prst="rect">
              <a:avLst/>
            </a:prstGeom>
            <a:noFill/>
          </p:spPr>
          <p:txBody>
            <a:bodyPr wrap="square" rtlCol="0">
              <a:spAutoFit/>
            </a:bodyPr>
            <a:lstStyle/>
            <a:p>
              <a:r>
                <a:rPr lang="nl-NL" sz="2000" b="1"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b="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b="1"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b="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nl-NL"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endParaRPr lang="ko-KR" altLang="en-US" sz="20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sp>
        <p:nvSpPr>
          <p:cNvPr id="42" name="Rectangle 32">
            <a:extLst>
              <a:ext uri="{FF2B5EF4-FFF2-40B4-BE49-F238E27FC236}">
                <a16:creationId xmlns:a16="http://schemas.microsoft.com/office/drawing/2014/main" id="{19774DE9-4218-FECD-CDE4-26CF09772CF5}"/>
              </a:ext>
            </a:extLst>
          </p:cNvPr>
          <p:cNvSpPr/>
          <p:nvPr/>
        </p:nvSpPr>
        <p:spPr>
          <a:xfrm>
            <a:off x="774255" y="4012170"/>
            <a:ext cx="864000" cy="8640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33">
            <a:extLst>
              <a:ext uri="{FF2B5EF4-FFF2-40B4-BE49-F238E27FC236}">
                <a16:creationId xmlns:a16="http://schemas.microsoft.com/office/drawing/2014/main" id="{E2000646-113F-554E-42AB-FAE7323992CB}"/>
              </a:ext>
            </a:extLst>
          </p:cNvPr>
          <p:cNvCxnSpPr>
            <a:cxnSpLocks/>
          </p:cNvCxnSpPr>
          <p:nvPr/>
        </p:nvCxnSpPr>
        <p:spPr>
          <a:xfrm flipV="1">
            <a:off x="968504" y="6499467"/>
            <a:ext cx="5930876" cy="24918"/>
          </a:xfrm>
          <a:prstGeom prst="line">
            <a:avLst/>
          </a:prstGeom>
          <a:ln w="254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44" name="Group 34">
            <a:extLst>
              <a:ext uri="{FF2B5EF4-FFF2-40B4-BE49-F238E27FC236}">
                <a16:creationId xmlns:a16="http://schemas.microsoft.com/office/drawing/2014/main" id="{161100B8-A270-2BEF-D26B-64AE5191DFC8}"/>
              </a:ext>
            </a:extLst>
          </p:cNvPr>
          <p:cNvGrpSpPr/>
          <p:nvPr/>
        </p:nvGrpSpPr>
        <p:grpSpPr>
          <a:xfrm>
            <a:off x="1034112" y="5098660"/>
            <a:ext cx="7703369" cy="1358591"/>
            <a:chOff x="5900041" y="1959154"/>
            <a:chExt cx="4523305" cy="1358591"/>
          </a:xfrm>
        </p:grpSpPr>
        <p:sp>
          <p:nvSpPr>
            <p:cNvPr id="45" name="TextBox 44">
              <a:extLst>
                <a:ext uri="{FF2B5EF4-FFF2-40B4-BE49-F238E27FC236}">
                  <a16:creationId xmlns:a16="http://schemas.microsoft.com/office/drawing/2014/main" id="{501851A2-51BC-F57E-D9FD-424BF4815538}"/>
                </a:ext>
              </a:extLst>
            </p:cNvPr>
            <p:cNvSpPr txBox="1"/>
            <p:nvPr/>
          </p:nvSpPr>
          <p:spPr>
            <a:xfrm>
              <a:off x="5900041" y="2302082"/>
              <a:ext cx="4523305" cy="1015663"/>
            </a:xfrm>
            <a:prstGeom prst="rect">
              <a:avLst/>
            </a:prstGeom>
            <a:noFill/>
          </p:spPr>
          <p:txBody>
            <a:bodyPr wrap="square" rtlCol="0">
              <a:spAutoFit/>
            </a:bodyPr>
            <a:lstStyle/>
            <a:p>
              <a:r>
                <a:rPr lang="nl-NL" sz="2000" dirty="0">
                  <a:effectLst/>
                  <a:latin typeface="Times New Roman" panose="02020603050405020304" pitchFamily="18" charset="0"/>
                  <a:ea typeface="Calibri" panose="020F0502020204030204" pitchFamily="34" charset="0"/>
                  <a:cs typeface="Times New Roman" panose="02020603050405020304" pitchFamily="18" charset="0"/>
                </a:rPr>
                <a:t>có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trách</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b</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áo</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cáo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nl-NL" sz="20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kê</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có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cơ</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cấp</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0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nl-NL"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VN" sz="2000" dirty="0">
                  <a:effectLst/>
                  <a:latin typeface="Times New Roman" panose="02020603050405020304" pitchFamily="18" charset="0"/>
                  <a:cs typeface="Times New Roman" panose="02020603050405020304" pitchFamily="18" charset="0"/>
                </a:rPr>
                <a:t> </a:t>
              </a:r>
              <a:endPar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9790CC9F-3897-AD68-5250-630621381468}"/>
                </a:ext>
              </a:extLst>
            </p:cNvPr>
            <p:cNvSpPr txBox="1"/>
            <p:nvPr/>
          </p:nvSpPr>
          <p:spPr>
            <a:xfrm>
              <a:off x="5927967" y="1959154"/>
              <a:ext cx="2736304" cy="400110"/>
            </a:xfrm>
            <a:prstGeom prst="rect">
              <a:avLst/>
            </a:prstGeom>
            <a:noFill/>
          </p:spPr>
          <p:txBody>
            <a:bodyPr wrap="square" rtlCol="0">
              <a:spAutoFit/>
            </a:bodyPr>
            <a:lstStyle/>
            <a:p>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kê</a:t>
              </a:r>
              <a:endParaRPr lang="ko-KR" altLang="en-US" sz="20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sp>
        <p:nvSpPr>
          <p:cNvPr id="47" name="Rectangle 37">
            <a:extLst>
              <a:ext uri="{FF2B5EF4-FFF2-40B4-BE49-F238E27FC236}">
                <a16:creationId xmlns:a16="http://schemas.microsoft.com/office/drawing/2014/main" id="{760D62C4-8A7A-7976-0541-28A4FF5946C1}"/>
              </a:ext>
            </a:extLst>
          </p:cNvPr>
          <p:cNvSpPr/>
          <p:nvPr/>
        </p:nvSpPr>
        <p:spPr>
          <a:xfrm>
            <a:off x="104504" y="5677434"/>
            <a:ext cx="864000" cy="864000"/>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
            <a:extLst>
              <a:ext uri="{FF2B5EF4-FFF2-40B4-BE49-F238E27FC236}">
                <a16:creationId xmlns:a16="http://schemas.microsoft.com/office/drawing/2014/main" id="{0DF7E573-7451-1ADF-12D6-3CA8145AADE8}"/>
              </a:ext>
            </a:extLst>
          </p:cNvPr>
          <p:cNvSpPr/>
          <p:nvPr/>
        </p:nvSpPr>
        <p:spPr>
          <a:xfrm flipH="1">
            <a:off x="1044621" y="428261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Rectangle 9">
            <a:extLst>
              <a:ext uri="{FF2B5EF4-FFF2-40B4-BE49-F238E27FC236}">
                <a16:creationId xmlns:a16="http://schemas.microsoft.com/office/drawing/2014/main" id="{7C160DBA-B59E-8390-CB49-7026B566A494}"/>
              </a:ext>
            </a:extLst>
          </p:cNvPr>
          <p:cNvSpPr/>
          <p:nvPr/>
        </p:nvSpPr>
        <p:spPr>
          <a:xfrm>
            <a:off x="1747097" y="2322732"/>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0" name="Rounded Rectangle 27">
            <a:extLst>
              <a:ext uri="{FF2B5EF4-FFF2-40B4-BE49-F238E27FC236}">
                <a16:creationId xmlns:a16="http://schemas.microsoft.com/office/drawing/2014/main" id="{9C7FDFFF-4242-1E2F-7E48-75104B582A6A}"/>
              </a:ext>
            </a:extLst>
          </p:cNvPr>
          <p:cNvSpPr/>
          <p:nvPr/>
        </p:nvSpPr>
        <p:spPr>
          <a:xfrm>
            <a:off x="363306" y="5976394"/>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93470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216C1-B84B-58EB-7CC3-310A9C0D936D}"/>
              </a:ext>
            </a:extLst>
          </p:cNvPr>
          <p:cNvSpPr>
            <a:spLocks noGrp="1"/>
          </p:cNvSpPr>
          <p:nvPr>
            <p:ph type="title"/>
          </p:nvPr>
        </p:nvSpPr>
        <p:spPr>
          <a:xfrm>
            <a:off x="9100766" y="-14288"/>
            <a:ext cx="4239492" cy="676678"/>
          </a:xfrm>
          <a:ln>
            <a:miter lim="800000"/>
            <a:headEnd/>
            <a:tailEnd/>
          </a:ln>
        </p:spPr>
        <p:txBody>
          <a:bodyPr rtlCol="0">
            <a:normAutofit/>
          </a:bodyPr>
          <a:lstStyle/>
          <a:p>
            <a:pPr eaLnBrk="1" fontAlgn="auto" hangingPunct="1">
              <a:spcAft>
                <a:spcPts val="0"/>
              </a:spcAft>
              <a:defRPr/>
            </a:pPr>
            <a:endParaRPr lang="en-US" sz="3300" dirty="0">
              <a:ln w="0"/>
              <a:solidFill>
                <a:schemeClr val="accent2"/>
              </a:solidFill>
              <a:latin typeface="Times New Roman" panose="02020603050405020304" pitchFamily="18" charset="0"/>
              <a:ea typeface="+mn-ea"/>
              <a:cs typeface="Times New Roman" panose="02020603050405020304" pitchFamily="18" charset="0"/>
            </a:endParaRPr>
          </a:p>
        </p:txBody>
      </p:sp>
      <p:cxnSp>
        <p:nvCxnSpPr>
          <p:cNvPr id="5" name="Straight Connector 4">
            <a:extLst>
              <a:ext uri="{FF2B5EF4-FFF2-40B4-BE49-F238E27FC236}">
                <a16:creationId xmlns:a16="http://schemas.microsoft.com/office/drawing/2014/main" id="{9C7DE94C-8C39-EF82-C4AB-E2FD06F1F691}"/>
              </a:ext>
            </a:extLst>
          </p:cNvPr>
          <p:cNvCxnSpPr/>
          <p:nvPr/>
        </p:nvCxnSpPr>
        <p:spPr>
          <a:xfrm flipH="1" flipV="1">
            <a:off x="-2660650" y="-14288"/>
            <a:ext cx="31750" cy="142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6B07597-26AC-FCBD-FF1C-633E5278F1BF}"/>
              </a:ext>
            </a:extLst>
          </p:cNvPr>
          <p:cNvSpPr/>
          <p:nvPr/>
        </p:nvSpPr>
        <p:spPr>
          <a:xfrm>
            <a:off x="323529" y="3659947"/>
            <a:ext cx="10896983" cy="1429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VN"/>
          </a:p>
        </p:txBody>
      </p:sp>
      <p:sp>
        <p:nvSpPr>
          <p:cNvPr id="4" name="Text Placeholder 1">
            <a:extLst>
              <a:ext uri="{FF2B5EF4-FFF2-40B4-BE49-F238E27FC236}">
                <a16:creationId xmlns:a16="http://schemas.microsoft.com/office/drawing/2014/main" id="{8578296A-14B6-65BF-A209-190F91CBF75A}"/>
              </a:ext>
            </a:extLst>
          </p:cNvPr>
          <p:cNvSpPr txBox="1">
            <a:spLocks/>
          </p:cNvSpPr>
          <p:nvPr/>
        </p:nvSpPr>
        <p:spPr>
          <a:xfrm>
            <a:off x="323529" y="38790"/>
            <a:ext cx="11573197" cy="58552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anose="02020603050405020304" pitchFamily="18" charset="0"/>
                <a:cs typeface="Times New Roman" panose="02020603050405020304" pitchFamily="18" charset="0"/>
              </a:rPr>
              <a:t>NGUYÊN TẮC TỔNG HỢP KẾT QUẢ KIỂM KÊ</a:t>
            </a:r>
          </a:p>
        </p:txBody>
      </p:sp>
      <p:grpSp>
        <p:nvGrpSpPr>
          <p:cNvPr id="6" name="Group 5">
            <a:extLst>
              <a:ext uri="{FF2B5EF4-FFF2-40B4-BE49-F238E27FC236}">
                <a16:creationId xmlns:a16="http://schemas.microsoft.com/office/drawing/2014/main" id="{FFBE0C14-2361-A79C-212A-946A745A5B3D}"/>
              </a:ext>
            </a:extLst>
          </p:cNvPr>
          <p:cNvGrpSpPr/>
          <p:nvPr/>
        </p:nvGrpSpPr>
        <p:grpSpPr>
          <a:xfrm>
            <a:off x="420460" y="519535"/>
            <a:ext cx="1428206" cy="210411"/>
            <a:chOff x="4798423" y="1698171"/>
            <a:chExt cx="2009787" cy="296092"/>
          </a:xfrm>
        </p:grpSpPr>
        <p:sp>
          <p:nvSpPr>
            <p:cNvPr id="14" name="Diamond 13">
              <a:extLst>
                <a:ext uri="{FF2B5EF4-FFF2-40B4-BE49-F238E27FC236}">
                  <a16:creationId xmlns:a16="http://schemas.microsoft.com/office/drawing/2014/main" id="{CADAEA74-6A11-03B1-2605-7E00313F460D}"/>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2C0E526-6B0C-6BC1-D22C-1390B6C32BBC}"/>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EE5E1BF4-3FF8-F609-BF34-DCE97C34A351}"/>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DD4F298E-54C7-08D7-D8A3-F133F76095ED}"/>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2911BFC1-65A6-B6E0-DF77-2550AAB0459A}"/>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E8EA30F8-3D35-5788-E2BE-6575FA82E2C6}"/>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a:extLst>
              <a:ext uri="{FF2B5EF4-FFF2-40B4-BE49-F238E27FC236}">
                <a16:creationId xmlns:a16="http://schemas.microsoft.com/office/drawing/2014/main" id="{0366119C-A049-BE03-42E0-934D4D4B743A}"/>
              </a:ext>
            </a:extLst>
          </p:cNvPr>
          <p:cNvGrpSpPr/>
          <p:nvPr/>
        </p:nvGrpSpPr>
        <p:grpSpPr>
          <a:xfrm>
            <a:off x="10873737" y="1594630"/>
            <a:ext cx="1207911" cy="1207911"/>
            <a:chOff x="1259632" y="1927684"/>
            <a:chExt cx="2005372" cy="2005372"/>
          </a:xfrm>
        </p:grpSpPr>
        <p:sp>
          <p:nvSpPr>
            <p:cNvPr id="8" name="Oval 13">
              <a:extLst>
                <a:ext uri="{FF2B5EF4-FFF2-40B4-BE49-F238E27FC236}">
                  <a16:creationId xmlns:a16="http://schemas.microsoft.com/office/drawing/2014/main" id="{84DC100B-D237-C592-E621-99808A6435CF}"/>
                </a:ext>
              </a:extLst>
            </p:cNvPr>
            <p:cNvSpPr/>
            <p:nvPr/>
          </p:nvSpPr>
          <p:spPr>
            <a:xfrm>
              <a:off x="1541124" y="2209176"/>
              <a:ext cx="1442389" cy="1442389"/>
            </a:xfrm>
            <a:prstGeom prst="ellipse">
              <a:avLst/>
            </a:prstGeom>
            <a:noFill/>
            <a:ln w="1270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4">
              <a:extLst>
                <a:ext uri="{FF2B5EF4-FFF2-40B4-BE49-F238E27FC236}">
                  <a16:creationId xmlns:a16="http://schemas.microsoft.com/office/drawing/2014/main" id="{7DD4241C-7D83-7F00-7FE8-608AD36C0A57}"/>
                </a:ext>
              </a:extLst>
            </p:cNvPr>
            <p:cNvSpPr/>
            <p:nvPr/>
          </p:nvSpPr>
          <p:spPr>
            <a:xfrm>
              <a:off x="1832924" y="2500976"/>
              <a:ext cx="858789" cy="858789"/>
            </a:xfrm>
            <a:prstGeom prst="ellipse">
              <a:avLst/>
            </a:prstGeom>
            <a:noFill/>
            <a:ln w="1270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15">
              <a:extLst>
                <a:ext uri="{FF2B5EF4-FFF2-40B4-BE49-F238E27FC236}">
                  <a16:creationId xmlns:a16="http://schemas.microsoft.com/office/drawing/2014/main" id="{81ADC0AA-5CFA-3E6D-55B7-A80481418B30}"/>
                </a:ext>
              </a:extLst>
            </p:cNvPr>
            <p:cNvSpPr/>
            <p:nvPr/>
          </p:nvSpPr>
          <p:spPr>
            <a:xfrm>
              <a:off x="1259632" y="1927684"/>
              <a:ext cx="2005372" cy="2005372"/>
            </a:xfrm>
            <a:prstGeom prst="ellipse">
              <a:avLst/>
            </a:prstGeom>
            <a:noFill/>
            <a:ln w="1270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2">
            <a:extLst>
              <a:ext uri="{FF2B5EF4-FFF2-40B4-BE49-F238E27FC236}">
                <a16:creationId xmlns:a16="http://schemas.microsoft.com/office/drawing/2014/main" id="{4799715D-71E2-21E0-097A-FA9A2AD44427}"/>
              </a:ext>
            </a:extLst>
          </p:cNvPr>
          <p:cNvGrpSpPr/>
          <p:nvPr/>
        </p:nvGrpSpPr>
        <p:grpSpPr>
          <a:xfrm>
            <a:off x="8803089" y="2088069"/>
            <a:ext cx="3184131" cy="4034152"/>
            <a:chOff x="5220072" y="1700808"/>
            <a:chExt cx="3085299" cy="4229422"/>
          </a:xfrm>
          <a:solidFill>
            <a:schemeClr val="accent3"/>
          </a:solidFill>
        </p:grpSpPr>
        <p:sp>
          <p:nvSpPr>
            <p:cNvPr id="25" name="Flowchart: Process 9">
              <a:extLst>
                <a:ext uri="{FF2B5EF4-FFF2-40B4-BE49-F238E27FC236}">
                  <a16:creationId xmlns:a16="http://schemas.microsoft.com/office/drawing/2014/main" id="{6E995E56-15BB-5378-3B05-D08283102B2D}"/>
                </a:ext>
              </a:extLst>
            </p:cNvPr>
            <p:cNvSpPr/>
            <p:nvPr/>
          </p:nvSpPr>
          <p:spPr>
            <a:xfrm rot="19958372">
              <a:off x="5652279" y="4911423"/>
              <a:ext cx="2653092" cy="646469"/>
            </a:xfrm>
            <a:prstGeom prst="flowChartProcess">
              <a:avLst/>
            </a:prstGeom>
            <a:solidFill>
              <a:schemeClr val="bg1">
                <a:lumMod val="75000"/>
              </a:schemeClr>
            </a:solidFill>
            <a:ln>
              <a:noFill/>
            </a:ln>
            <a:effectLst>
              <a:glow>
                <a:schemeClr val="bg1">
                  <a:lumMod val="65000"/>
                  <a:alpha val="48000"/>
                </a:schemeClr>
              </a:glow>
              <a:softEdge rad="292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1">
              <a:extLst>
                <a:ext uri="{FF2B5EF4-FFF2-40B4-BE49-F238E27FC236}">
                  <a16:creationId xmlns:a16="http://schemas.microsoft.com/office/drawing/2014/main" id="{E53F7775-986F-7FB8-44A6-05D0824EBED3}"/>
                </a:ext>
              </a:extLst>
            </p:cNvPr>
            <p:cNvGrpSpPr/>
            <p:nvPr/>
          </p:nvGrpSpPr>
          <p:grpSpPr>
            <a:xfrm>
              <a:off x="5710368" y="1700808"/>
              <a:ext cx="2528707" cy="4176464"/>
              <a:chOff x="5710368" y="1700808"/>
              <a:chExt cx="2528707" cy="4176464"/>
            </a:xfrm>
            <a:grpFill/>
          </p:grpSpPr>
          <p:sp>
            <p:nvSpPr>
              <p:cNvPr id="28" name="Up Arrow 3">
                <a:extLst>
                  <a:ext uri="{FF2B5EF4-FFF2-40B4-BE49-F238E27FC236}">
                    <a16:creationId xmlns:a16="http://schemas.microsoft.com/office/drawing/2014/main" id="{F58449AF-AFD3-F715-3F70-6DC88D539555}"/>
                  </a:ext>
                </a:extLst>
              </p:cNvPr>
              <p:cNvSpPr/>
              <p:nvPr/>
            </p:nvSpPr>
            <p:spPr>
              <a:xfrm>
                <a:off x="6870923" y="1700808"/>
                <a:ext cx="1368152" cy="2035274"/>
              </a:xfrm>
              <a:prstGeom prst="upArrow">
                <a:avLst/>
              </a:prstGeom>
              <a:grp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ata 6">
                <a:extLst>
                  <a:ext uri="{FF2B5EF4-FFF2-40B4-BE49-F238E27FC236}">
                    <a16:creationId xmlns:a16="http://schemas.microsoft.com/office/drawing/2014/main" id="{37C69F3D-2000-8073-ED3C-25354CAF96CB}"/>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5">
                <a:extLst>
                  <a:ext uri="{FF2B5EF4-FFF2-40B4-BE49-F238E27FC236}">
                    <a16:creationId xmlns:a16="http://schemas.microsoft.com/office/drawing/2014/main" id="{1E2C4E21-B516-596B-4EAB-878B1B83C2E1}"/>
                  </a:ext>
                </a:extLst>
              </p:cNvPr>
              <p:cNvSpPr/>
              <p:nvPr/>
            </p:nvSpPr>
            <p:spPr>
              <a:xfrm>
                <a:off x="6372200" y="3429000"/>
                <a:ext cx="720080" cy="1368152"/>
              </a:xfrm>
              <a:prstGeom prst="rect">
                <a:avLst/>
              </a:prstGeom>
              <a:grp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ata 6">
                <a:extLst>
                  <a:ext uri="{FF2B5EF4-FFF2-40B4-BE49-F238E27FC236}">
                    <a16:creationId xmlns:a16="http://schemas.microsoft.com/office/drawing/2014/main" id="{A56A7CB0-CB30-9A88-85FB-826F8C209488}"/>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8">
                <a:extLst>
                  <a:ext uri="{FF2B5EF4-FFF2-40B4-BE49-F238E27FC236}">
                    <a16:creationId xmlns:a16="http://schemas.microsoft.com/office/drawing/2014/main" id="{4BE09397-B07D-D3FC-BA6E-D552DF53C44F}"/>
                  </a:ext>
                </a:extLst>
              </p:cNvPr>
              <p:cNvSpPr/>
              <p:nvPr/>
            </p:nvSpPr>
            <p:spPr>
              <a:xfrm>
                <a:off x="5710368" y="4509120"/>
                <a:ext cx="720080" cy="1368152"/>
              </a:xfrm>
              <a:prstGeom prst="rect">
                <a:avLst/>
              </a:prstGeom>
              <a:grp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 descr="E:\002-KIMS BUSINESS\007-04-1-FIVERR\01-PPT-TEMPLATE\COVER-PSD\05-cut-01.png">
              <a:extLst>
                <a:ext uri="{FF2B5EF4-FFF2-40B4-BE49-F238E27FC236}">
                  <a16:creationId xmlns:a16="http://schemas.microsoft.com/office/drawing/2014/main" id="{4976416B-DE81-289D-8D73-25C566248314}"/>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220072" y="5703821"/>
              <a:ext cx="1338808" cy="226409"/>
            </a:xfrm>
            <a:prstGeom prst="rect">
              <a:avLst/>
            </a:prstGeom>
            <a:noFill/>
          </p:spPr>
        </p:pic>
      </p:grpSp>
      <p:cxnSp>
        <p:nvCxnSpPr>
          <p:cNvPr id="33" name="Straight Connector 18">
            <a:extLst>
              <a:ext uri="{FF2B5EF4-FFF2-40B4-BE49-F238E27FC236}">
                <a16:creationId xmlns:a16="http://schemas.microsoft.com/office/drawing/2014/main" id="{59957EB7-40AE-222B-2ED9-AA5D6134F5D5}"/>
              </a:ext>
            </a:extLst>
          </p:cNvPr>
          <p:cNvCxnSpPr>
            <a:cxnSpLocks/>
          </p:cNvCxnSpPr>
          <p:nvPr/>
        </p:nvCxnSpPr>
        <p:spPr>
          <a:xfrm flipV="1">
            <a:off x="2706325" y="2512427"/>
            <a:ext cx="6007060" cy="18496"/>
          </a:xfrm>
          <a:prstGeom prst="line">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34" name="Group 22">
            <a:extLst>
              <a:ext uri="{FF2B5EF4-FFF2-40B4-BE49-F238E27FC236}">
                <a16:creationId xmlns:a16="http://schemas.microsoft.com/office/drawing/2014/main" id="{776F3622-1F33-AA99-162C-B53E5B355C68}"/>
              </a:ext>
            </a:extLst>
          </p:cNvPr>
          <p:cNvGrpSpPr/>
          <p:nvPr/>
        </p:nvGrpSpPr>
        <p:grpSpPr>
          <a:xfrm>
            <a:off x="2375122" y="505944"/>
            <a:ext cx="8649623" cy="2349474"/>
            <a:chOff x="5811940" y="1255152"/>
            <a:chExt cx="4888896" cy="2349474"/>
          </a:xfrm>
        </p:grpSpPr>
        <p:sp>
          <p:nvSpPr>
            <p:cNvPr id="35" name="TextBox 34">
              <a:extLst>
                <a:ext uri="{FF2B5EF4-FFF2-40B4-BE49-F238E27FC236}">
                  <a16:creationId xmlns:a16="http://schemas.microsoft.com/office/drawing/2014/main" id="{C3E796AB-8534-E0D3-AA6F-FF533AC758A9}"/>
                </a:ext>
              </a:extLst>
            </p:cNvPr>
            <p:cNvSpPr txBox="1"/>
            <p:nvPr/>
          </p:nvSpPr>
          <p:spPr>
            <a:xfrm>
              <a:off x="5811940" y="1573301"/>
              <a:ext cx="4888896" cy="2031325"/>
            </a:xfrm>
            <a:prstGeom prst="rect">
              <a:avLst/>
            </a:prstGeom>
            <a:noFill/>
          </p:spPr>
          <p:txBody>
            <a:bodyPr wrap="square" rtlCol="0">
              <a:spAutoFit/>
            </a:bodyPr>
            <a:lstStyle/>
            <a:p>
              <a:pPr algn="just" eaLnBrk="1" fontAlgn="auto" hangingPunct="1">
                <a:spcAft>
                  <a:spcPts val="0"/>
                </a:spcAft>
                <a:buFont typeface="Arial" panose="020B0604020202020204" pitchFamily="34" charset="0"/>
                <a:buNone/>
                <a:defRPr/>
              </a:pPr>
              <a:r>
                <a:rPr lang="nl-NL" dirty="0" err="1">
                  <a:latin typeface="Times New Roman" pitchFamily="18" charset="0"/>
                  <a:cs typeface="Times New Roman" pitchFamily="18" charset="0"/>
                </a:rPr>
                <a:t>chịu</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trách</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nhiệm</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tổng</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hợp</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báo</a:t>
              </a:r>
              <a:r>
                <a:rPr lang="nl-NL" dirty="0">
                  <a:latin typeface="Times New Roman" pitchFamily="18" charset="0"/>
                  <a:cs typeface="Times New Roman" pitchFamily="18" charset="0"/>
                </a:rPr>
                <a:t> cáo </a:t>
              </a:r>
              <a:r>
                <a:rPr lang="nl-NL" dirty="0" err="1">
                  <a:latin typeface="Times New Roman" pitchFamily="18" charset="0"/>
                  <a:cs typeface="Times New Roman" pitchFamily="18" charset="0"/>
                </a:rPr>
                <a:t>kết</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quả</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kiểm</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kê</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của</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các</a:t>
              </a:r>
              <a:r>
                <a:rPr lang="nl-NL" dirty="0">
                  <a:latin typeface="Times New Roman" pitchFamily="18" charset="0"/>
                  <a:cs typeface="Times New Roman" pitchFamily="18" charset="0"/>
                </a:rPr>
                <a:t> CQ,TC,ĐV </a:t>
              </a:r>
              <a:r>
                <a:rPr lang="nl-NL" dirty="0" err="1">
                  <a:latin typeface="Times New Roman" pitchFamily="18" charset="0"/>
                  <a:cs typeface="Times New Roman" pitchFamily="18" charset="0"/>
                </a:rPr>
                <a:t>thuộc</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phạm</a:t>
              </a:r>
              <a:r>
                <a:rPr lang="nl-NL" dirty="0">
                  <a:latin typeface="Times New Roman" pitchFamily="18" charset="0"/>
                  <a:cs typeface="Times New Roman" pitchFamily="18" charset="0"/>
                </a:rPr>
                <a:t> vi </a:t>
              </a:r>
              <a:r>
                <a:rPr lang="nl-NL" dirty="0" err="1">
                  <a:latin typeface="Times New Roman" pitchFamily="18" charset="0"/>
                  <a:cs typeface="Times New Roman" pitchFamily="18" charset="0"/>
                </a:rPr>
                <a:t>quản</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lý</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của</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địa</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phương</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bao</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gồm</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cả</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tài</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sản</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của</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cấp</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tỉnh</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cấp</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huyện</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và</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cấp</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xã</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trên</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cơ</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sở</a:t>
              </a:r>
              <a:r>
                <a:rPr lang="nl-NL" dirty="0">
                  <a:latin typeface="Times New Roman" pitchFamily="18" charset="0"/>
                  <a:cs typeface="Times New Roman" pitchFamily="18" charset="0"/>
                </a:rPr>
                <a:t>:</a:t>
              </a:r>
            </a:p>
            <a:p>
              <a:pPr algn="just" eaLnBrk="1" fontAlgn="auto" hangingPunct="1">
                <a:spcAft>
                  <a:spcPts val="0"/>
                </a:spcAft>
                <a:buFontTx/>
                <a:buChar char="-"/>
                <a:defRPr/>
              </a:pP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Báo</a:t>
              </a:r>
              <a:r>
                <a:rPr lang="nl-NL" dirty="0">
                  <a:latin typeface="Times New Roman" pitchFamily="18" charset="0"/>
                  <a:cs typeface="Times New Roman" pitchFamily="18" charset="0"/>
                </a:rPr>
                <a:t> cáo </a:t>
              </a:r>
              <a:r>
                <a:rPr lang="nl-NL" dirty="0" err="1">
                  <a:latin typeface="Times New Roman" pitchFamily="18" charset="0"/>
                  <a:cs typeface="Times New Roman" pitchFamily="18" charset="0"/>
                </a:rPr>
                <a:t>của</a:t>
              </a:r>
              <a:r>
                <a:rPr lang="nl-NL" dirty="0">
                  <a:latin typeface="Times New Roman" pitchFamily="18" charset="0"/>
                  <a:cs typeface="Times New Roman" pitchFamily="18" charset="0"/>
                </a:rPr>
                <a:t> UBND </a:t>
              </a:r>
              <a:r>
                <a:rPr lang="nl-NL" dirty="0" err="1">
                  <a:latin typeface="Times New Roman" pitchFamily="18" charset="0"/>
                  <a:cs typeface="Times New Roman" pitchFamily="18" charset="0"/>
                </a:rPr>
                <a:t>cấp</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huyện</a:t>
              </a:r>
              <a:r>
                <a:rPr lang="nl-NL" dirty="0">
                  <a:latin typeface="Times New Roman" pitchFamily="18" charset="0"/>
                  <a:cs typeface="Times New Roman" pitchFamily="18" charset="0"/>
                </a:rPr>
                <a:t>, </a:t>
              </a:r>
            </a:p>
            <a:p>
              <a:pPr algn="just" eaLnBrk="1" fontAlgn="auto" hangingPunct="1">
                <a:spcAft>
                  <a:spcPts val="0"/>
                </a:spcAft>
                <a:buFontTx/>
                <a:buChar char="-"/>
                <a:defRPr/>
              </a:pP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Báo</a:t>
              </a:r>
              <a:r>
                <a:rPr lang="nl-NL" dirty="0">
                  <a:latin typeface="Times New Roman" pitchFamily="18" charset="0"/>
                  <a:cs typeface="Times New Roman" pitchFamily="18" charset="0"/>
                </a:rPr>
                <a:t> cáo </a:t>
              </a:r>
              <a:r>
                <a:rPr lang="nl-NL" dirty="0" err="1">
                  <a:latin typeface="Times New Roman" pitchFamily="18" charset="0"/>
                  <a:cs typeface="Times New Roman" pitchFamily="18" charset="0"/>
                </a:rPr>
                <a:t>của</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các</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Sở</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ngành</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tổ</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chức</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đơn</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vị</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thuộc</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tỉnh</a:t>
              </a:r>
              <a:r>
                <a:rPr lang="nl-NL" dirty="0">
                  <a:latin typeface="Times New Roman" pitchFamily="18" charset="0"/>
                  <a:cs typeface="Times New Roman" pitchFamily="18" charset="0"/>
                </a:rPr>
                <a:t>, </a:t>
              </a:r>
            </a:p>
            <a:p>
              <a:pPr algn="just" eaLnBrk="1" fontAlgn="auto" hangingPunct="1">
                <a:spcAft>
                  <a:spcPts val="0"/>
                </a:spcAft>
                <a:buFontTx/>
                <a:buChar char="-"/>
                <a:defRPr/>
              </a:pP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Báo</a:t>
              </a:r>
              <a:r>
                <a:rPr lang="nl-NL" dirty="0">
                  <a:latin typeface="Times New Roman" pitchFamily="18" charset="0"/>
                  <a:cs typeface="Times New Roman" pitchFamily="18" charset="0"/>
                </a:rPr>
                <a:t> cáo </a:t>
              </a:r>
              <a:r>
                <a:rPr lang="nl-NL" dirty="0" err="1">
                  <a:latin typeface="Times New Roman" pitchFamily="18" charset="0"/>
                  <a:cs typeface="Times New Roman" pitchFamily="18" charset="0"/>
                </a:rPr>
                <a:t>của</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Văn</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phòng</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Tỉnh</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ủy</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Thành</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ủy</a:t>
              </a:r>
              <a:r>
                <a:rPr lang="nl-NL" dirty="0">
                  <a:latin typeface="Times New Roman" pitchFamily="18" charset="0"/>
                  <a:cs typeface="Times New Roman" pitchFamily="18" charset="0"/>
                </a:rPr>
                <a:t>, </a:t>
              </a:r>
            </a:p>
            <a:p>
              <a:pPr algn="just" eaLnBrk="1" fontAlgn="auto" hangingPunct="1">
                <a:spcAft>
                  <a:spcPts val="0"/>
                </a:spcAft>
                <a:buFontTx/>
                <a:buChar char="-"/>
                <a:defRPr/>
              </a:pP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Báo</a:t>
              </a:r>
              <a:r>
                <a:rPr lang="nl-NL" dirty="0">
                  <a:latin typeface="Times New Roman" pitchFamily="18" charset="0"/>
                  <a:cs typeface="Times New Roman" pitchFamily="18" charset="0"/>
                </a:rPr>
                <a:t> cáo </a:t>
              </a:r>
              <a:r>
                <a:rPr lang="nl-NL" dirty="0" err="1">
                  <a:latin typeface="Times New Roman" pitchFamily="18" charset="0"/>
                  <a:cs typeface="Times New Roman" pitchFamily="18" charset="0"/>
                </a:rPr>
                <a:t>của</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các</a:t>
              </a:r>
              <a:r>
                <a:rPr lang="nl-NL" dirty="0">
                  <a:latin typeface="Times New Roman" pitchFamily="18" charset="0"/>
                  <a:cs typeface="Times New Roman" pitchFamily="18" charset="0"/>
                </a:rPr>
                <a:t> DN do UBND </a:t>
              </a:r>
              <a:r>
                <a:rPr lang="nl-NL" dirty="0" err="1">
                  <a:latin typeface="Times New Roman" pitchFamily="18" charset="0"/>
                  <a:cs typeface="Times New Roman" pitchFamily="18" charset="0"/>
                </a:rPr>
                <a:t>cấp</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tỉnh</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là</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cơ</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quan</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đại</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diện</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chủ</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sở</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hữu</a:t>
              </a:r>
              <a:r>
                <a:rPr lang="nl-NL" dirty="0">
                  <a:latin typeface="Times New Roman" pitchFamily="18" charset="0"/>
                  <a:cs typeface="Times New Roman" pitchFamily="18" charset="0"/>
                </a:rPr>
                <a:t> </a:t>
              </a:r>
              <a:r>
                <a:rPr lang="nl-NL" dirty="0" err="1">
                  <a:latin typeface="Times New Roman" pitchFamily="18" charset="0"/>
                  <a:cs typeface="Times New Roman" pitchFamily="18" charset="0"/>
                </a:rPr>
                <a:t>vốn</a:t>
              </a:r>
              <a:r>
                <a:rPr lang="nl-NL" dirty="0">
                  <a:latin typeface="Times New Roman" pitchFamily="18" charset="0"/>
                  <a:cs typeface="Times New Roman" pitchFamily="18" charset="0"/>
                </a:rPr>
                <a:t> NN </a:t>
              </a:r>
              <a:r>
                <a:rPr lang="nl-NL" dirty="0" err="1">
                  <a:latin typeface="Times New Roman" pitchFamily="18" charset="0"/>
                  <a:cs typeface="Times New Roman" pitchFamily="18" charset="0"/>
                </a:rPr>
                <a:t>tại</a:t>
              </a:r>
              <a:r>
                <a:rPr lang="nl-NL" dirty="0">
                  <a:latin typeface="Times New Roman" pitchFamily="18" charset="0"/>
                  <a:cs typeface="Times New Roman" pitchFamily="18" charset="0"/>
                </a:rPr>
                <a:t> DN</a:t>
              </a:r>
              <a:endParaRPr lang="en-US" altLang="ko-KR" i="1"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5A6E0AF7-7065-D045-3555-BE9371BF8184}"/>
                </a:ext>
              </a:extLst>
            </p:cNvPr>
            <p:cNvSpPr txBox="1"/>
            <p:nvPr/>
          </p:nvSpPr>
          <p:spPr>
            <a:xfrm>
              <a:off x="5811940" y="1255152"/>
              <a:ext cx="2736304" cy="400110"/>
            </a:xfrm>
            <a:prstGeom prst="rect">
              <a:avLst/>
            </a:prstGeom>
            <a:noFill/>
          </p:spPr>
          <p:txBody>
            <a:bodyPr wrap="square" rtlCol="0">
              <a:spAutoFit/>
            </a:bodyPr>
            <a:lstStyle/>
            <a:p>
              <a:r>
                <a:rPr lang="nl-NL" sz="2000" b="1" dirty="0">
                  <a:latin typeface="Times New Roman" pitchFamily="18" charset="0"/>
                  <a:cs typeface="Times New Roman" pitchFamily="18" charset="0"/>
                </a:rPr>
                <a:t>UBND </a:t>
              </a:r>
              <a:r>
                <a:rPr lang="nl-NL" sz="2000" b="1" dirty="0" err="1">
                  <a:latin typeface="Times New Roman" pitchFamily="18" charset="0"/>
                  <a:cs typeface="Times New Roman" pitchFamily="18" charset="0"/>
                </a:rPr>
                <a:t>cấp</a:t>
              </a:r>
              <a:r>
                <a:rPr lang="nl-NL" sz="2000" b="1" dirty="0">
                  <a:latin typeface="Times New Roman" pitchFamily="18" charset="0"/>
                  <a:cs typeface="Times New Roman" pitchFamily="18" charset="0"/>
                </a:rPr>
                <a:t> </a:t>
              </a:r>
              <a:r>
                <a:rPr lang="nl-NL" sz="2000" b="1" dirty="0" err="1">
                  <a:latin typeface="Times New Roman" pitchFamily="18" charset="0"/>
                  <a:cs typeface="Times New Roman" pitchFamily="18" charset="0"/>
                </a:rPr>
                <a:t>tỉnh</a:t>
              </a:r>
              <a:endParaRPr lang="ko-KR" altLang="en-US" sz="20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sp>
        <p:nvSpPr>
          <p:cNvPr id="37" name="Rectangle 26">
            <a:extLst>
              <a:ext uri="{FF2B5EF4-FFF2-40B4-BE49-F238E27FC236}">
                <a16:creationId xmlns:a16="http://schemas.microsoft.com/office/drawing/2014/main" id="{177A5526-EFA6-BFE0-3D80-9952F46F2545}"/>
              </a:ext>
            </a:extLst>
          </p:cNvPr>
          <p:cNvSpPr/>
          <p:nvPr/>
        </p:nvSpPr>
        <p:spPr>
          <a:xfrm>
            <a:off x="1517589" y="1674475"/>
            <a:ext cx="864096" cy="86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28">
            <a:extLst>
              <a:ext uri="{FF2B5EF4-FFF2-40B4-BE49-F238E27FC236}">
                <a16:creationId xmlns:a16="http://schemas.microsoft.com/office/drawing/2014/main" id="{4B6B54CD-3233-0EE1-19BC-E0D9C4231792}"/>
              </a:ext>
            </a:extLst>
          </p:cNvPr>
          <p:cNvCxnSpPr>
            <a:cxnSpLocks/>
          </p:cNvCxnSpPr>
          <p:nvPr/>
        </p:nvCxnSpPr>
        <p:spPr>
          <a:xfrm>
            <a:off x="1838287" y="3560061"/>
            <a:ext cx="5972002" cy="2538"/>
          </a:xfrm>
          <a:prstGeom prst="line">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9" name="Group 29">
            <a:extLst>
              <a:ext uri="{FF2B5EF4-FFF2-40B4-BE49-F238E27FC236}">
                <a16:creationId xmlns:a16="http://schemas.microsoft.com/office/drawing/2014/main" id="{76BAAC4A-8B5E-25E8-1668-E632CB7946C0}"/>
              </a:ext>
            </a:extLst>
          </p:cNvPr>
          <p:cNvGrpSpPr/>
          <p:nvPr/>
        </p:nvGrpSpPr>
        <p:grpSpPr>
          <a:xfrm>
            <a:off x="2126458" y="2565612"/>
            <a:ext cx="8260687" cy="970290"/>
            <a:chOff x="5690617" y="2065412"/>
            <a:chExt cx="4850555" cy="970290"/>
          </a:xfrm>
        </p:grpSpPr>
        <p:sp>
          <p:nvSpPr>
            <p:cNvPr id="40" name="TextBox 39">
              <a:extLst>
                <a:ext uri="{FF2B5EF4-FFF2-40B4-BE49-F238E27FC236}">
                  <a16:creationId xmlns:a16="http://schemas.microsoft.com/office/drawing/2014/main" id="{26D5EB97-FB94-631D-4C1C-19637DD3B925}"/>
                </a:ext>
              </a:extLst>
            </p:cNvPr>
            <p:cNvSpPr txBox="1"/>
            <p:nvPr/>
          </p:nvSpPr>
          <p:spPr>
            <a:xfrm>
              <a:off x="5690617" y="2389371"/>
              <a:ext cx="4791450" cy="646331"/>
            </a:xfrm>
            <a:prstGeom prst="rect">
              <a:avLst/>
            </a:prstGeom>
            <a:noFill/>
          </p:spPr>
          <p:txBody>
            <a:bodyPr wrap="square" rtlCol="0">
              <a:spAutoFit/>
            </a:bodyPr>
            <a:lstStyle/>
            <a:p>
              <a:r>
                <a:rPr lang="en-US" sz="1800" dirty="0" err="1">
                  <a:effectLst/>
                  <a:latin typeface="Times New Roman" panose="02020603050405020304" pitchFamily="18" charset="0"/>
                  <a:ea typeface="Times New Roman" panose="02020603050405020304" pitchFamily="18" charset="0"/>
                </a:rPr>
                <a:t>chịu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tổng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hợp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kiểm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ĐVSN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Đảng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toán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dưới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thuộc</a:t>
              </a:r>
              <a:r>
                <a:rPr lang="en-US" sz="1800" dirty="0">
                  <a:effectLst/>
                  <a:latin typeface="Times New Roman" panose="02020603050405020304" pitchFamily="18" charset="0"/>
                  <a:ea typeface="Times New Roman" panose="02020603050405020304" pitchFamily="18" charset="0"/>
                </a:rPr>
                <a:t> Văn </a:t>
              </a:r>
              <a:r>
                <a:rPr lang="en-US" sz="1800" dirty="0" err="1">
                  <a:effectLst/>
                  <a:latin typeface="Times New Roman" panose="02020603050405020304" pitchFamily="18" charset="0"/>
                  <a:ea typeface="Times New Roman" panose="02020603050405020304" pitchFamily="18" charset="0"/>
                </a:rPr>
                <a:t>phòng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Tỉnh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ủy</a:t>
              </a:r>
              <a:r>
                <a:rPr lang="en-US" sz="1800" dirty="0">
                  <a:effectLst/>
                  <a:latin typeface="Times New Roman" panose="02020603050405020304" pitchFamily="18" charset="0"/>
                  <a:ea typeface="Times New Roman" panose="02020603050405020304" pitchFamily="18" charset="0"/>
                </a:rPr>
                <a:t>, Thành </a:t>
              </a:r>
              <a:r>
                <a:rPr lang="en-US" sz="1800" dirty="0" err="1">
                  <a:effectLst/>
                  <a:latin typeface="Times New Roman" panose="02020603050405020304" pitchFamily="18" charset="0"/>
                  <a:ea typeface="Times New Roman" panose="02020603050405020304" pitchFamily="18" charset="0"/>
                </a:rPr>
                <a:t>ủy</a:t>
              </a:r>
              <a:endPar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D70E693E-559B-C7CD-7CE7-D9EFA8EBCFE5}"/>
                </a:ext>
              </a:extLst>
            </p:cNvPr>
            <p:cNvSpPr txBox="1"/>
            <p:nvPr/>
          </p:nvSpPr>
          <p:spPr>
            <a:xfrm>
              <a:off x="5695647" y="2065412"/>
              <a:ext cx="4845525" cy="400110"/>
            </a:xfrm>
            <a:prstGeom prst="rect">
              <a:avLst/>
            </a:prstGeom>
            <a:noFill/>
          </p:spPr>
          <p:txBody>
            <a:bodyPr wrap="square" rtlCol="0">
              <a:spAutoFit/>
            </a:bodyPr>
            <a:lstStyle/>
            <a:p>
              <a:r>
                <a:rPr lang="en-US" sz="2000" b="1" dirty="0">
                  <a:effectLst/>
                  <a:latin typeface="Times New Roman" panose="02020603050405020304" pitchFamily="18" charset="0"/>
                  <a:ea typeface="Times New Roman" panose="02020603050405020304" pitchFamily="18" charset="0"/>
                </a:rPr>
                <a:t>Văn </a:t>
              </a:r>
              <a:r>
                <a:rPr lang="en-US" sz="2000" b="1" dirty="0" err="1">
                  <a:effectLst/>
                  <a:latin typeface="Times New Roman" panose="02020603050405020304" pitchFamily="18" charset="0"/>
                  <a:ea typeface="Times New Roman" panose="02020603050405020304" pitchFamily="18" charset="0"/>
                </a:rPr>
                <a:t>phòng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Tỉnh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ủy</a:t>
              </a:r>
              <a:r>
                <a:rPr lang="en-US" sz="2000" b="1" dirty="0">
                  <a:effectLst/>
                  <a:latin typeface="Times New Roman" panose="02020603050405020304" pitchFamily="18" charset="0"/>
                  <a:ea typeface="Times New Roman" panose="02020603050405020304" pitchFamily="18" charset="0"/>
                </a:rPr>
                <a:t>, Thành </a:t>
              </a:r>
              <a:r>
                <a:rPr lang="en-US" sz="2000" b="1" dirty="0" err="1">
                  <a:effectLst/>
                  <a:latin typeface="Times New Roman" panose="02020603050405020304" pitchFamily="18" charset="0"/>
                  <a:ea typeface="Times New Roman" panose="02020603050405020304" pitchFamily="18" charset="0"/>
                </a:rPr>
                <a:t>ủy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các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tỉnh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thành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phố</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trực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thuộc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trung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ương</a:t>
              </a:r>
              <a:endParaRPr lang="ko-KR" altLang="en-US" sz="20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sp>
        <p:nvSpPr>
          <p:cNvPr id="42" name="Rectangle 32">
            <a:extLst>
              <a:ext uri="{FF2B5EF4-FFF2-40B4-BE49-F238E27FC236}">
                <a16:creationId xmlns:a16="http://schemas.microsoft.com/office/drawing/2014/main" id="{19774DE9-4218-FECD-CDE4-26CF09772CF5}"/>
              </a:ext>
            </a:extLst>
          </p:cNvPr>
          <p:cNvSpPr/>
          <p:nvPr/>
        </p:nvSpPr>
        <p:spPr>
          <a:xfrm>
            <a:off x="1231466" y="2697703"/>
            <a:ext cx="864000" cy="8640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33">
            <a:extLst>
              <a:ext uri="{FF2B5EF4-FFF2-40B4-BE49-F238E27FC236}">
                <a16:creationId xmlns:a16="http://schemas.microsoft.com/office/drawing/2014/main" id="{E2000646-113F-554E-42AB-FAE7323992CB}"/>
              </a:ext>
            </a:extLst>
          </p:cNvPr>
          <p:cNvCxnSpPr>
            <a:cxnSpLocks/>
          </p:cNvCxnSpPr>
          <p:nvPr/>
        </p:nvCxnSpPr>
        <p:spPr>
          <a:xfrm flipV="1">
            <a:off x="968504" y="6013684"/>
            <a:ext cx="5930876" cy="24918"/>
          </a:xfrm>
          <a:prstGeom prst="line">
            <a:avLst/>
          </a:prstGeom>
          <a:ln w="254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44" name="Group 34">
            <a:extLst>
              <a:ext uri="{FF2B5EF4-FFF2-40B4-BE49-F238E27FC236}">
                <a16:creationId xmlns:a16="http://schemas.microsoft.com/office/drawing/2014/main" id="{161100B8-A270-2BEF-D26B-64AE5191DFC8}"/>
              </a:ext>
            </a:extLst>
          </p:cNvPr>
          <p:cNvGrpSpPr/>
          <p:nvPr/>
        </p:nvGrpSpPr>
        <p:grpSpPr>
          <a:xfrm>
            <a:off x="1324563" y="4570013"/>
            <a:ext cx="7865849" cy="1486105"/>
            <a:chOff x="5894408" y="1916290"/>
            <a:chExt cx="4618711" cy="1486105"/>
          </a:xfrm>
        </p:grpSpPr>
        <p:sp>
          <p:nvSpPr>
            <p:cNvPr id="45" name="TextBox 44">
              <a:extLst>
                <a:ext uri="{FF2B5EF4-FFF2-40B4-BE49-F238E27FC236}">
                  <a16:creationId xmlns:a16="http://schemas.microsoft.com/office/drawing/2014/main" id="{501851A2-51BC-F57E-D9FD-424BF4815538}"/>
                </a:ext>
              </a:extLst>
            </p:cNvPr>
            <p:cNvSpPr txBox="1"/>
            <p:nvPr/>
          </p:nvSpPr>
          <p:spPr>
            <a:xfrm>
              <a:off x="5900041" y="2202066"/>
              <a:ext cx="4613078" cy="1200329"/>
            </a:xfrm>
            <a:prstGeom prst="rect">
              <a:avLst/>
            </a:prstGeom>
            <a:noFill/>
          </p:spPr>
          <p:txBody>
            <a:bodyPr wrap="square" rtlCol="0">
              <a:spAutoFit/>
            </a:bodyPr>
            <a:lstStyle/>
            <a:p>
              <a:r>
                <a:rPr lang="nl-NL" sz="1800" dirty="0" err="1">
                  <a:effectLst/>
                  <a:latin typeface="Times New Roman" panose="02020603050405020304" pitchFamily="18" charset="0"/>
                  <a:ea typeface="Calibri" panose="020F0502020204030204" pitchFamily="34" charset="0"/>
                </a:rPr>
                <a:t>chịu</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trách</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nhiệm</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tổng</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hợp</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báo</a:t>
              </a:r>
              <a:r>
                <a:rPr lang="nl-NL" sz="1800" dirty="0">
                  <a:effectLst/>
                  <a:latin typeface="Times New Roman" panose="02020603050405020304" pitchFamily="18" charset="0"/>
                  <a:ea typeface="Calibri" panose="020F0502020204030204" pitchFamily="34" charset="0"/>
                </a:rPr>
                <a:t> cáo </a:t>
              </a:r>
              <a:r>
                <a:rPr lang="nl-NL" sz="1800" dirty="0" err="1">
                  <a:effectLst/>
                  <a:latin typeface="Times New Roman" panose="02020603050405020304" pitchFamily="18" charset="0"/>
                  <a:ea typeface="Calibri" panose="020F0502020204030204" pitchFamily="34" charset="0"/>
                </a:rPr>
                <a:t>kết</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quả</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kiểm</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kê</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của</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các</a:t>
              </a:r>
              <a:r>
                <a:rPr lang="nl-NL" sz="1800" dirty="0">
                  <a:effectLst/>
                  <a:latin typeface="Times New Roman" panose="02020603050405020304" pitchFamily="18" charset="0"/>
                  <a:ea typeface="Calibri" panose="020F0502020204030204" pitchFamily="34" charset="0"/>
                </a:rPr>
                <a:t> CQ,TC,ĐV </a:t>
              </a:r>
              <a:r>
                <a:rPr lang="nl-NL" sz="1800" dirty="0" err="1">
                  <a:effectLst/>
                  <a:latin typeface="Times New Roman" panose="02020603050405020304" pitchFamily="18" charset="0"/>
                  <a:ea typeface="Calibri" panose="020F0502020204030204" pitchFamily="34" charset="0"/>
                </a:rPr>
                <a:t>thuộc</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phạm</a:t>
              </a:r>
              <a:r>
                <a:rPr lang="nl-NL" sz="1800" dirty="0">
                  <a:effectLst/>
                  <a:latin typeface="Times New Roman" panose="02020603050405020304" pitchFamily="18" charset="0"/>
                  <a:ea typeface="Calibri" panose="020F0502020204030204" pitchFamily="34" charset="0"/>
                </a:rPr>
                <a:t> vi </a:t>
              </a:r>
              <a:r>
                <a:rPr lang="nl-NL" sz="1800" dirty="0" err="1">
                  <a:effectLst/>
                  <a:latin typeface="Times New Roman" panose="02020603050405020304" pitchFamily="18" charset="0"/>
                  <a:ea typeface="Calibri" panose="020F0502020204030204" pitchFamily="34" charset="0"/>
                </a:rPr>
                <a:t>quản</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lý</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của</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huyện</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xã</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trên</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cơ</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sở</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báo</a:t>
              </a:r>
              <a:r>
                <a:rPr lang="nl-NL" sz="1800" dirty="0">
                  <a:effectLst/>
                  <a:latin typeface="Times New Roman" panose="02020603050405020304" pitchFamily="18" charset="0"/>
                  <a:ea typeface="Calibri" panose="020F0502020204030204" pitchFamily="34" charset="0"/>
                </a:rPr>
                <a:t> cáo </a:t>
              </a:r>
              <a:r>
                <a:rPr lang="nl-NL" sz="1800" dirty="0" err="1">
                  <a:effectLst/>
                  <a:latin typeface="Times New Roman" panose="02020603050405020304" pitchFamily="18" charset="0"/>
                  <a:ea typeface="Calibri" panose="020F0502020204030204" pitchFamily="34" charset="0"/>
                </a:rPr>
                <a:t>của</a:t>
              </a:r>
              <a:r>
                <a:rPr lang="nl-NL" sz="1800" dirty="0">
                  <a:effectLst/>
                  <a:latin typeface="Times New Roman" panose="02020603050405020304" pitchFamily="18" charset="0"/>
                  <a:ea typeface="Calibri" panose="020F0502020204030204" pitchFamily="34" charset="0"/>
                </a:rPr>
                <a:t> UBND </a:t>
              </a:r>
              <a:r>
                <a:rPr lang="nl-NL" sz="1800" dirty="0" err="1">
                  <a:effectLst/>
                  <a:latin typeface="Times New Roman" panose="02020603050405020304" pitchFamily="18" charset="0"/>
                  <a:ea typeface="Calibri" panose="020F0502020204030204" pitchFamily="34" charset="0"/>
                </a:rPr>
                <a:t>cấp</a:t>
              </a:r>
              <a:r>
                <a:rPr lang="nl-NL"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xã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CQ,TC,ĐV </a:t>
              </a:r>
              <a:r>
                <a:rPr lang="en-US" sz="1800" dirty="0" err="1">
                  <a:effectLst/>
                  <a:latin typeface="Times New Roman" panose="02020603050405020304" pitchFamily="18" charset="0"/>
                  <a:ea typeface="Times New Roman" panose="02020603050405020304" pitchFamily="18" charset="0"/>
                </a:rPr>
                <a:t>trực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lý</a:t>
              </a:r>
              <a:r>
                <a:rPr lang="en-US" sz="1800" dirty="0">
                  <a:effectLst/>
                  <a:latin typeface="Times New Roman" panose="02020603050405020304" pitchFamily="18" charset="0"/>
                  <a:ea typeface="Times New Roman" panose="02020603050405020304" pitchFamily="18" charset="0"/>
                </a:rPr>
                <a:t> (bao </a:t>
              </a:r>
              <a:r>
                <a:rPr lang="en-US" sz="1800" dirty="0" err="1">
                  <a:effectLst/>
                  <a:latin typeface="Times New Roman" panose="02020603050405020304" pitchFamily="18" charset="0"/>
                  <a:ea typeface="Times New Roman" panose="02020603050405020304" pitchFamily="18" charset="0"/>
                </a:rPr>
                <a:t>gồm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a:t>
              </a:r>
              <a:r>
                <a:rPr lang="en-US" sz="1800" dirty="0">
                  <a:effectLst/>
                  <a:latin typeface="Times New Roman" panose="02020603050405020304" pitchFamily="18" charset="0"/>
                  <a:ea typeface="Times New Roman" panose="02020603050405020304" pitchFamily="18" charset="0"/>
                </a:rPr>
                <a:t> Văn </a:t>
              </a:r>
              <a:r>
                <a:rPr lang="en-US" sz="1800" dirty="0" err="1">
                  <a:effectLst/>
                  <a:latin typeface="Times New Roman" panose="02020603050405020304" pitchFamily="18" charset="0"/>
                  <a:ea typeface="Times New Roman" panose="02020603050405020304" pitchFamily="18" charset="0"/>
                </a:rPr>
                <a:t>phòng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ủy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toán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thuộc</a:t>
              </a:r>
              <a:r>
                <a:rPr lang="en-US" sz="1800" dirty="0">
                  <a:effectLst/>
                  <a:latin typeface="Times New Roman" panose="02020603050405020304" pitchFamily="18" charset="0"/>
                  <a:ea typeface="Times New Roman" panose="02020603050405020304" pitchFamily="18" charset="0"/>
                </a:rPr>
                <a:t> NSNN </a:t>
              </a:r>
              <a:r>
                <a:rPr lang="en-US" sz="1800" dirty="0" err="1">
                  <a:effectLst/>
                  <a:latin typeface="Times New Roman" panose="02020603050405020304" pitchFamily="18" charset="0"/>
                  <a:ea typeface="Times New Roman" panose="02020603050405020304" pitchFamily="18" charset="0"/>
                </a:rPr>
                <a:t>cấp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huyện</a:t>
              </a:r>
              <a:r>
                <a:rPr lang="en-US" sz="1800" dirty="0">
                  <a:effectLst/>
                  <a:latin typeface="Times New Roman" panose="02020603050405020304" pitchFamily="18" charset="0"/>
                  <a:ea typeface="Times New Roman" panose="02020603050405020304" pitchFamily="18" charset="0"/>
                </a:rPr>
                <a:t>)</a:t>
              </a:r>
              <a:endPar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9790CC9F-3897-AD68-5250-630621381468}"/>
                </a:ext>
              </a:extLst>
            </p:cNvPr>
            <p:cNvSpPr txBox="1"/>
            <p:nvPr/>
          </p:nvSpPr>
          <p:spPr>
            <a:xfrm>
              <a:off x="5894408" y="1916290"/>
              <a:ext cx="2736304" cy="400110"/>
            </a:xfrm>
            <a:prstGeom prst="rect">
              <a:avLst/>
            </a:prstGeom>
            <a:noFill/>
          </p:spPr>
          <p:txBody>
            <a:bodyPr wrap="square" rtlCol="0">
              <a:spAutoFit/>
            </a:bodyPr>
            <a:lstStyle/>
            <a:p>
              <a:r>
                <a:rPr lang="nl-NL" sz="2000" b="1" dirty="0" err="1">
                  <a:effectLst/>
                  <a:latin typeface="Times New Roman" panose="02020603050405020304" pitchFamily="18" charset="0"/>
                  <a:ea typeface="Calibri" panose="020F0502020204030204" pitchFamily="34" charset="0"/>
                </a:rPr>
                <a:t>Ủy</a:t>
              </a:r>
              <a:r>
                <a:rPr lang="nl-NL" sz="2000" b="1" dirty="0">
                  <a:effectLst/>
                  <a:latin typeface="Times New Roman" panose="02020603050405020304" pitchFamily="18" charset="0"/>
                  <a:ea typeface="Calibri" panose="020F0502020204030204" pitchFamily="34" charset="0"/>
                </a:rPr>
                <a:t> ban </a:t>
              </a:r>
              <a:r>
                <a:rPr lang="nl-NL" sz="2000" b="1" dirty="0" err="1">
                  <a:effectLst/>
                  <a:latin typeface="Times New Roman" panose="02020603050405020304" pitchFamily="18" charset="0"/>
                  <a:ea typeface="Calibri" panose="020F0502020204030204" pitchFamily="34" charset="0"/>
                </a:rPr>
                <a:t>nhân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dân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cấp</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huyện</a:t>
              </a:r>
              <a:endParaRPr lang="ko-KR" altLang="en-US" sz="20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sp>
        <p:nvSpPr>
          <p:cNvPr id="47" name="Rectangle 37">
            <a:extLst>
              <a:ext uri="{FF2B5EF4-FFF2-40B4-BE49-F238E27FC236}">
                <a16:creationId xmlns:a16="http://schemas.microsoft.com/office/drawing/2014/main" id="{760D62C4-8A7A-7976-0541-28A4FF5946C1}"/>
              </a:ext>
            </a:extLst>
          </p:cNvPr>
          <p:cNvSpPr/>
          <p:nvPr/>
        </p:nvSpPr>
        <p:spPr>
          <a:xfrm>
            <a:off x="418837" y="5177364"/>
            <a:ext cx="864000" cy="864000"/>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
            <a:extLst>
              <a:ext uri="{FF2B5EF4-FFF2-40B4-BE49-F238E27FC236}">
                <a16:creationId xmlns:a16="http://schemas.microsoft.com/office/drawing/2014/main" id="{0DF7E573-7451-1ADF-12D6-3CA8145AADE8}"/>
              </a:ext>
            </a:extLst>
          </p:cNvPr>
          <p:cNvSpPr/>
          <p:nvPr/>
        </p:nvSpPr>
        <p:spPr>
          <a:xfrm flipH="1">
            <a:off x="1501832" y="2996722"/>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Rectangle 9">
            <a:extLst>
              <a:ext uri="{FF2B5EF4-FFF2-40B4-BE49-F238E27FC236}">
                <a16:creationId xmlns:a16="http://schemas.microsoft.com/office/drawing/2014/main" id="{7C160DBA-B59E-8390-CB49-7026B566A494}"/>
              </a:ext>
            </a:extLst>
          </p:cNvPr>
          <p:cNvSpPr/>
          <p:nvPr/>
        </p:nvSpPr>
        <p:spPr>
          <a:xfrm>
            <a:off x="1747097" y="1865525"/>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0" name="Rounded Rectangle 27">
            <a:extLst>
              <a:ext uri="{FF2B5EF4-FFF2-40B4-BE49-F238E27FC236}">
                <a16:creationId xmlns:a16="http://schemas.microsoft.com/office/drawing/2014/main" id="{9C7FDFFF-4242-1E2F-7E48-75104B582A6A}"/>
              </a:ext>
            </a:extLst>
          </p:cNvPr>
          <p:cNvSpPr/>
          <p:nvPr/>
        </p:nvSpPr>
        <p:spPr>
          <a:xfrm>
            <a:off x="663351" y="549061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cxnSp>
        <p:nvCxnSpPr>
          <p:cNvPr id="3" name="Straight Connector 28">
            <a:extLst>
              <a:ext uri="{FF2B5EF4-FFF2-40B4-BE49-F238E27FC236}">
                <a16:creationId xmlns:a16="http://schemas.microsoft.com/office/drawing/2014/main" id="{33E71906-A5C7-5B6C-AE26-9F14A81D2A18}"/>
              </a:ext>
            </a:extLst>
          </p:cNvPr>
          <p:cNvCxnSpPr>
            <a:cxnSpLocks/>
          </p:cNvCxnSpPr>
          <p:nvPr/>
        </p:nvCxnSpPr>
        <p:spPr>
          <a:xfrm>
            <a:off x="1647973" y="4572634"/>
            <a:ext cx="5972002" cy="2538"/>
          </a:xfrm>
          <a:prstGeom prst="line">
            <a:avLst/>
          </a:prstGeom>
          <a:ln w="25400">
            <a:solidFill>
              <a:schemeClr val="accent6">
                <a:lumMod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9" name="Group 29">
            <a:extLst>
              <a:ext uri="{FF2B5EF4-FFF2-40B4-BE49-F238E27FC236}">
                <a16:creationId xmlns:a16="http://schemas.microsoft.com/office/drawing/2014/main" id="{A1CF28B0-8DDD-F7C3-DAE4-90C15645174D}"/>
              </a:ext>
            </a:extLst>
          </p:cNvPr>
          <p:cNvGrpSpPr/>
          <p:nvPr/>
        </p:nvGrpSpPr>
        <p:grpSpPr>
          <a:xfrm>
            <a:off x="1719146" y="3575002"/>
            <a:ext cx="8260685" cy="970290"/>
            <a:chOff x="5605260" y="2922402"/>
            <a:chExt cx="4850554" cy="970290"/>
          </a:xfrm>
        </p:grpSpPr>
        <p:sp>
          <p:nvSpPr>
            <p:cNvPr id="11" name="TextBox 10">
              <a:extLst>
                <a:ext uri="{FF2B5EF4-FFF2-40B4-BE49-F238E27FC236}">
                  <a16:creationId xmlns:a16="http://schemas.microsoft.com/office/drawing/2014/main" id="{514DAD67-6B4B-E81C-F723-B78862AA0D40}"/>
                </a:ext>
              </a:extLst>
            </p:cNvPr>
            <p:cNvSpPr txBox="1"/>
            <p:nvPr/>
          </p:nvSpPr>
          <p:spPr>
            <a:xfrm>
              <a:off x="5605260" y="3246361"/>
              <a:ext cx="4214951" cy="646331"/>
            </a:xfrm>
            <a:prstGeom prst="rect">
              <a:avLst/>
            </a:prstGeom>
            <a:noFill/>
            <a:ln>
              <a:noFill/>
            </a:ln>
          </p:spPr>
          <p:txBody>
            <a:bodyPr wrap="square" rtlCol="0">
              <a:spAutoFit/>
            </a:bodyPr>
            <a:lstStyle/>
            <a:p>
              <a:r>
                <a:rPr lang="nl-NL" sz="1800" dirty="0" err="1">
                  <a:effectLst/>
                  <a:latin typeface="Times New Roman" panose="02020603050405020304" pitchFamily="18" charset="0"/>
                  <a:ea typeface="Calibri" panose="020F0502020204030204" pitchFamily="34" charset="0"/>
                </a:rPr>
                <a:t>chịu</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trách</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nhiệm</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tổng</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hợp</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báo</a:t>
              </a:r>
              <a:r>
                <a:rPr lang="nl-NL" sz="1800" dirty="0">
                  <a:effectLst/>
                  <a:latin typeface="Times New Roman" panose="02020603050405020304" pitchFamily="18" charset="0"/>
                  <a:ea typeface="Calibri" panose="020F0502020204030204" pitchFamily="34" charset="0"/>
                </a:rPr>
                <a:t> cáo </a:t>
              </a:r>
              <a:r>
                <a:rPr lang="nl-NL" sz="1800" dirty="0" err="1">
                  <a:effectLst/>
                  <a:latin typeface="Times New Roman" panose="02020603050405020304" pitchFamily="18" charset="0"/>
                  <a:ea typeface="Calibri" panose="020F0502020204030204" pitchFamily="34" charset="0"/>
                </a:rPr>
                <a:t>kết</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quả</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kiểm</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kê</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của</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các</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cơ</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quan</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tổ</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chức</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đơn</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vị</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thuộc</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Sở</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ngành</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tổ</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chức</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đơn</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vị</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thuộc</a:t>
              </a:r>
              <a:r>
                <a:rPr lang="nl-NL" sz="1800" dirty="0">
                  <a:effectLst/>
                  <a:latin typeface="Times New Roman" panose="02020603050405020304" pitchFamily="18" charset="0"/>
                  <a:ea typeface="Calibri" panose="020F0502020204030204" pitchFamily="34" charset="0"/>
                </a:rPr>
                <a:t> </a:t>
              </a:r>
              <a:r>
                <a:rPr lang="nl-NL" sz="1800" dirty="0" err="1">
                  <a:effectLst/>
                  <a:latin typeface="Times New Roman" panose="02020603050405020304" pitchFamily="18" charset="0"/>
                  <a:ea typeface="Calibri" panose="020F0502020204030204" pitchFamily="34" charset="0"/>
                </a:rPr>
                <a:t>tỉnh</a:t>
              </a:r>
              <a:r>
                <a:rPr lang="en-VN" dirty="0">
                  <a:effectLst/>
                </a:rPr>
                <a:t> </a:t>
              </a:r>
              <a:endPar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627C02B-9575-40FC-D4A5-DAE29627AEE9}"/>
                </a:ext>
              </a:extLst>
            </p:cNvPr>
            <p:cNvSpPr txBox="1"/>
            <p:nvPr/>
          </p:nvSpPr>
          <p:spPr>
            <a:xfrm>
              <a:off x="5610289" y="2922402"/>
              <a:ext cx="4845525" cy="400110"/>
            </a:xfrm>
            <a:prstGeom prst="rect">
              <a:avLst/>
            </a:prstGeom>
            <a:noFill/>
            <a:ln>
              <a:noFill/>
            </a:ln>
          </p:spPr>
          <p:txBody>
            <a:bodyPr wrap="square" rtlCol="0">
              <a:spAutoFit/>
            </a:bodyPr>
            <a:lstStyle/>
            <a:p>
              <a:r>
                <a:rPr lang="nl-NL" sz="2000" b="1" dirty="0" err="1">
                  <a:effectLst/>
                  <a:latin typeface="Times New Roman" panose="02020603050405020304" pitchFamily="18" charset="0"/>
                  <a:ea typeface="Calibri" panose="020F0502020204030204" pitchFamily="34" charset="0"/>
                </a:rPr>
                <a:t>Sở</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ngành</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tổ</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chức</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đơn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vị</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thuộc</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tỉnh</a:t>
              </a:r>
              <a:endParaRPr lang="ko-KR" altLang="en-US" sz="20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sp>
        <p:nvSpPr>
          <p:cNvPr id="20" name="Rectangle 32">
            <a:extLst>
              <a:ext uri="{FF2B5EF4-FFF2-40B4-BE49-F238E27FC236}">
                <a16:creationId xmlns:a16="http://schemas.microsoft.com/office/drawing/2014/main" id="{B0B7E0C6-A1FC-2AF5-D873-E047134B2D6F}"/>
              </a:ext>
            </a:extLst>
          </p:cNvPr>
          <p:cNvSpPr/>
          <p:nvPr/>
        </p:nvSpPr>
        <p:spPr>
          <a:xfrm>
            <a:off x="783973" y="3710276"/>
            <a:ext cx="864000" cy="864000"/>
          </a:xfrm>
          <a:prstGeom prst="rect">
            <a:avLst/>
          </a:prstGeom>
          <a:no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28">
            <a:extLst>
              <a:ext uri="{FF2B5EF4-FFF2-40B4-BE49-F238E27FC236}">
                <a16:creationId xmlns:a16="http://schemas.microsoft.com/office/drawing/2014/main" id="{3DC58DDA-1CEA-2664-6680-7772C3BE80BB}"/>
              </a:ext>
            </a:extLst>
          </p:cNvPr>
          <p:cNvCxnSpPr>
            <a:cxnSpLocks/>
          </p:cNvCxnSpPr>
          <p:nvPr/>
        </p:nvCxnSpPr>
        <p:spPr>
          <a:xfrm>
            <a:off x="982792" y="6825349"/>
            <a:ext cx="5972002" cy="2538"/>
          </a:xfrm>
          <a:prstGeom prst="line">
            <a:avLst/>
          </a:prstGeom>
          <a:ln w="2540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54" name="Group 29">
            <a:extLst>
              <a:ext uri="{FF2B5EF4-FFF2-40B4-BE49-F238E27FC236}">
                <a16:creationId xmlns:a16="http://schemas.microsoft.com/office/drawing/2014/main" id="{39431CFA-29B7-DACD-2868-7CAAD4B69A90}"/>
              </a:ext>
            </a:extLst>
          </p:cNvPr>
          <p:cNvGrpSpPr/>
          <p:nvPr/>
        </p:nvGrpSpPr>
        <p:grpSpPr>
          <a:xfrm>
            <a:off x="999926" y="6127755"/>
            <a:ext cx="8260685" cy="693291"/>
            <a:chOff x="5605260" y="3050989"/>
            <a:chExt cx="4850554" cy="693291"/>
          </a:xfrm>
        </p:grpSpPr>
        <p:sp>
          <p:nvSpPr>
            <p:cNvPr id="55" name="TextBox 54">
              <a:extLst>
                <a:ext uri="{FF2B5EF4-FFF2-40B4-BE49-F238E27FC236}">
                  <a16:creationId xmlns:a16="http://schemas.microsoft.com/office/drawing/2014/main" id="{416ADA66-EA47-9680-BC4F-D106FBF8D706}"/>
                </a:ext>
              </a:extLst>
            </p:cNvPr>
            <p:cNvSpPr txBox="1"/>
            <p:nvPr/>
          </p:nvSpPr>
          <p:spPr>
            <a:xfrm>
              <a:off x="5605260" y="3374948"/>
              <a:ext cx="4214951" cy="369332"/>
            </a:xfrm>
            <a:prstGeom prst="rect">
              <a:avLst/>
            </a:prstGeom>
            <a:noFill/>
          </p:spPr>
          <p:txBody>
            <a:bodyPr wrap="square" rtlCol="0">
              <a:spAutoFit/>
            </a:bodyPr>
            <a:lstStyle/>
            <a:p>
              <a:r>
                <a:rPr lang="nl-NL" altLang="en-US" sz="1800" dirty="0" err="1">
                  <a:latin typeface="Times New Roman" panose="02020603050405020304" pitchFamily="18" charset="0"/>
                  <a:cs typeface="Times New Roman" panose="02020603050405020304" pitchFamily="18" charset="0"/>
                </a:rPr>
                <a:t>chịu</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trách</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nhiệm</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tổng</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hợp</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báo</a:t>
              </a:r>
              <a:r>
                <a:rPr lang="nl-NL" altLang="en-US" sz="1800" dirty="0">
                  <a:latin typeface="Times New Roman" panose="02020603050405020304" pitchFamily="18" charset="0"/>
                  <a:cs typeface="Times New Roman" panose="02020603050405020304" pitchFamily="18" charset="0"/>
                </a:rPr>
                <a:t> cáo </a:t>
              </a:r>
              <a:r>
                <a:rPr lang="nl-NL" altLang="en-US" sz="1800" dirty="0" err="1">
                  <a:latin typeface="Times New Roman" panose="02020603050405020304" pitchFamily="18" charset="0"/>
                  <a:cs typeface="Times New Roman" panose="02020603050405020304" pitchFamily="18" charset="0"/>
                </a:rPr>
                <a:t>kết</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quả</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kiểm</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kê</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tài</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sản</a:t>
              </a:r>
              <a:r>
                <a:rPr lang="nl-NL" altLang="en-US" sz="1800" dirty="0">
                  <a:latin typeface="Times New Roman" panose="02020603050405020304" pitchFamily="18" charset="0"/>
                  <a:cs typeface="Times New Roman" panose="02020603050405020304" pitchFamily="18" charset="0"/>
                </a:rPr>
                <a:t> do </a:t>
              </a:r>
              <a:r>
                <a:rPr lang="nl-NL" altLang="en-US" sz="1800" dirty="0" err="1">
                  <a:latin typeface="Times New Roman" panose="02020603050405020304" pitchFamily="18" charset="0"/>
                  <a:cs typeface="Times New Roman" panose="02020603050405020304" pitchFamily="18" charset="0"/>
                </a:rPr>
                <a:t>xã</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quản</a:t>
              </a:r>
              <a:r>
                <a:rPr lang="nl-NL" altLang="en-US" sz="1800" dirty="0">
                  <a:latin typeface="Times New Roman" panose="02020603050405020304" pitchFamily="18" charset="0"/>
                  <a:cs typeface="Times New Roman" panose="02020603050405020304" pitchFamily="18" charset="0"/>
                </a:rPr>
                <a:t> </a:t>
              </a:r>
              <a:r>
                <a:rPr lang="nl-NL" altLang="en-US" sz="1800" dirty="0" err="1">
                  <a:latin typeface="Times New Roman" panose="02020603050405020304" pitchFamily="18" charset="0"/>
                  <a:cs typeface="Times New Roman" panose="02020603050405020304" pitchFamily="18" charset="0"/>
                </a:rPr>
                <a:t>lý</a:t>
              </a:r>
              <a:endParaRPr lang="en-US" altLang="ko-KR"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7DC8D142-C26F-2994-10FC-258742C45A85}"/>
                </a:ext>
              </a:extLst>
            </p:cNvPr>
            <p:cNvSpPr txBox="1"/>
            <p:nvPr/>
          </p:nvSpPr>
          <p:spPr>
            <a:xfrm>
              <a:off x="5610289" y="3050989"/>
              <a:ext cx="4845525" cy="400110"/>
            </a:xfrm>
            <a:prstGeom prst="rect">
              <a:avLst/>
            </a:prstGeom>
            <a:noFill/>
          </p:spPr>
          <p:txBody>
            <a:bodyPr wrap="square" rtlCol="0">
              <a:spAutoFit/>
            </a:bodyPr>
            <a:lstStyle/>
            <a:p>
              <a:r>
                <a:rPr lang="nl-NL" sz="2000" b="1" dirty="0" err="1">
                  <a:effectLst/>
                  <a:latin typeface="Times New Roman" panose="02020603050405020304" pitchFamily="18" charset="0"/>
                  <a:ea typeface="Calibri" panose="020F0502020204030204" pitchFamily="34" charset="0"/>
                </a:rPr>
                <a:t>Ủy</a:t>
              </a:r>
              <a:r>
                <a:rPr lang="nl-NL" sz="2000" b="1" dirty="0">
                  <a:effectLst/>
                  <a:latin typeface="Times New Roman" panose="02020603050405020304" pitchFamily="18" charset="0"/>
                  <a:ea typeface="Calibri" panose="020F0502020204030204" pitchFamily="34" charset="0"/>
                </a:rPr>
                <a:t> ban </a:t>
              </a:r>
              <a:r>
                <a:rPr lang="nl-NL" sz="2000" b="1" dirty="0" err="1">
                  <a:effectLst/>
                  <a:latin typeface="Times New Roman" panose="02020603050405020304" pitchFamily="18" charset="0"/>
                  <a:ea typeface="Calibri" panose="020F0502020204030204" pitchFamily="34" charset="0"/>
                </a:rPr>
                <a:t>nhân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dân</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cấp</a:t>
              </a:r>
              <a:r>
                <a:rPr lang="nl-NL" sz="2000" b="1" dirty="0">
                  <a:effectLst/>
                  <a:latin typeface="Times New Roman" panose="02020603050405020304" pitchFamily="18" charset="0"/>
                  <a:ea typeface="Calibri" panose="020F0502020204030204" pitchFamily="34" charset="0"/>
                </a:rPr>
                <a:t> </a:t>
              </a:r>
              <a:r>
                <a:rPr lang="nl-NL" sz="2000" b="1" dirty="0" err="1">
                  <a:effectLst/>
                  <a:latin typeface="Times New Roman" panose="02020603050405020304" pitchFamily="18" charset="0"/>
                  <a:ea typeface="Calibri" panose="020F0502020204030204" pitchFamily="34" charset="0"/>
                </a:rPr>
                <a:t>xã</a:t>
              </a:r>
              <a:endParaRPr lang="ko-KR" altLang="en-US" sz="2000" b="1"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grpSp>
      <p:sp>
        <p:nvSpPr>
          <p:cNvPr id="57" name="Rectangle 32">
            <a:extLst>
              <a:ext uri="{FF2B5EF4-FFF2-40B4-BE49-F238E27FC236}">
                <a16:creationId xmlns:a16="http://schemas.microsoft.com/office/drawing/2014/main" id="{152CCDA1-734B-BD3C-6BCF-B56B9D0DE209}"/>
              </a:ext>
            </a:extLst>
          </p:cNvPr>
          <p:cNvSpPr/>
          <p:nvPr/>
        </p:nvSpPr>
        <p:spPr>
          <a:xfrm>
            <a:off x="64753" y="6163018"/>
            <a:ext cx="864000" cy="651116"/>
          </a:xfrm>
          <a:prstGeom prst="rect">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30">
            <a:extLst>
              <a:ext uri="{FF2B5EF4-FFF2-40B4-BE49-F238E27FC236}">
                <a16:creationId xmlns:a16="http://schemas.microsoft.com/office/drawing/2014/main" id="{C02F9411-70BC-E4B7-C89D-F6795752129A}"/>
              </a:ext>
            </a:extLst>
          </p:cNvPr>
          <p:cNvSpPr/>
          <p:nvPr/>
        </p:nvSpPr>
        <p:spPr>
          <a:xfrm>
            <a:off x="305130" y="6271297"/>
            <a:ext cx="368606" cy="38668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32">
            <a:extLst>
              <a:ext uri="{FF2B5EF4-FFF2-40B4-BE49-F238E27FC236}">
                <a16:creationId xmlns:a16="http://schemas.microsoft.com/office/drawing/2014/main" id="{41C3C5BE-44B9-5009-884B-8EFACFDE4231}"/>
              </a:ext>
            </a:extLst>
          </p:cNvPr>
          <p:cNvSpPr/>
          <p:nvPr/>
        </p:nvSpPr>
        <p:spPr>
          <a:xfrm>
            <a:off x="1036332" y="3949395"/>
            <a:ext cx="373959" cy="34939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1679574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D845ED-3EC1-4D98-9731-0789C5112DFA}"/>
              </a:ext>
            </a:extLst>
          </p:cNvPr>
          <p:cNvGrpSpPr/>
          <p:nvPr/>
        </p:nvGrpSpPr>
        <p:grpSpPr>
          <a:xfrm>
            <a:off x="1226" y="2350067"/>
            <a:ext cx="10779026" cy="1016320"/>
            <a:chOff x="-3475307" y="2023474"/>
            <a:chExt cx="14906937" cy="1405526"/>
          </a:xfrm>
          <a:solidFill>
            <a:schemeClr val="accent2"/>
          </a:solidFill>
        </p:grpSpPr>
        <p:sp>
          <p:nvSpPr>
            <p:cNvPr id="5" name="Rectangle 4">
              <a:extLst>
                <a:ext uri="{FF2B5EF4-FFF2-40B4-BE49-F238E27FC236}">
                  <a16:creationId xmlns:a16="http://schemas.microsoft.com/office/drawing/2014/main" id="{8C58F753-2709-4751-AA5D-1E6F72A6747E}"/>
                </a:ext>
              </a:extLst>
            </p:cNvPr>
            <p:cNvSpPr/>
            <p:nvPr userDrawn="1"/>
          </p:nvSpPr>
          <p:spPr>
            <a:xfrm rot="10800000">
              <a:off x="-3475307" y="3200400"/>
              <a:ext cx="9610782"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C75697-77F3-4600-B7A1-FDAADAA54938}"/>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4FCCB8B-7F22-448A-B445-CE2968C99E2D}"/>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45390521-3F18-4FE3-B179-5B165CD98E94}"/>
              </a:ext>
            </a:extLst>
          </p:cNvPr>
          <p:cNvGrpSpPr/>
          <p:nvPr/>
        </p:nvGrpSpPr>
        <p:grpSpPr>
          <a:xfrm rot="10800000">
            <a:off x="6479065" y="3493288"/>
            <a:ext cx="5712935" cy="1019976"/>
            <a:chOff x="3530890" y="2023474"/>
            <a:chExt cx="7900740" cy="1410582"/>
          </a:xfrm>
          <a:solidFill>
            <a:schemeClr val="accent2"/>
          </a:solidFill>
        </p:grpSpPr>
        <p:sp>
          <p:nvSpPr>
            <p:cNvPr id="9" name="Rectangle 8">
              <a:extLst>
                <a:ext uri="{FF2B5EF4-FFF2-40B4-BE49-F238E27FC236}">
                  <a16:creationId xmlns:a16="http://schemas.microsoft.com/office/drawing/2014/main" id="{159DB61D-A943-41AA-9E77-F9B46CC528F5}"/>
                </a:ext>
              </a:extLst>
            </p:cNvPr>
            <p:cNvSpPr/>
            <p:nvPr userDrawn="1"/>
          </p:nvSpPr>
          <p:spPr>
            <a:xfrm rot="10800000">
              <a:off x="3530890" y="3205456"/>
              <a:ext cx="2592356" cy="228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F0EB26D-FB44-4E35-ACFF-D8D8099A62C5}"/>
                </a:ext>
              </a:extLst>
            </p:cNvPr>
            <p:cNvSpPr/>
            <p:nvPr userDrawn="1"/>
          </p:nvSpPr>
          <p:spPr>
            <a:xfrm rot="2727637">
              <a:off x="7154945" y="448707"/>
              <a:ext cx="228600" cy="341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5A62848-97A5-4FF6-AB4A-B92FC68CEB40}"/>
                </a:ext>
              </a:extLst>
            </p:cNvPr>
            <p:cNvSpPr/>
            <p:nvPr userDrawn="1"/>
          </p:nvSpPr>
          <p:spPr>
            <a:xfrm rot="18872363" flipH="1">
              <a:off x="9542351" y="362795"/>
              <a:ext cx="228600" cy="3549958"/>
            </a:xfrm>
            <a:custGeom>
              <a:avLst/>
              <a:gdLst>
                <a:gd name="connsiteX0" fmla="*/ 0 w 228600"/>
                <a:gd name="connsiteY0" fmla="*/ 0 h 3549958"/>
                <a:gd name="connsiteX1" fmla="*/ 0 w 228600"/>
                <a:gd name="connsiteY1" fmla="*/ 3549958 h 3549958"/>
                <a:gd name="connsiteX2" fmla="*/ 10901 w 228600"/>
                <a:gd name="connsiteY2" fmla="*/ 3549958 h 3549958"/>
                <a:gd name="connsiteX3" fmla="*/ 228600 w 228600"/>
                <a:gd name="connsiteY3" fmla="*/ 3328731 h 3549958"/>
                <a:gd name="connsiteX4" fmla="*/ 228600 w 228600"/>
                <a:gd name="connsiteY4" fmla="*/ 0 h 354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3549958">
                  <a:moveTo>
                    <a:pt x="0" y="0"/>
                  </a:moveTo>
                  <a:lnTo>
                    <a:pt x="0" y="3549958"/>
                  </a:lnTo>
                  <a:lnTo>
                    <a:pt x="10901" y="3549958"/>
                  </a:lnTo>
                  <a:lnTo>
                    <a:pt x="228600" y="3328731"/>
                  </a:lnTo>
                  <a:lnTo>
                    <a:pt x="228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6F5ED0E8-AD84-4FD9-B7DF-928A21546F6E}"/>
              </a:ext>
            </a:extLst>
          </p:cNvPr>
          <p:cNvSpPr txBox="1"/>
          <p:nvPr/>
        </p:nvSpPr>
        <p:spPr>
          <a:xfrm>
            <a:off x="668192" y="163764"/>
            <a:ext cx="5767332" cy="1200329"/>
          </a:xfrm>
          <a:prstGeom prst="rect">
            <a:avLst/>
          </a:prstGeom>
          <a:noFill/>
        </p:spPr>
        <p:txBody>
          <a:bodyPr wrap="square" rtlCol="0" anchor="ctr">
            <a:spAutoFit/>
          </a:bodyPr>
          <a:lstStyle/>
          <a:p>
            <a:r>
              <a:rPr lang="vi-VN" altLang="ko-KR" sz="3600" b="1" dirty="0">
                <a:solidFill>
                  <a:schemeClr val="tx1"/>
                </a:solidFill>
                <a:latin typeface="+mj-lt"/>
                <a:cs typeface="Arial" pitchFamily="34" charset="0"/>
              </a:rPr>
              <a:t>Công cụ hỗ trợ tổng hợp, báo cáo kết quả kiểm kê</a:t>
            </a:r>
            <a:endParaRPr lang="en-US" altLang="ko-KR" sz="3600" b="1" dirty="0">
              <a:solidFill>
                <a:schemeClr val="tx1"/>
              </a:solidFill>
              <a:latin typeface="+mj-lt"/>
              <a:cs typeface="Arial" pitchFamily="34" charset="0"/>
            </a:endParaRPr>
          </a:p>
        </p:txBody>
      </p:sp>
      <p:sp>
        <p:nvSpPr>
          <p:cNvPr id="17" name="TextBox 16">
            <a:extLst>
              <a:ext uri="{FF2B5EF4-FFF2-40B4-BE49-F238E27FC236}">
                <a16:creationId xmlns:a16="http://schemas.microsoft.com/office/drawing/2014/main" id="{E04E57C4-C36F-486D-B717-4B3D00FEAF5A}"/>
              </a:ext>
            </a:extLst>
          </p:cNvPr>
          <p:cNvSpPr txBox="1"/>
          <p:nvPr/>
        </p:nvSpPr>
        <p:spPr>
          <a:xfrm>
            <a:off x="117417" y="1763547"/>
            <a:ext cx="7099790" cy="1046440"/>
          </a:xfrm>
          <a:prstGeom prst="rect">
            <a:avLst/>
          </a:prstGeom>
          <a:noFill/>
        </p:spPr>
        <p:txBody>
          <a:bodyPr wrap="square" rtlCol="0">
            <a:spAutoFit/>
          </a:bodyPr>
          <a:lstStyle/>
          <a:p>
            <a:pPr algn="ctr"/>
            <a:r>
              <a:rPr lang="vi-VN" altLang="ko-KR" sz="2600" dirty="0">
                <a:solidFill>
                  <a:srgbClr val="FF0000"/>
                </a:solidFill>
                <a:latin typeface="Times New Roman" panose="02020603050405020304" pitchFamily="18" charset="0"/>
                <a:cs typeface="Times New Roman" panose="02020603050405020304" pitchFamily="18" charset="0"/>
              </a:rPr>
              <a:t>PHẦN MỀM TỔNG KIỂM KÊ TÀI SẢN CÔNG:</a:t>
            </a:r>
          </a:p>
          <a:p>
            <a:pPr algn="ctr"/>
            <a:r>
              <a:rPr lang="vi-VN" altLang="ko-KR" sz="3600" b="1" dirty="0">
                <a:latin typeface="Times New Roman" panose="02020603050405020304" pitchFamily="18" charset="0"/>
                <a:cs typeface="Times New Roman" panose="02020603050405020304" pitchFamily="18" charset="0"/>
              </a:rPr>
              <a:t>Https://kktsc.mof.gov.vn</a:t>
            </a:r>
            <a:endParaRPr lang="en-US" altLang="ko-KR" sz="3600" b="1" dirty="0">
              <a:solidFill>
                <a:schemeClr val="tx1"/>
              </a:solidFill>
              <a:cs typeface="Arial" pitchFamily="34" charset="0"/>
            </a:endParaRPr>
          </a:p>
        </p:txBody>
      </p:sp>
      <p:sp>
        <p:nvSpPr>
          <p:cNvPr id="19" name="TextBox 18">
            <a:extLst>
              <a:ext uri="{FF2B5EF4-FFF2-40B4-BE49-F238E27FC236}">
                <a16:creationId xmlns:a16="http://schemas.microsoft.com/office/drawing/2014/main" id="{65657A1C-09B6-4B9A-A24E-C3C636DB03E6}"/>
              </a:ext>
            </a:extLst>
          </p:cNvPr>
          <p:cNvSpPr txBox="1"/>
          <p:nvPr/>
        </p:nvSpPr>
        <p:spPr>
          <a:xfrm>
            <a:off x="599288" y="3900296"/>
            <a:ext cx="6379858" cy="2585323"/>
          </a:xfrm>
          <a:prstGeom prst="rect">
            <a:avLst/>
          </a:prstGeom>
          <a:noFill/>
        </p:spPr>
        <p:txBody>
          <a:bodyPr wrap="square" lIns="36000" tIns="0" rIns="36000" bIns="0" rtlCol="0" anchor="ctr">
            <a:spAutoFit/>
          </a:bodyPr>
          <a:lstStyle/>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Mỗi Bộ, cơ quan trung ương, địa phương được cấp 01 tài khoản để quản trị các thông tin của cơ quan, tổ chức, đơn vị thuộc phạm vi quản lý. </a:t>
            </a:r>
          </a:p>
          <a:p>
            <a:pPr algn="just"/>
            <a:r>
              <a:rPr lang="vi-VN" sz="2400" dirty="0">
                <a:effectLst/>
                <a:latin typeface="Times New Roman" panose="02020603050405020304" pitchFamily="18" charset="0"/>
                <a:ea typeface="Calibri" panose="020F0502020204030204" pitchFamily="34" charset="0"/>
                <a:cs typeface="Times New Roman" panose="02020603050405020304" pitchFamily="18" charset="0"/>
              </a:rPr>
              <a:t>Mỗi đối tượng thực hiện kiểm kê, đơn vị tổng hợp sẽ được cấp 01 tài khoản để đăng nhập vào Phần mềm phục vụ cho việc cập nhật thông tin tài sản kiểm kê, tổng hợp, báo cáo kết quả kiểm kê.</a:t>
            </a:r>
            <a:r>
              <a:rPr lang="en-VN" sz="2400" dirty="0">
                <a:effectLst/>
                <a:latin typeface="Times New Roman" panose="02020603050405020304" pitchFamily="18" charset="0"/>
                <a:cs typeface="Times New Roman" panose="02020603050405020304" pitchFamily="18" charset="0"/>
              </a:rPr>
              <a:t> </a:t>
            </a:r>
            <a:endParaRPr lang="ko-KR" alt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Freeform: Shape 32">
            <a:extLst>
              <a:ext uri="{FF2B5EF4-FFF2-40B4-BE49-F238E27FC236}">
                <a16:creationId xmlns:a16="http://schemas.microsoft.com/office/drawing/2014/main" id="{C7993E64-8B57-019A-6E85-9A10BC38FD52}"/>
              </a:ext>
            </a:extLst>
          </p:cNvPr>
          <p:cNvSpPr>
            <a:spLocks noGrp="1"/>
          </p:cNvSpPr>
          <p:nvPr>
            <p:ph type="pic" sz="quarter" idx="10"/>
          </p:nvPr>
        </p:nvSpPr>
        <p:spPr>
          <a:xfrm>
            <a:off x="7483747" y="2150276"/>
            <a:ext cx="2329149" cy="2105828"/>
          </a:xfrm>
          <a:custGeom>
            <a:avLst/>
            <a:gdLst>
              <a:gd name="connsiteX0" fmla="*/ 1669828 w 2579663"/>
              <a:gd name="connsiteY0" fmla="*/ 1588710 h 2267484"/>
              <a:gd name="connsiteX1" fmla="*/ 1669828 w 2579663"/>
              <a:gd name="connsiteY1" fmla="*/ 1762636 h 2267484"/>
              <a:gd name="connsiteX2" fmla="*/ 1936057 w 2579663"/>
              <a:gd name="connsiteY2" fmla="*/ 1762636 h 2267484"/>
              <a:gd name="connsiteX3" fmla="*/ 1936058 w 2579663"/>
              <a:gd name="connsiteY3" fmla="*/ 1762636 h 2267484"/>
              <a:gd name="connsiteX4" fmla="*/ 1936058 w 2579663"/>
              <a:gd name="connsiteY4" fmla="*/ 1588710 h 2267484"/>
              <a:gd name="connsiteX5" fmla="*/ 1936057 w 2579663"/>
              <a:gd name="connsiteY5" fmla="*/ 1588710 h 2267484"/>
              <a:gd name="connsiteX6" fmla="*/ 1669828 w 2579663"/>
              <a:gd name="connsiteY6" fmla="*/ 1588710 h 2267484"/>
              <a:gd name="connsiteX7" fmla="*/ 325582 w 2579663"/>
              <a:gd name="connsiteY7" fmla="*/ 1588710 h 2267484"/>
              <a:gd name="connsiteX8" fmla="*/ 325582 w 2579663"/>
              <a:gd name="connsiteY8" fmla="*/ 1763039 h 2267484"/>
              <a:gd name="connsiteX9" fmla="*/ 592012 w 2579663"/>
              <a:gd name="connsiteY9" fmla="*/ 1763039 h 2267484"/>
              <a:gd name="connsiteX10" fmla="*/ 592013 w 2579663"/>
              <a:gd name="connsiteY10" fmla="*/ 1763039 h 2267484"/>
              <a:gd name="connsiteX11" fmla="*/ 592013 w 2579663"/>
              <a:gd name="connsiteY11" fmla="*/ 1588710 h 2267484"/>
              <a:gd name="connsiteX12" fmla="*/ 592012 w 2579663"/>
              <a:gd name="connsiteY12" fmla="*/ 1588710 h 2267484"/>
              <a:gd name="connsiteX13" fmla="*/ 325582 w 2579663"/>
              <a:gd name="connsiteY13" fmla="*/ 1588710 h 2267484"/>
              <a:gd name="connsiteX14" fmla="*/ 627684 w 2579663"/>
              <a:gd name="connsiteY14" fmla="*/ 1588508 h 2267484"/>
              <a:gd name="connsiteX15" fmla="*/ 627684 w 2579663"/>
              <a:gd name="connsiteY15" fmla="*/ 1588509 h 2267484"/>
              <a:gd name="connsiteX16" fmla="*/ 627684 w 2579663"/>
              <a:gd name="connsiteY16" fmla="*/ 1763038 h 2267484"/>
              <a:gd name="connsiteX17" fmla="*/ 627684 w 2579663"/>
              <a:gd name="connsiteY17" fmla="*/ 1763039 h 2267484"/>
              <a:gd name="connsiteX18" fmla="*/ 920718 w 2579663"/>
              <a:gd name="connsiteY18" fmla="*/ 1763039 h 2267484"/>
              <a:gd name="connsiteX19" fmla="*/ 920718 w 2579663"/>
              <a:gd name="connsiteY19" fmla="*/ 1588509 h 2267484"/>
              <a:gd name="connsiteX20" fmla="*/ 920717 w 2579663"/>
              <a:gd name="connsiteY20" fmla="*/ 1588509 h 2267484"/>
              <a:gd name="connsiteX21" fmla="*/ 920717 w 2579663"/>
              <a:gd name="connsiteY21" fmla="*/ 1588508 h 2267484"/>
              <a:gd name="connsiteX22" fmla="*/ 627684 w 2579663"/>
              <a:gd name="connsiteY22" fmla="*/ 1588508 h 2267484"/>
              <a:gd name="connsiteX23" fmla="*/ 1971528 w 2579663"/>
              <a:gd name="connsiteY23" fmla="*/ 1588306 h 2267484"/>
              <a:gd name="connsiteX24" fmla="*/ 1971528 w 2579663"/>
              <a:gd name="connsiteY24" fmla="*/ 1588307 h 2267484"/>
              <a:gd name="connsiteX25" fmla="*/ 1971527 w 2579663"/>
              <a:gd name="connsiteY25" fmla="*/ 1588307 h 2267484"/>
              <a:gd name="connsiteX26" fmla="*/ 1971527 w 2579663"/>
              <a:gd name="connsiteY26" fmla="*/ 1762636 h 2267484"/>
              <a:gd name="connsiteX27" fmla="*/ 2264359 w 2579663"/>
              <a:gd name="connsiteY27" fmla="*/ 1762636 h 2267484"/>
              <a:gd name="connsiteX28" fmla="*/ 2264359 w 2579663"/>
              <a:gd name="connsiteY28" fmla="*/ 1762635 h 2267484"/>
              <a:gd name="connsiteX29" fmla="*/ 2264360 w 2579663"/>
              <a:gd name="connsiteY29" fmla="*/ 1762635 h 2267484"/>
              <a:gd name="connsiteX30" fmla="*/ 2264360 w 2579663"/>
              <a:gd name="connsiteY30" fmla="*/ 1588306 h 2267484"/>
              <a:gd name="connsiteX31" fmla="*/ 1971528 w 2579663"/>
              <a:gd name="connsiteY31" fmla="*/ 1588306 h 2267484"/>
              <a:gd name="connsiteX32" fmla="*/ 1971326 w 2579663"/>
              <a:gd name="connsiteY32" fmla="*/ 1379112 h 2267484"/>
              <a:gd name="connsiteX33" fmla="*/ 1971326 w 2579663"/>
              <a:gd name="connsiteY33" fmla="*/ 1553038 h 2267484"/>
              <a:gd name="connsiteX34" fmla="*/ 2264561 w 2579663"/>
              <a:gd name="connsiteY34" fmla="*/ 1553038 h 2267484"/>
              <a:gd name="connsiteX35" fmla="*/ 2264561 w 2579663"/>
              <a:gd name="connsiteY35" fmla="*/ 1379112 h 2267484"/>
              <a:gd name="connsiteX36" fmla="*/ 1971326 w 2579663"/>
              <a:gd name="connsiteY36" fmla="*/ 1379112 h 2267484"/>
              <a:gd name="connsiteX37" fmla="*/ 627483 w 2579663"/>
              <a:gd name="connsiteY37" fmla="*/ 1379112 h 2267484"/>
              <a:gd name="connsiteX38" fmla="*/ 627483 w 2579663"/>
              <a:gd name="connsiteY38" fmla="*/ 1552836 h 2267484"/>
              <a:gd name="connsiteX39" fmla="*/ 627483 w 2579663"/>
              <a:gd name="connsiteY39" fmla="*/ 1552837 h 2267484"/>
              <a:gd name="connsiteX40" fmla="*/ 920919 w 2579663"/>
              <a:gd name="connsiteY40" fmla="*/ 1552837 h 2267484"/>
              <a:gd name="connsiteX41" fmla="*/ 920919 w 2579663"/>
              <a:gd name="connsiteY41" fmla="*/ 1552836 h 2267484"/>
              <a:gd name="connsiteX42" fmla="*/ 920919 w 2579663"/>
              <a:gd name="connsiteY42" fmla="*/ 1379112 h 2267484"/>
              <a:gd name="connsiteX43" fmla="*/ 627483 w 2579663"/>
              <a:gd name="connsiteY43" fmla="*/ 1379112 h 2267484"/>
              <a:gd name="connsiteX44" fmla="*/ 1669828 w 2579663"/>
              <a:gd name="connsiteY44" fmla="*/ 1378910 h 2267484"/>
              <a:gd name="connsiteX45" fmla="*/ 1669828 w 2579663"/>
              <a:gd name="connsiteY45" fmla="*/ 1378911 h 2267484"/>
              <a:gd name="connsiteX46" fmla="*/ 1669828 w 2579663"/>
              <a:gd name="connsiteY46" fmla="*/ 1553037 h 2267484"/>
              <a:gd name="connsiteX47" fmla="*/ 1669828 w 2579663"/>
              <a:gd name="connsiteY47" fmla="*/ 1553038 h 2267484"/>
              <a:gd name="connsiteX48" fmla="*/ 1935453 w 2579663"/>
              <a:gd name="connsiteY48" fmla="*/ 1553038 h 2267484"/>
              <a:gd name="connsiteX49" fmla="*/ 1935453 w 2579663"/>
              <a:gd name="connsiteY49" fmla="*/ 1378911 h 2267484"/>
              <a:gd name="connsiteX50" fmla="*/ 1935452 w 2579663"/>
              <a:gd name="connsiteY50" fmla="*/ 1378911 h 2267484"/>
              <a:gd name="connsiteX51" fmla="*/ 1935452 w 2579663"/>
              <a:gd name="connsiteY51" fmla="*/ 1378910 h 2267484"/>
              <a:gd name="connsiteX52" fmla="*/ 1669828 w 2579663"/>
              <a:gd name="connsiteY52" fmla="*/ 1378910 h 2267484"/>
              <a:gd name="connsiteX53" fmla="*/ 325985 w 2579663"/>
              <a:gd name="connsiteY53" fmla="*/ 1378910 h 2267484"/>
              <a:gd name="connsiteX54" fmla="*/ 325985 w 2579663"/>
              <a:gd name="connsiteY54" fmla="*/ 1378911 h 2267484"/>
              <a:gd name="connsiteX55" fmla="*/ 325985 w 2579663"/>
              <a:gd name="connsiteY55" fmla="*/ 1552836 h 2267484"/>
              <a:gd name="connsiteX56" fmla="*/ 325985 w 2579663"/>
              <a:gd name="connsiteY56" fmla="*/ 1552837 h 2267484"/>
              <a:gd name="connsiteX57" fmla="*/ 592012 w 2579663"/>
              <a:gd name="connsiteY57" fmla="*/ 1552837 h 2267484"/>
              <a:gd name="connsiteX58" fmla="*/ 592012 w 2579663"/>
              <a:gd name="connsiteY58" fmla="*/ 1552836 h 2267484"/>
              <a:gd name="connsiteX59" fmla="*/ 592012 w 2579663"/>
              <a:gd name="connsiteY59" fmla="*/ 1378911 h 2267484"/>
              <a:gd name="connsiteX60" fmla="*/ 592012 w 2579663"/>
              <a:gd name="connsiteY60" fmla="*/ 1378910 h 2267484"/>
              <a:gd name="connsiteX61" fmla="*/ 325985 w 2579663"/>
              <a:gd name="connsiteY61" fmla="*/ 1378910 h 2267484"/>
              <a:gd name="connsiteX62" fmla="*/ 1301017 w 2579663"/>
              <a:gd name="connsiteY62" fmla="*/ 1256377 h 2267484"/>
              <a:gd name="connsiteX63" fmla="*/ 2414504 w 2579663"/>
              <a:gd name="connsiteY63" fmla="*/ 1256377 h 2267484"/>
              <a:gd name="connsiteX64" fmla="*/ 2435061 w 2579663"/>
              <a:gd name="connsiteY64" fmla="*/ 1276934 h 2267484"/>
              <a:gd name="connsiteX65" fmla="*/ 2434456 w 2579663"/>
              <a:gd name="connsiteY65" fmla="*/ 2267283 h 2267484"/>
              <a:gd name="connsiteX66" fmla="*/ 1527543 w 2579663"/>
              <a:gd name="connsiteY66" fmla="*/ 2267283 h 2267484"/>
              <a:gd name="connsiteX67" fmla="*/ 1527947 w 2579663"/>
              <a:gd name="connsiteY67" fmla="*/ 2260229 h 2267484"/>
              <a:gd name="connsiteX68" fmla="*/ 1527947 w 2579663"/>
              <a:gd name="connsiteY68" fmla="*/ 1558278 h 2267484"/>
              <a:gd name="connsiteX69" fmla="*/ 1527946 w 2579663"/>
              <a:gd name="connsiteY69" fmla="*/ 1558255 h 2267484"/>
              <a:gd name="connsiteX70" fmla="*/ 1527946 w 2579663"/>
              <a:gd name="connsiteY70" fmla="*/ 1558076 h 2267484"/>
              <a:gd name="connsiteX71" fmla="*/ 1527543 w 2579663"/>
              <a:gd name="connsiteY71" fmla="*/ 1548604 h 2267484"/>
              <a:gd name="connsiteX72" fmla="*/ 1092426 w 2579663"/>
              <a:gd name="connsiteY72" fmla="*/ 1548604 h 2267484"/>
              <a:gd name="connsiteX73" fmla="*/ 1092426 w 2579663"/>
              <a:gd name="connsiteY73" fmla="*/ 1560092 h 2267484"/>
              <a:gd name="connsiteX74" fmla="*/ 1092426 w 2579663"/>
              <a:gd name="connsiteY74" fmla="*/ 1711244 h 2267484"/>
              <a:gd name="connsiteX75" fmla="*/ 1092225 w 2579663"/>
              <a:gd name="connsiteY75" fmla="*/ 2267283 h 2267484"/>
              <a:gd name="connsiteX76" fmla="*/ 1092225 w 2579663"/>
              <a:gd name="connsiteY76" fmla="*/ 2267484 h 2267484"/>
              <a:gd name="connsiteX77" fmla="*/ 145005 w 2579663"/>
              <a:gd name="connsiteY77" fmla="*/ 2267484 h 2267484"/>
              <a:gd name="connsiteX78" fmla="*/ 144602 w 2579663"/>
              <a:gd name="connsiteY78" fmla="*/ 2257407 h 2267484"/>
              <a:gd name="connsiteX79" fmla="*/ 144602 w 2579663"/>
              <a:gd name="connsiteY79" fmla="*/ 1267865 h 2267484"/>
              <a:gd name="connsiteX80" fmla="*/ 145207 w 2579663"/>
              <a:gd name="connsiteY80" fmla="*/ 1256578 h 2267484"/>
              <a:gd name="connsiteX81" fmla="*/ 160322 w 2579663"/>
              <a:gd name="connsiteY81" fmla="*/ 1256578 h 2267484"/>
              <a:gd name="connsiteX82" fmla="*/ 1301017 w 2579663"/>
              <a:gd name="connsiteY82" fmla="*/ 1256377 h 2267484"/>
              <a:gd name="connsiteX83" fmla="*/ 898448 w 2579663"/>
              <a:gd name="connsiteY83" fmla="*/ 687440 h 2267484"/>
              <a:gd name="connsiteX84" fmla="*/ 898448 w 2579663"/>
              <a:gd name="connsiteY84" fmla="*/ 953065 h 2267484"/>
              <a:gd name="connsiteX85" fmla="*/ 1262826 w 2579663"/>
              <a:gd name="connsiteY85" fmla="*/ 953065 h 2267484"/>
              <a:gd name="connsiteX86" fmla="*/ 1262826 w 2579663"/>
              <a:gd name="connsiteY86" fmla="*/ 687440 h 2267484"/>
              <a:gd name="connsiteX87" fmla="*/ 898448 w 2579663"/>
              <a:gd name="connsiteY87" fmla="*/ 687440 h 2267484"/>
              <a:gd name="connsiteX88" fmla="*/ 1312605 w 2579663"/>
              <a:gd name="connsiteY88" fmla="*/ 686836 h 2267484"/>
              <a:gd name="connsiteX89" fmla="*/ 1312605 w 2579663"/>
              <a:gd name="connsiteY89" fmla="*/ 952662 h 2267484"/>
              <a:gd name="connsiteX90" fmla="*/ 1676781 w 2579663"/>
              <a:gd name="connsiteY90" fmla="*/ 952662 h 2267484"/>
              <a:gd name="connsiteX91" fmla="*/ 1676781 w 2579663"/>
              <a:gd name="connsiteY91" fmla="*/ 686836 h 2267484"/>
              <a:gd name="connsiteX92" fmla="*/ 1312605 w 2579663"/>
              <a:gd name="connsiteY92" fmla="*/ 686836 h 2267484"/>
              <a:gd name="connsiteX93" fmla="*/ 1797300 w 2579663"/>
              <a:gd name="connsiteY93" fmla="*/ 491547 h 2267484"/>
              <a:gd name="connsiteX94" fmla="*/ 1797300 w 2579663"/>
              <a:gd name="connsiteY94" fmla="*/ 1012518 h 2267484"/>
              <a:gd name="connsiteX95" fmla="*/ 763016 w 2579663"/>
              <a:gd name="connsiteY95" fmla="*/ 1012518 h 2267484"/>
              <a:gd name="connsiteX96" fmla="*/ 763016 w 2579663"/>
              <a:gd name="connsiteY96" fmla="*/ 496384 h 2267484"/>
              <a:gd name="connsiteX97" fmla="*/ 739033 w 2579663"/>
              <a:gd name="connsiteY97" fmla="*/ 531854 h 2267484"/>
              <a:gd name="connsiteX98" fmla="*/ 739436 w 2579663"/>
              <a:gd name="connsiteY98" fmla="*/ 1033679 h 2267484"/>
              <a:gd name="connsiteX99" fmla="*/ 739436 w 2579663"/>
              <a:gd name="connsiteY99" fmla="*/ 1045167 h 2267484"/>
              <a:gd name="connsiteX100" fmla="*/ 1823298 w 2579663"/>
              <a:gd name="connsiteY100" fmla="*/ 1045167 h 2267484"/>
              <a:gd name="connsiteX101" fmla="*/ 1823902 w 2579663"/>
              <a:gd name="connsiteY101" fmla="*/ 1041539 h 2267484"/>
              <a:gd name="connsiteX102" fmla="*/ 1823902 w 2579663"/>
              <a:gd name="connsiteY102" fmla="*/ 518553 h 2267484"/>
              <a:gd name="connsiteX103" fmla="*/ 1821081 w 2579663"/>
              <a:gd name="connsiteY103" fmla="*/ 510491 h 2267484"/>
              <a:gd name="connsiteX104" fmla="*/ 1797300 w 2579663"/>
              <a:gd name="connsiteY104" fmla="*/ 491547 h 2267484"/>
              <a:gd name="connsiteX105" fmla="*/ 1312202 w 2579663"/>
              <a:gd name="connsiteY105" fmla="*/ 486508 h 2267484"/>
              <a:gd name="connsiteX106" fmla="*/ 1312202 w 2579663"/>
              <a:gd name="connsiteY106" fmla="*/ 660233 h 2267484"/>
              <a:gd name="connsiteX107" fmla="*/ 1676177 w 2579663"/>
              <a:gd name="connsiteY107" fmla="*/ 660233 h 2267484"/>
              <a:gd name="connsiteX108" fmla="*/ 1676177 w 2579663"/>
              <a:gd name="connsiteY108" fmla="*/ 486508 h 2267484"/>
              <a:gd name="connsiteX109" fmla="*/ 1312202 w 2579663"/>
              <a:gd name="connsiteY109" fmla="*/ 486508 h 2267484"/>
              <a:gd name="connsiteX110" fmla="*/ 898448 w 2579663"/>
              <a:gd name="connsiteY110" fmla="*/ 486105 h 2267484"/>
              <a:gd name="connsiteX111" fmla="*/ 898448 w 2579663"/>
              <a:gd name="connsiteY111" fmla="*/ 660434 h 2267484"/>
              <a:gd name="connsiteX112" fmla="*/ 1262624 w 2579663"/>
              <a:gd name="connsiteY112" fmla="*/ 660434 h 2267484"/>
              <a:gd name="connsiteX113" fmla="*/ 1262624 w 2579663"/>
              <a:gd name="connsiteY113" fmla="*/ 486105 h 2267484"/>
              <a:gd name="connsiteX114" fmla="*/ 898448 w 2579663"/>
              <a:gd name="connsiteY114" fmla="*/ 486105 h 2267484"/>
              <a:gd name="connsiteX115" fmla="*/ 1286705 w 2579663"/>
              <a:gd name="connsiteY115" fmla="*/ 31572 h 2267484"/>
              <a:gd name="connsiteX116" fmla="*/ 1334268 w 2579663"/>
              <a:gd name="connsiteY116" fmla="*/ 67647 h 2267484"/>
              <a:gd name="connsiteX117" fmla="*/ 1845363 w 2579663"/>
              <a:gd name="connsiteY117" fmla="*/ 455000 h 2267484"/>
              <a:gd name="connsiteX118" fmla="*/ 1861285 w 2579663"/>
              <a:gd name="connsiteY118" fmla="*/ 497323 h 2267484"/>
              <a:gd name="connsiteX119" fmla="*/ 1814729 w 2579663"/>
              <a:gd name="connsiteY119" fmla="*/ 462054 h 2267484"/>
              <a:gd name="connsiteX120" fmla="*/ 1298999 w 2579663"/>
              <a:gd name="connsiteY120" fmla="*/ 69058 h 2267484"/>
              <a:gd name="connsiteX121" fmla="*/ 1281062 w 2579663"/>
              <a:gd name="connsiteY121" fmla="*/ 68856 h 2267484"/>
              <a:gd name="connsiteX122" fmla="*/ 727644 w 2579663"/>
              <a:gd name="connsiteY122" fmla="*/ 490470 h 2267484"/>
              <a:gd name="connsiteX123" fmla="*/ 718776 w 2579663"/>
              <a:gd name="connsiteY123" fmla="*/ 497121 h 2267484"/>
              <a:gd name="connsiteX124" fmla="*/ 733085 w 2579663"/>
              <a:gd name="connsiteY124" fmla="*/ 456411 h 2267484"/>
              <a:gd name="connsiteX125" fmla="*/ 1281667 w 2579663"/>
              <a:gd name="connsiteY125" fmla="*/ 35200 h 2267484"/>
              <a:gd name="connsiteX126" fmla="*/ 1286705 w 2579663"/>
              <a:gd name="connsiteY126" fmla="*/ 31572 h 2267484"/>
              <a:gd name="connsiteX127" fmla="*/ 1282375 w 2579663"/>
              <a:gd name="connsiteY127" fmla="*/ 4232 h 2267484"/>
              <a:gd name="connsiteX128" fmla="*/ 1275321 w 2579663"/>
              <a:gd name="connsiteY128" fmla="*/ 9271 h 2267484"/>
              <a:gd name="connsiteX129" fmla="*/ 983899 w 2579663"/>
              <a:gd name="connsiteY129" fmla="*/ 231565 h 2267484"/>
              <a:gd name="connsiteX130" fmla="*/ 703563 w 2579663"/>
              <a:gd name="connsiteY130" fmla="*/ 445193 h 2267484"/>
              <a:gd name="connsiteX131" fmla="*/ 691874 w 2579663"/>
              <a:gd name="connsiteY131" fmla="*/ 465952 h 2267484"/>
              <a:gd name="connsiteX132" fmla="*/ 692277 w 2579663"/>
              <a:gd name="connsiteY132" fmla="*/ 527420 h 2267484"/>
              <a:gd name="connsiteX133" fmla="*/ 693687 w 2579663"/>
              <a:gd name="connsiteY133" fmla="*/ 539512 h 2267484"/>
              <a:gd name="connsiteX134" fmla="*/ 1286003 w 2579663"/>
              <a:gd name="connsiteY134" fmla="*/ 100365 h 2267484"/>
              <a:gd name="connsiteX135" fmla="*/ 1876906 w 2579663"/>
              <a:gd name="connsiteY135" fmla="*/ 544954 h 2267484"/>
              <a:gd name="connsiteX136" fmla="*/ 1877108 w 2579663"/>
              <a:gd name="connsiteY136" fmla="*/ 470385 h 2267484"/>
              <a:gd name="connsiteX137" fmla="*/ 1861590 w 2579663"/>
              <a:gd name="connsiteY137" fmla="*/ 438140 h 2267484"/>
              <a:gd name="connsiteX138" fmla="*/ 1373268 w 2579663"/>
              <a:gd name="connsiteY138" fmla="*/ 72351 h 2267484"/>
              <a:gd name="connsiteX139" fmla="*/ 1282375 w 2579663"/>
              <a:gd name="connsiteY139" fmla="*/ 4232 h 2267484"/>
              <a:gd name="connsiteX140" fmla="*/ 1281770 w 2579663"/>
              <a:gd name="connsiteY140" fmla="*/ 0 h 2267484"/>
              <a:gd name="connsiteX141" fmla="*/ 1283785 w 2579663"/>
              <a:gd name="connsiteY141" fmla="*/ 0 h 2267484"/>
              <a:gd name="connsiteX142" fmla="*/ 1290436 w 2579663"/>
              <a:gd name="connsiteY142" fmla="*/ 6046 h 2267484"/>
              <a:gd name="connsiteX143" fmla="*/ 1815438 w 2579663"/>
              <a:gd name="connsiteY143" fmla="*/ 400251 h 2267484"/>
              <a:gd name="connsiteX144" fmla="*/ 1847079 w 2579663"/>
              <a:gd name="connsiteY144" fmla="*/ 410731 h 2267484"/>
              <a:gd name="connsiteX145" fmla="*/ 2220929 w 2579663"/>
              <a:gd name="connsiteY145" fmla="*/ 409925 h 2267484"/>
              <a:gd name="connsiteX146" fmla="*/ 2247330 w 2579663"/>
              <a:gd name="connsiteY146" fmla="*/ 427458 h 2267484"/>
              <a:gd name="connsiteX147" fmla="*/ 2570393 w 2579663"/>
              <a:gd name="connsiteY147" fmla="*/ 1181405 h 2267484"/>
              <a:gd name="connsiteX148" fmla="*/ 2579663 w 2579663"/>
              <a:gd name="connsiteY148" fmla="*/ 1201156 h 2267484"/>
              <a:gd name="connsiteX149" fmla="*/ 2579663 w 2579663"/>
              <a:gd name="connsiteY149" fmla="*/ 1203171 h 2267484"/>
              <a:gd name="connsiteX150" fmla="*/ 2567773 w 2579663"/>
              <a:gd name="connsiteY150" fmla="*/ 1204179 h 2267484"/>
              <a:gd name="connsiteX151" fmla="*/ 11891 w 2579663"/>
              <a:gd name="connsiteY151" fmla="*/ 1204179 h 2267484"/>
              <a:gd name="connsiteX152" fmla="*/ 0 w 2579663"/>
              <a:gd name="connsiteY152" fmla="*/ 1203171 h 2267484"/>
              <a:gd name="connsiteX153" fmla="*/ 0 w 2579663"/>
              <a:gd name="connsiteY153" fmla="*/ 1201156 h 2267484"/>
              <a:gd name="connsiteX154" fmla="*/ 3426 w 2579663"/>
              <a:gd name="connsiteY154" fmla="*/ 1195311 h 2267484"/>
              <a:gd name="connsiteX155" fmla="*/ 332938 w 2579663"/>
              <a:gd name="connsiteY155" fmla="*/ 425846 h 2267484"/>
              <a:gd name="connsiteX156" fmla="*/ 357122 w 2579663"/>
              <a:gd name="connsiteY156" fmla="*/ 410126 h 2267484"/>
              <a:gd name="connsiteX157" fmla="*/ 723717 w 2579663"/>
              <a:gd name="connsiteY157" fmla="*/ 411134 h 2267484"/>
              <a:gd name="connsiteX158" fmla="*/ 758985 w 2579663"/>
              <a:gd name="connsiteY158" fmla="*/ 399243 h 2267484"/>
              <a:gd name="connsiteX159" fmla="*/ 1033478 w 2579663"/>
              <a:gd name="connsiteY159" fmla="*/ 189646 h 2267484"/>
              <a:gd name="connsiteX160" fmla="*/ 1281770 w 2579663"/>
              <a:gd name="connsiteY160" fmla="*/ 0 h 226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579663" h="2267484">
                <a:moveTo>
                  <a:pt x="1669828" y="1588710"/>
                </a:moveTo>
                <a:lnTo>
                  <a:pt x="1669828" y="1762636"/>
                </a:lnTo>
                <a:cubicBezTo>
                  <a:pt x="1758907" y="1762636"/>
                  <a:pt x="1847180" y="1762636"/>
                  <a:pt x="1936057" y="1762636"/>
                </a:cubicBezTo>
                <a:lnTo>
                  <a:pt x="1936058" y="1762636"/>
                </a:lnTo>
                <a:cubicBezTo>
                  <a:pt x="1936058" y="1704392"/>
                  <a:pt x="1936058" y="1647156"/>
                  <a:pt x="1936058" y="1588710"/>
                </a:cubicBezTo>
                <a:lnTo>
                  <a:pt x="1936057" y="1588710"/>
                </a:lnTo>
                <a:cubicBezTo>
                  <a:pt x="1846978" y="1588710"/>
                  <a:pt x="1758504" y="1588710"/>
                  <a:pt x="1669828" y="1588710"/>
                </a:cubicBezTo>
                <a:close/>
                <a:moveTo>
                  <a:pt x="325582" y="1588710"/>
                </a:moveTo>
                <a:lnTo>
                  <a:pt x="325582" y="1763039"/>
                </a:lnTo>
                <a:cubicBezTo>
                  <a:pt x="414660" y="1763039"/>
                  <a:pt x="503135" y="1763039"/>
                  <a:pt x="592012" y="1763039"/>
                </a:cubicBezTo>
                <a:lnTo>
                  <a:pt x="592013" y="1763039"/>
                </a:lnTo>
                <a:cubicBezTo>
                  <a:pt x="592013" y="1704795"/>
                  <a:pt x="592013" y="1646954"/>
                  <a:pt x="592013" y="1588710"/>
                </a:cubicBezTo>
                <a:lnTo>
                  <a:pt x="592012" y="1588710"/>
                </a:lnTo>
                <a:cubicBezTo>
                  <a:pt x="503135" y="1588710"/>
                  <a:pt x="414660" y="1588710"/>
                  <a:pt x="325582" y="1588710"/>
                </a:cubicBezTo>
                <a:close/>
                <a:moveTo>
                  <a:pt x="627684" y="1588508"/>
                </a:moveTo>
                <a:lnTo>
                  <a:pt x="627684" y="1588509"/>
                </a:lnTo>
                <a:lnTo>
                  <a:pt x="627684" y="1763038"/>
                </a:lnTo>
                <a:lnTo>
                  <a:pt x="627684" y="1763039"/>
                </a:lnTo>
                <a:cubicBezTo>
                  <a:pt x="725631" y="1763039"/>
                  <a:pt x="822771" y="1763039"/>
                  <a:pt x="920718" y="1763039"/>
                </a:cubicBezTo>
                <a:cubicBezTo>
                  <a:pt x="920718" y="1704392"/>
                  <a:pt x="920718" y="1646551"/>
                  <a:pt x="920718" y="1588509"/>
                </a:cubicBezTo>
                <a:lnTo>
                  <a:pt x="920717" y="1588509"/>
                </a:lnTo>
                <a:lnTo>
                  <a:pt x="920717" y="1588508"/>
                </a:lnTo>
                <a:cubicBezTo>
                  <a:pt x="822771" y="1588508"/>
                  <a:pt x="725429" y="1588508"/>
                  <a:pt x="627684" y="1588508"/>
                </a:cubicBezTo>
                <a:close/>
                <a:moveTo>
                  <a:pt x="1971528" y="1588306"/>
                </a:moveTo>
                <a:lnTo>
                  <a:pt x="1971528" y="1588307"/>
                </a:lnTo>
                <a:lnTo>
                  <a:pt x="1971527" y="1588307"/>
                </a:lnTo>
                <a:cubicBezTo>
                  <a:pt x="1971527" y="1647156"/>
                  <a:pt x="1971527" y="1704997"/>
                  <a:pt x="1971527" y="1762636"/>
                </a:cubicBezTo>
                <a:cubicBezTo>
                  <a:pt x="2069675" y="1762636"/>
                  <a:pt x="2167219" y="1762636"/>
                  <a:pt x="2264359" y="1762636"/>
                </a:cubicBezTo>
                <a:lnTo>
                  <a:pt x="2264359" y="1762635"/>
                </a:lnTo>
                <a:lnTo>
                  <a:pt x="2264360" y="1762635"/>
                </a:lnTo>
                <a:cubicBezTo>
                  <a:pt x="2264360" y="1704189"/>
                  <a:pt x="2264360" y="1646349"/>
                  <a:pt x="2264360" y="1588306"/>
                </a:cubicBezTo>
                <a:cubicBezTo>
                  <a:pt x="2166413" y="1588306"/>
                  <a:pt x="2069475" y="1588306"/>
                  <a:pt x="1971528" y="1588306"/>
                </a:cubicBezTo>
                <a:close/>
                <a:moveTo>
                  <a:pt x="1971326" y="1379112"/>
                </a:moveTo>
                <a:lnTo>
                  <a:pt x="1971326" y="1553038"/>
                </a:lnTo>
                <a:cubicBezTo>
                  <a:pt x="2069071" y="1553038"/>
                  <a:pt x="2166211" y="1553038"/>
                  <a:pt x="2264561" y="1553038"/>
                </a:cubicBezTo>
                <a:lnTo>
                  <a:pt x="2264561" y="1379112"/>
                </a:lnTo>
                <a:cubicBezTo>
                  <a:pt x="2166413" y="1379112"/>
                  <a:pt x="2068869" y="1379112"/>
                  <a:pt x="1971326" y="1379112"/>
                </a:cubicBezTo>
                <a:close/>
                <a:moveTo>
                  <a:pt x="627483" y="1379112"/>
                </a:moveTo>
                <a:lnTo>
                  <a:pt x="627483" y="1552836"/>
                </a:lnTo>
                <a:lnTo>
                  <a:pt x="627483" y="1552837"/>
                </a:lnTo>
                <a:cubicBezTo>
                  <a:pt x="725631" y="1552837"/>
                  <a:pt x="823174" y="1552837"/>
                  <a:pt x="920919" y="1552837"/>
                </a:cubicBezTo>
                <a:lnTo>
                  <a:pt x="920919" y="1552836"/>
                </a:lnTo>
                <a:lnTo>
                  <a:pt x="920919" y="1379112"/>
                </a:lnTo>
                <a:cubicBezTo>
                  <a:pt x="822771" y="1379112"/>
                  <a:pt x="725026" y="1379112"/>
                  <a:pt x="627483" y="1379112"/>
                </a:cubicBezTo>
                <a:close/>
                <a:moveTo>
                  <a:pt x="1669828" y="1378910"/>
                </a:moveTo>
                <a:lnTo>
                  <a:pt x="1669828" y="1378911"/>
                </a:lnTo>
                <a:lnTo>
                  <a:pt x="1669828" y="1553037"/>
                </a:lnTo>
                <a:lnTo>
                  <a:pt x="1669828" y="1553038"/>
                </a:lnTo>
                <a:cubicBezTo>
                  <a:pt x="1758907" y="1553038"/>
                  <a:pt x="1847180" y="1553038"/>
                  <a:pt x="1935453" y="1553038"/>
                </a:cubicBezTo>
                <a:cubicBezTo>
                  <a:pt x="1935453" y="1494593"/>
                  <a:pt x="1935453" y="1436752"/>
                  <a:pt x="1935453" y="1378911"/>
                </a:cubicBezTo>
                <a:lnTo>
                  <a:pt x="1935452" y="1378911"/>
                </a:lnTo>
                <a:lnTo>
                  <a:pt x="1935452" y="1378910"/>
                </a:lnTo>
                <a:cubicBezTo>
                  <a:pt x="1846575" y="1378910"/>
                  <a:pt x="1758504" y="1378910"/>
                  <a:pt x="1669828" y="1378910"/>
                </a:cubicBezTo>
                <a:close/>
                <a:moveTo>
                  <a:pt x="325985" y="1378910"/>
                </a:moveTo>
                <a:lnTo>
                  <a:pt x="325985" y="1378911"/>
                </a:lnTo>
                <a:lnTo>
                  <a:pt x="325985" y="1552836"/>
                </a:lnTo>
                <a:lnTo>
                  <a:pt x="325985" y="1552837"/>
                </a:lnTo>
                <a:cubicBezTo>
                  <a:pt x="415063" y="1552837"/>
                  <a:pt x="503336" y="1552837"/>
                  <a:pt x="592012" y="1552837"/>
                </a:cubicBezTo>
                <a:lnTo>
                  <a:pt x="592012" y="1552836"/>
                </a:lnTo>
                <a:lnTo>
                  <a:pt x="592012" y="1378911"/>
                </a:lnTo>
                <a:lnTo>
                  <a:pt x="592012" y="1378910"/>
                </a:lnTo>
                <a:cubicBezTo>
                  <a:pt x="503337" y="1378910"/>
                  <a:pt x="415064" y="1378910"/>
                  <a:pt x="325985" y="1378910"/>
                </a:cubicBezTo>
                <a:close/>
                <a:moveTo>
                  <a:pt x="1301017" y="1256377"/>
                </a:moveTo>
                <a:cubicBezTo>
                  <a:pt x="1672246" y="1256377"/>
                  <a:pt x="2043275" y="1256377"/>
                  <a:pt x="2414504" y="1256377"/>
                </a:cubicBezTo>
                <a:cubicBezTo>
                  <a:pt x="2435061" y="1256377"/>
                  <a:pt x="2435061" y="1256377"/>
                  <a:pt x="2435061" y="1276934"/>
                </a:cubicBezTo>
                <a:cubicBezTo>
                  <a:pt x="2434658" y="1607050"/>
                  <a:pt x="2434456" y="1937166"/>
                  <a:pt x="2434456" y="2267283"/>
                </a:cubicBezTo>
                <a:cubicBezTo>
                  <a:pt x="2132152" y="2267283"/>
                  <a:pt x="1829847" y="2267283"/>
                  <a:pt x="1527543" y="2267283"/>
                </a:cubicBezTo>
                <a:cubicBezTo>
                  <a:pt x="1527745" y="2264864"/>
                  <a:pt x="1527947" y="2262647"/>
                  <a:pt x="1527947" y="2260229"/>
                </a:cubicBezTo>
                <a:cubicBezTo>
                  <a:pt x="1527947" y="2026245"/>
                  <a:pt x="1527947" y="1792262"/>
                  <a:pt x="1527947" y="1558278"/>
                </a:cubicBezTo>
                <a:lnTo>
                  <a:pt x="1527946" y="1558255"/>
                </a:lnTo>
                <a:lnTo>
                  <a:pt x="1527946" y="1558076"/>
                </a:lnTo>
                <a:cubicBezTo>
                  <a:pt x="1527946" y="1555053"/>
                  <a:pt x="1527745" y="1552030"/>
                  <a:pt x="1527543" y="1548604"/>
                </a:cubicBezTo>
                <a:cubicBezTo>
                  <a:pt x="1382437" y="1548604"/>
                  <a:pt x="1237936" y="1548604"/>
                  <a:pt x="1092426" y="1548604"/>
                </a:cubicBezTo>
                <a:cubicBezTo>
                  <a:pt x="1092426" y="1552836"/>
                  <a:pt x="1092426" y="1556464"/>
                  <a:pt x="1092426" y="1560092"/>
                </a:cubicBezTo>
                <a:cubicBezTo>
                  <a:pt x="1092426" y="1610476"/>
                  <a:pt x="1092426" y="1660860"/>
                  <a:pt x="1092426" y="1711244"/>
                </a:cubicBezTo>
                <a:cubicBezTo>
                  <a:pt x="1092225" y="1896657"/>
                  <a:pt x="1092225" y="2081869"/>
                  <a:pt x="1092225" y="2267283"/>
                </a:cubicBezTo>
                <a:lnTo>
                  <a:pt x="1092225" y="2267484"/>
                </a:lnTo>
                <a:cubicBezTo>
                  <a:pt x="776418" y="2267484"/>
                  <a:pt x="460812" y="2267484"/>
                  <a:pt x="145005" y="2267484"/>
                </a:cubicBezTo>
                <a:cubicBezTo>
                  <a:pt x="144804" y="2264058"/>
                  <a:pt x="144602" y="2260833"/>
                  <a:pt x="144602" y="2257407"/>
                </a:cubicBezTo>
                <a:cubicBezTo>
                  <a:pt x="144602" y="1927492"/>
                  <a:pt x="144602" y="1597779"/>
                  <a:pt x="144602" y="1267865"/>
                </a:cubicBezTo>
                <a:cubicBezTo>
                  <a:pt x="144602" y="1264439"/>
                  <a:pt x="145005" y="1260811"/>
                  <a:pt x="145207" y="1256578"/>
                </a:cubicBezTo>
                <a:cubicBezTo>
                  <a:pt x="150850" y="1256578"/>
                  <a:pt x="155485" y="1256578"/>
                  <a:pt x="160322" y="1256578"/>
                </a:cubicBezTo>
                <a:cubicBezTo>
                  <a:pt x="540621" y="1256578"/>
                  <a:pt x="920718" y="1256377"/>
                  <a:pt x="1301017" y="1256377"/>
                </a:cubicBezTo>
                <a:close/>
                <a:moveTo>
                  <a:pt x="898448" y="687440"/>
                </a:moveTo>
                <a:cubicBezTo>
                  <a:pt x="898448" y="776519"/>
                  <a:pt x="898448" y="864590"/>
                  <a:pt x="898448" y="953065"/>
                </a:cubicBezTo>
                <a:cubicBezTo>
                  <a:pt x="1019975" y="953065"/>
                  <a:pt x="1140896" y="953065"/>
                  <a:pt x="1262826" y="953065"/>
                </a:cubicBezTo>
                <a:cubicBezTo>
                  <a:pt x="1262826" y="863986"/>
                  <a:pt x="1262826" y="775713"/>
                  <a:pt x="1262826" y="687440"/>
                </a:cubicBezTo>
                <a:cubicBezTo>
                  <a:pt x="1140896" y="687440"/>
                  <a:pt x="1019571" y="687440"/>
                  <a:pt x="898448" y="687440"/>
                </a:cubicBezTo>
                <a:close/>
                <a:moveTo>
                  <a:pt x="1312605" y="686836"/>
                </a:moveTo>
                <a:cubicBezTo>
                  <a:pt x="1312605" y="776116"/>
                  <a:pt x="1312605" y="864389"/>
                  <a:pt x="1312605" y="952662"/>
                </a:cubicBezTo>
                <a:cubicBezTo>
                  <a:pt x="1434535" y="952662"/>
                  <a:pt x="1555456" y="952662"/>
                  <a:pt x="1676781" y="952662"/>
                </a:cubicBezTo>
                <a:cubicBezTo>
                  <a:pt x="1676781" y="863784"/>
                  <a:pt x="1676781" y="775511"/>
                  <a:pt x="1676781" y="686836"/>
                </a:cubicBezTo>
                <a:cubicBezTo>
                  <a:pt x="1554449" y="686836"/>
                  <a:pt x="1433527" y="686836"/>
                  <a:pt x="1312605" y="686836"/>
                </a:cubicBezTo>
                <a:close/>
                <a:moveTo>
                  <a:pt x="1797300" y="491547"/>
                </a:moveTo>
                <a:cubicBezTo>
                  <a:pt x="1797300" y="667287"/>
                  <a:pt x="1797300" y="839801"/>
                  <a:pt x="1797300" y="1012518"/>
                </a:cubicBezTo>
                <a:cubicBezTo>
                  <a:pt x="1452471" y="1012518"/>
                  <a:pt x="1108449" y="1012518"/>
                  <a:pt x="763016" y="1012518"/>
                </a:cubicBezTo>
                <a:cubicBezTo>
                  <a:pt x="763016" y="840204"/>
                  <a:pt x="763016" y="668496"/>
                  <a:pt x="763016" y="496384"/>
                </a:cubicBezTo>
                <a:cubicBezTo>
                  <a:pt x="745079" y="502430"/>
                  <a:pt x="739033" y="513716"/>
                  <a:pt x="739033" y="531854"/>
                </a:cubicBezTo>
                <a:cubicBezTo>
                  <a:pt x="739638" y="699129"/>
                  <a:pt x="739436" y="866404"/>
                  <a:pt x="739436" y="1033679"/>
                </a:cubicBezTo>
                <a:cubicBezTo>
                  <a:pt x="739436" y="1037508"/>
                  <a:pt x="739436" y="1041539"/>
                  <a:pt x="739436" y="1045167"/>
                </a:cubicBezTo>
                <a:cubicBezTo>
                  <a:pt x="1101798" y="1045167"/>
                  <a:pt x="1462548" y="1045167"/>
                  <a:pt x="1823298" y="1045167"/>
                </a:cubicBezTo>
                <a:cubicBezTo>
                  <a:pt x="1823499" y="1043353"/>
                  <a:pt x="1823902" y="1042345"/>
                  <a:pt x="1823902" y="1041539"/>
                </a:cubicBezTo>
                <a:cubicBezTo>
                  <a:pt x="1823902" y="867210"/>
                  <a:pt x="1823902" y="692882"/>
                  <a:pt x="1823902" y="518553"/>
                </a:cubicBezTo>
                <a:cubicBezTo>
                  <a:pt x="1823902" y="515933"/>
                  <a:pt x="1822895" y="512104"/>
                  <a:pt x="1821081" y="510491"/>
                </a:cubicBezTo>
                <a:cubicBezTo>
                  <a:pt x="1814430" y="504445"/>
                  <a:pt x="1806973" y="499004"/>
                  <a:pt x="1797300" y="491547"/>
                </a:cubicBezTo>
                <a:close/>
                <a:moveTo>
                  <a:pt x="1312202" y="486508"/>
                </a:moveTo>
                <a:cubicBezTo>
                  <a:pt x="1312202" y="544753"/>
                  <a:pt x="1312202" y="602190"/>
                  <a:pt x="1312202" y="660233"/>
                </a:cubicBezTo>
                <a:cubicBezTo>
                  <a:pt x="1434333" y="660233"/>
                  <a:pt x="1555255" y="660233"/>
                  <a:pt x="1676177" y="660233"/>
                </a:cubicBezTo>
                <a:cubicBezTo>
                  <a:pt x="1676177" y="601787"/>
                  <a:pt x="1676177" y="543946"/>
                  <a:pt x="1676177" y="486508"/>
                </a:cubicBezTo>
                <a:cubicBezTo>
                  <a:pt x="1554449" y="486508"/>
                  <a:pt x="1433325" y="486508"/>
                  <a:pt x="1312202" y="486508"/>
                </a:cubicBezTo>
                <a:close/>
                <a:moveTo>
                  <a:pt x="898448" y="486105"/>
                </a:moveTo>
                <a:cubicBezTo>
                  <a:pt x="898448" y="544954"/>
                  <a:pt x="898448" y="602795"/>
                  <a:pt x="898448" y="660434"/>
                </a:cubicBezTo>
                <a:cubicBezTo>
                  <a:pt x="1020378" y="660434"/>
                  <a:pt x="1141501" y="660434"/>
                  <a:pt x="1262624" y="660434"/>
                </a:cubicBezTo>
                <a:cubicBezTo>
                  <a:pt x="1262624" y="601989"/>
                  <a:pt x="1262624" y="544148"/>
                  <a:pt x="1262624" y="486105"/>
                </a:cubicBezTo>
                <a:cubicBezTo>
                  <a:pt x="1140896" y="486105"/>
                  <a:pt x="1020176" y="486105"/>
                  <a:pt x="898448" y="486105"/>
                </a:cubicBezTo>
                <a:close/>
                <a:moveTo>
                  <a:pt x="1286705" y="31572"/>
                </a:moveTo>
                <a:cubicBezTo>
                  <a:pt x="1302425" y="43463"/>
                  <a:pt x="1318346" y="55555"/>
                  <a:pt x="1334268" y="67647"/>
                </a:cubicBezTo>
                <a:cubicBezTo>
                  <a:pt x="1504566" y="196832"/>
                  <a:pt x="1674662" y="326218"/>
                  <a:pt x="1845363" y="455000"/>
                </a:cubicBezTo>
                <a:cubicBezTo>
                  <a:pt x="1860277" y="466286"/>
                  <a:pt x="1865718" y="478580"/>
                  <a:pt x="1861285" y="497323"/>
                </a:cubicBezTo>
                <a:cubicBezTo>
                  <a:pt x="1845565" y="485432"/>
                  <a:pt x="1830046" y="473743"/>
                  <a:pt x="1814729" y="462054"/>
                </a:cubicBezTo>
                <a:cubicBezTo>
                  <a:pt x="1642819" y="331055"/>
                  <a:pt x="1470707" y="200258"/>
                  <a:pt x="1298999" y="69058"/>
                </a:cubicBezTo>
                <a:cubicBezTo>
                  <a:pt x="1292348" y="64020"/>
                  <a:pt x="1288116" y="63616"/>
                  <a:pt x="1281062" y="68856"/>
                </a:cubicBezTo>
                <a:cubicBezTo>
                  <a:pt x="1096656" y="209529"/>
                  <a:pt x="912251" y="350000"/>
                  <a:pt x="727644" y="490470"/>
                </a:cubicBezTo>
                <a:cubicBezTo>
                  <a:pt x="725024" y="492486"/>
                  <a:pt x="722404" y="494501"/>
                  <a:pt x="718776" y="497121"/>
                </a:cubicBezTo>
                <a:cubicBezTo>
                  <a:pt x="715350" y="479789"/>
                  <a:pt x="718172" y="467697"/>
                  <a:pt x="733085" y="456411"/>
                </a:cubicBezTo>
                <a:cubicBezTo>
                  <a:pt x="916282" y="316343"/>
                  <a:pt x="1098873" y="175671"/>
                  <a:pt x="1281667" y="35200"/>
                </a:cubicBezTo>
                <a:cubicBezTo>
                  <a:pt x="1283077" y="34192"/>
                  <a:pt x="1284287" y="33184"/>
                  <a:pt x="1286705" y="31572"/>
                </a:cubicBezTo>
                <a:close/>
                <a:moveTo>
                  <a:pt x="1282375" y="4232"/>
                </a:moveTo>
                <a:cubicBezTo>
                  <a:pt x="1279553" y="6248"/>
                  <a:pt x="1277336" y="7659"/>
                  <a:pt x="1275321" y="9271"/>
                </a:cubicBezTo>
                <a:cubicBezTo>
                  <a:pt x="1178181" y="83235"/>
                  <a:pt x="1081040" y="157400"/>
                  <a:pt x="983899" y="231565"/>
                </a:cubicBezTo>
                <a:cubicBezTo>
                  <a:pt x="890387" y="302707"/>
                  <a:pt x="797076" y="374051"/>
                  <a:pt x="703563" y="445193"/>
                </a:cubicBezTo>
                <a:cubicBezTo>
                  <a:pt x="696509" y="450635"/>
                  <a:pt x="691471" y="456278"/>
                  <a:pt x="691874" y="465952"/>
                </a:cubicBezTo>
                <a:cubicBezTo>
                  <a:pt x="692277" y="486508"/>
                  <a:pt x="692075" y="506864"/>
                  <a:pt x="692277" y="527420"/>
                </a:cubicBezTo>
                <a:cubicBezTo>
                  <a:pt x="692277" y="530846"/>
                  <a:pt x="693083" y="534273"/>
                  <a:pt x="693687" y="539512"/>
                </a:cubicBezTo>
                <a:cubicBezTo>
                  <a:pt x="895224" y="396623"/>
                  <a:pt x="1087892" y="245270"/>
                  <a:pt x="1286003" y="100365"/>
                </a:cubicBezTo>
                <a:cubicBezTo>
                  <a:pt x="1482097" y="248494"/>
                  <a:pt x="1676781" y="398236"/>
                  <a:pt x="1876906" y="544954"/>
                </a:cubicBezTo>
                <a:cubicBezTo>
                  <a:pt x="1876906" y="517948"/>
                  <a:pt x="1876100" y="494167"/>
                  <a:pt x="1877108" y="470385"/>
                </a:cubicBezTo>
                <a:cubicBezTo>
                  <a:pt x="1877713" y="456077"/>
                  <a:pt x="1873077" y="446806"/>
                  <a:pt x="1861590" y="438140"/>
                </a:cubicBezTo>
                <a:cubicBezTo>
                  <a:pt x="1698749" y="316412"/>
                  <a:pt x="1536109" y="194281"/>
                  <a:pt x="1373268" y="72351"/>
                </a:cubicBezTo>
                <a:cubicBezTo>
                  <a:pt x="1343037" y="49578"/>
                  <a:pt x="1312807" y="27006"/>
                  <a:pt x="1282375" y="4232"/>
                </a:cubicBezTo>
                <a:close/>
                <a:moveTo>
                  <a:pt x="1281770" y="0"/>
                </a:moveTo>
                <a:cubicBezTo>
                  <a:pt x="1282375" y="0"/>
                  <a:pt x="1283181" y="0"/>
                  <a:pt x="1283785" y="0"/>
                </a:cubicBezTo>
                <a:cubicBezTo>
                  <a:pt x="1286003" y="2015"/>
                  <a:pt x="1288018" y="4232"/>
                  <a:pt x="1290436" y="6046"/>
                </a:cubicBezTo>
                <a:cubicBezTo>
                  <a:pt x="1465370" y="137448"/>
                  <a:pt x="1640505" y="268849"/>
                  <a:pt x="1815438" y="400251"/>
                </a:cubicBezTo>
                <a:cubicBezTo>
                  <a:pt x="1825112" y="407506"/>
                  <a:pt x="1835189" y="410731"/>
                  <a:pt x="1847079" y="410731"/>
                </a:cubicBezTo>
                <a:cubicBezTo>
                  <a:pt x="1971628" y="410328"/>
                  <a:pt x="2096178" y="410529"/>
                  <a:pt x="2220929" y="409925"/>
                </a:cubicBezTo>
                <a:cubicBezTo>
                  <a:pt x="2234835" y="409925"/>
                  <a:pt x="2241889" y="414762"/>
                  <a:pt x="2247330" y="427458"/>
                </a:cubicBezTo>
                <a:cubicBezTo>
                  <a:pt x="2354749" y="678975"/>
                  <a:pt x="2462571" y="930090"/>
                  <a:pt x="2570393" y="1181405"/>
                </a:cubicBezTo>
                <a:cubicBezTo>
                  <a:pt x="2573214" y="1188056"/>
                  <a:pt x="2576640" y="1194505"/>
                  <a:pt x="2579663" y="1201156"/>
                </a:cubicBezTo>
                <a:cubicBezTo>
                  <a:pt x="2579663" y="1201761"/>
                  <a:pt x="2579663" y="1202567"/>
                  <a:pt x="2579663" y="1203171"/>
                </a:cubicBezTo>
                <a:cubicBezTo>
                  <a:pt x="2575632" y="1203574"/>
                  <a:pt x="2571803" y="1204179"/>
                  <a:pt x="2567773" y="1204179"/>
                </a:cubicBezTo>
                <a:cubicBezTo>
                  <a:pt x="1715879" y="1204179"/>
                  <a:pt x="863985" y="1204179"/>
                  <a:pt x="11891" y="1204179"/>
                </a:cubicBezTo>
                <a:cubicBezTo>
                  <a:pt x="7860" y="1204179"/>
                  <a:pt x="4031" y="1203574"/>
                  <a:pt x="0" y="1203171"/>
                </a:cubicBezTo>
                <a:cubicBezTo>
                  <a:pt x="0" y="1202567"/>
                  <a:pt x="0" y="1201761"/>
                  <a:pt x="0" y="1201156"/>
                </a:cubicBezTo>
                <a:cubicBezTo>
                  <a:pt x="1210" y="1199140"/>
                  <a:pt x="2620" y="1197327"/>
                  <a:pt x="3426" y="1195311"/>
                </a:cubicBezTo>
                <a:cubicBezTo>
                  <a:pt x="113465" y="938756"/>
                  <a:pt x="223302" y="682402"/>
                  <a:pt x="332938" y="425846"/>
                </a:cubicBezTo>
                <a:cubicBezTo>
                  <a:pt x="337976" y="414157"/>
                  <a:pt x="344425" y="409925"/>
                  <a:pt x="357122" y="410126"/>
                </a:cubicBezTo>
                <a:cubicBezTo>
                  <a:pt x="479253" y="410731"/>
                  <a:pt x="601585" y="410731"/>
                  <a:pt x="723717" y="411134"/>
                </a:cubicBezTo>
                <a:cubicBezTo>
                  <a:pt x="737219" y="411134"/>
                  <a:pt x="748304" y="407305"/>
                  <a:pt x="758985" y="399243"/>
                </a:cubicBezTo>
                <a:cubicBezTo>
                  <a:pt x="850281" y="329310"/>
                  <a:pt x="941980" y="259579"/>
                  <a:pt x="1033478" y="189646"/>
                </a:cubicBezTo>
                <a:cubicBezTo>
                  <a:pt x="1116309" y="126363"/>
                  <a:pt x="1199140" y="63081"/>
                  <a:pt x="1281770" y="0"/>
                </a:cubicBezTo>
                <a:close/>
              </a:path>
            </a:pathLst>
          </a:custGeom>
          <a:solidFill>
            <a:schemeClr val="accent2"/>
          </a:solidFill>
          <a:ln w="609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169413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D3A7F2-5755-A411-EE42-9B7D3FD8A3EE}"/>
              </a:ext>
            </a:extLst>
          </p:cNvPr>
          <p:cNvSpPr txBox="1"/>
          <p:nvPr/>
        </p:nvSpPr>
        <p:spPr>
          <a:xfrm>
            <a:off x="678508" y="57466"/>
            <a:ext cx="10591425" cy="584775"/>
          </a:xfrm>
          <a:prstGeom prst="rect">
            <a:avLst/>
          </a:prstGeom>
          <a:noFill/>
        </p:spPr>
        <p:txBody>
          <a:bodyPr wrap="square" rtlCol="0" anchor="ctr">
            <a:spAutoFit/>
          </a:bodyPr>
          <a:lstStyle/>
          <a:p>
            <a:r>
              <a:rPr lang="en-US" altLang="ko-KR" sz="3200" b="1" dirty="0">
                <a:latin typeface="Times New Roman" panose="02020603050405020304" pitchFamily="18" charset="0"/>
                <a:cs typeface="Times New Roman" panose="02020603050405020304" pitchFamily="18" charset="0"/>
              </a:rPr>
              <a:t>CÁC BIỂU MẪU KIỂM KÊ ĐỐI VỚI 01 LOẠI TÀI SẢN</a:t>
            </a:r>
            <a:endParaRPr lang="ko-KR" altLang="en-US" sz="32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363F8D5B-D8A3-2207-871E-90C0E43B4149}"/>
              </a:ext>
            </a:extLst>
          </p:cNvPr>
          <p:cNvGrpSpPr/>
          <p:nvPr/>
        </p:nvGrpSpPr>
        <p:grpSpPr>
          <a:xfrm>
            <a:off x="678508" y="617599"/>
            <a:ext cx="1428206" cy="210411"/>
            <a:chOff x="4798423" y="1698171"/>
            <a:chExt cx="2009787" cy="296092"/>
          </a:xfrm>
        </p:grpSpPr>
        <p:sp>
          <p:nvSpPr>
            <p:cNvPr id="4" name="Diamond 3">
              <a:extLst>
                <a:ext uri="{FF2B5EF4-FFF2-40B4-BE49-F238E27FC236}">
                  <a16:creationId xmlns:a16="http://schemas.microsoft.com/office/drawing/2014/main" id="{08D2537A-9E97-150B-DFCF-972C92DE4D76}"/>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a:extLst>
                <a:ext uri="{FF2B5EF4-FFF2-40B4-BE49-F238E27FC236}">
                  <a16:creationId xmlns:a16="http://schemas.microsoft.com/office/drawing/2014/main" id="{8D08C683-B33E-0473-70C4-98D2745AF2E0}"/>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35C6B936-FB15-551D-C63F-9E1946B5A21E}"/>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a:extLst>
                <a:ext uri="{FF2B5EF4-FFF2-40B4-BE49-F238E27FC236}">
                  <a16:creationId xmlns:a16="http://schemas.microsoft.com/office/drawing/2014/main" id="{2F9B7782-C285-B6E1-50F5-CE5971A9B2C1}"/>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C4286486-DDA6-8F3C-DFFB-0029DE3702EA}"/>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31AFF30A-921C-D42E-9F4D-C6D97CAC93AC}"/>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02D0F3FA-B50A-AB7F-7627-7B65744D462B}"/>
              </a:ext>
            </a:extLst>
          </p:cNvPr>
          <p:cNvSpPr txBox="1"/>
          <p:nvPr/>
        </p:nvSpPr>
        <p:spPr>
          <a:xfrm>
            <a:off x="399988" y="1053839"/>
            <a:ext cx="892823" cy="646331"/>
          </a:xfrm>
          <a:prstGeom prst="rect">
            <a:avLst/>
          </a:prstGeom>
          <a:noFill/>
        </p:spPr>
        <p:txBody>
          <a:bodyPr wrap="square" rtlCol="0">
            <a:spAutoFit/>
          </a:bodyPr>
          <a:lstStyle/>
          <a:p>
            <a:pPr algn="ctr"/>
            <a:r>
              <a:rPr lang="en-US" altLang="ko-KR" sz="3600" b="1" dirty="0">
                <a:latin typeface="Arial" pitchFamily="34" charset="0"/>
                <a:cs typeface="Arial" pitchFamily="34" charset="0"/>
              </a:rPr>
              <a:t>01</a:t>
            </a:r>
            <a:endParaRPr lang="ko-KR" altLang="en-US" sz="3600" b="1" dirty="0">
              <a:latin typeface="Arial" pitchFamily="34" charset="0"/>
              <a:cs typeface="Arial" pitchFamily="34" charset="0"/>
            </a:endParaRPr>
          </a:p>
        </p:txBody>
      </p:sp>
      <p:sp>
        <p:nvSpPr>
          <p:cNvPr id="44" name="TextBox 43">
            <a:extLst>
              <a:ext uri="{FF2B5EF4-FFF2-40B4-BE49-F238E27FC236}">
                <a16:creationId xmlns:a16="http://schemas.microsoft.com/office/drawing/2014/main" id="{E5D758C3-6DDE-90B3-42AB-26BBC7DC0548}"/>
              </a:ext>
            </a:extLst>
          </p:cNvPr>
          <p:cNvSpPr txBox="1"/>
          <p:nvPr/>
        </p:nvSpPr>
        <p:spPr>
          <a:xfrm>
            <a:off x="7023487" y="1020228"/>
            <a:ext cx="4343941" cy="707886"/>
          </a:xfrm>
          <a:prstGeom prst="rect">
            <a:avLst/>
          </a:prstGeom>
          <a:noFill/>
        </p:spPr>
        <p:txBody>
          <a:bodyPr wrap="square" rtlCol="0">
            <a:spAutoFit/>
          </a:bodyPr>
          <a:lstStyle/>
          <a:p>
            <a:r>
              <a:rPr lang="en-US" altLang="ko-KR" sz="2000" b="1" dirty="0" err="1">
                <a:latin typeface="Times New Roman" panose="02020603050405020304" pitchFamily="18" charset="0"/>
                <a:cs typeface="Times New Roman" panose="02020603050405020304" pitchFamily="18" charset="0"/>
              </a:rPr>
              <a:t>Cơ</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quan</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chịu</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trách</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nhiệm</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tổng</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hợp</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kết</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quả</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kiểm</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kê</a:t>
            </a:r>
            <a:endParaRPr lang="ko-KR" altLang="en-US" sz="2000" b="1"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EA359018-8EA4-0A72-7F41-37036E4ADB71}"/>
              </a:ext>
            </a:extLst>
          </p:cNvPr>
          <p:cNvSpPr txBox="1"/>
          <p:nvPr/>
        </p:nvSpPr>
        <p:spPr>
          <a:xfrm>
            <a:off x="6225082" y="1069035"/>
            <a:ext cx="892823" cy="646331"/>
          </a:xfrm>
          <a:prstGeom prst="rect">
            <a:avLst/>
          </a:prstGeom>
          <a:noFill/>
        </p:spPr>
        <p:txBody>
          <a:bodyPr wrap="square" rtlCol="0">
            <a:spAutoFit/>
          </a:bodyPr>
          <a:lstStyle/>
          <a:p>
            <a:pPr algn="ctr"/>
            <a:r>
              <a:rPr lang="en-US" altLang="ko-KR" sz="3600" b="1" dirty="0">
                <a:latin typeface="Arial" pitchFamily="34" charset="0"/>
                <a:cs typeface="Arial" pitchFamily="34" charset="0"/>
              </a:rPr>
              <a:t>02</a:t>
            </a:r>
            <a:endParaRPr lang="ko-KR" altLang="en-US" sz="3600" b="1" dirty="0">
              <a:latin typeface="Arial" pitchFamily="34" charset="0"/>
              <a:cs typeface="Arial" pitchFamily="34" charset="0"/>
            </a:endParaRPr>
          </a:p>
        </p:txBody>
      </p:sp>
      <p:sp>
        <p:nvSpPr>
          <p:cNvPr id="65" name="TextBox 64">
            <a:extLst>
              <a:ext uri="{FF2B5EF4-FFF2-40B4-BE49-F238E27FC236}">
                <a16:creationId xmlns:a16="http://schemas.microsoft.com/office/drawing/2014/main" id="{AF1603BD-0357-0B9C-D644-96C7EE72AC06}"/>
              </a:ext>
            </a:extLst>
          </p:cNvPr>
          <p:cNvSpPr txBox="1"/>
          <p:nvPr/>
        </p:nvSpPr>
        <p:spPr>
          <a:xfrm>
            <a:off x="1165626" y="1163597"/>
            <a:ext cx="4343941" cy="400110"/>
          </a:xfrm>
          <a:prstGeom prst="rect">
            <a:avLst/>
          </a:prstGeom>
          <a:noFill/>
        </p:spPr>
        <p:txBody>
          <a:bodyPr wrap="square" rtlCol="0">
            <a:spAutoFit/>
          </a:bodyPr>
          <a:lstStyle/>
          <a:p>
            <a:r>
              <a:rPr lang="en-US" altLang="ko-KR" sz="2000" b="1" dirty="0" err="1">
                <a:latin typeface="Times New Roman" panose="02020603050405020304" pitchFamily="18" charset="0"/>
                <a:cs typeface="Times New Roman" panose="02020603050405020304" pitchFamily="18" charset="0"/>
              </a:rPr>
              <a:t>Đối</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tượng</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thực</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hiện</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kiểm</a:t>
            </a:r>
            <a:r>
              <a:rPr lang="en-US" altLang="ko-KR" sz="2000" b="1" dirty="0">
                <a:latin typeface="Times New Roman" panose="02020603050405020304" pitchFamily="18" charset="0"/>
                <a:cs typeface="Times New Roman" panose="02020603050405020304" pitchFamily="18" charset="0"/>
              </a:rPr>
              <a:t> </a:t>
            </a:r>
            <a:r>
              <a:rPr lang="en-US" altLang="ko-KR" sz="2000" b="1" dirty="0" err="1">
                <a:latin typeface="Times New Roman" panose="02020603050405020304" pitchFamily="18" charset="0"/>
                <a:cs typeface="Times New Roman" panose="02020603050405020304" pitchFamily="18" charset="0"/>
              </a:rPr>
              <a:t>kê</a:t>
            </a:r>
            <a:endParaRPr lang="ko-KR" altLang="en-US" sz="2000" b="1" dirty="0">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97B4966D-AFD7-58D6-E253-A3386C32FB01}"/>
              </a:ext>
            </a:extLst>
          </p:cNvPr>
          <p:cNvSpPr/>
          <p:nvPr/>
        </p:nvSpPr>
        <p:spPr>
          <a:xfrm>
            <a:off x="796541" y="2914227"/>
            <a:ext cx="3841083" cy="523220"/>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01 </a:t>
            </a:r>
            <a:r>
              <a:rPr lang="en-US" sz="2800" dirty="0">
                <a:latin typeface="Times New Roman" pitchFamily="18" charset="0"/>
                <a:cs typeface="Times New Roman" pitchFamily="18" charset="0"/>
              </a:rPr>
              <a:t>– BB / </a:t>
            </a:r>
            <a:r>
              <a:rPr lang="en-US" sz="2800" dirty="0">
                <a:solidFill>
                  <a:schemeClr val="accent2"/>
                </a:solidFill>
                <a:latin typeface="Times New Roman" pitchFamily="18" charset="0"/>
                <a:cs typeface="Times New Roman" pitchFamily="18" charset="0"/>
              </a:rPr>
              <a:t>TSCĐ</a:t>
            </a:r>
          </a:p>
        </p:txBody>
      </p:sp>
      <p:sp>
        <p:nvSpPr>
          <p:cNvPr id="67" name="TextBox 7">
            <a:extLst>
              <a:ext uri="{FF2B5EF4-FFF2-40B4-BE49-F238E27FC236}">
                <a16:creationId xmlns:a16="http://schemas.microsoft.com/office/drawing/2014/main" id="{5007E7B5-2A15-90F3-AFF7-5F17DC8174FB}"/>
              </a:ext>
            </a:extLst>
          </p:cNvPr>
          <p:cNvSpPr txBox="1">
            <a:spLocks noChangeArrowheads="1"/>
          </p:cNvSpPr>
          <p:nvPr/>
        </p:nvSpPr>
        <p:spPr bwMode="auto">
          <a:xfrm>
            <a:off x="5099606" y="2298234"/>
            <a:ext cx="1927435" cy="707886"/>
          </a:xfrm>
          <a:prstGeom prst="rect">
            <a:avLst/>
          </a:pr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000" dirty="0" err="1">
                <a:latin typeface="Times New Roman" panose="02020603050405020304" pitchFamily="18" charset="0"/>
                <a:cs typeface="Times New Roman" panose="02020603050405020304" pitchFamily="18" charset="0"/>
              </a:rPr>
              <a:t>Mã</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số</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của</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loại</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tài</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sản</a:t>
            </a:r>
            <a:r>
              <a:rPr lang="en-US" altLang="en-VN" sz="2000" b="1" dirty="0">
                <a:latin typeface="Times New Roman" panose="02020603050405020304" pitchFamily="18" charset="0"/>
                <a:cs typeface="Times New Roman" panose="02020603050405020304" pitchFamily="18" charset="0"/>
              </a:rPr>
              <a:t> (1 – 19)</a:t>
            </a:r>
          </a:p>
        </p:txBody>
      </p:sp>
      <p:sp>
        <p:nvSpPr>
          <p:cNvPr id="68" name="Frame 67">
            <a:extLst>
              <a:ext uri="{FF2B5EF4-FFF2-40B4-BE49-F238E27FC236}">
                <a16:creationId xmlns:a16="http://schemas.microsoft.com/office/drawing/2014/main" id="{86384BDE-8AE4-DFC9-2FEB-5A71629D0801}"/>
              </a:ext>
            </a:extLst>
          </p:cNvPr>
          <p:cNvSpPr/>
          <p:nvPr/>
        </p:nvSpPr>
        <p:spPr>
          <a:xfrm>
            <a:off x="2032920" y="2959319"/>
            <a:ext cx="486275" cy="435600"/>
          </a:xfrm>
          <a:prstGeom prst="fram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69" name="Frame 68">
            <a:extLst>
              <a:ext uri="{FF2B5EF4-FFF2-40B4-BE49-F238E27FC236}">
                <a16:creationId xmlns:a16="http://schemas.microsoft.com/office/drawing/2014/main" id="{3DD05E8F-9E97-B27C-DEBA-72A9DB7C7FD9}"/>
              </a:ext>
            </a:extLst>
          </p:cNvPr>
          <p:cNvSpPr/>
          <p:nvPr/>
        </p:nvSpPr>
        <p:spPr>
          <a:xfrm>
            <a:off x="2734554" y="2970343"/>
            <a:ext cx="625173" cy="435600"/>
          </a:xfrm>
          <a:prstGeom prst="fram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70" name="Frame 69">
            <a:extLst>
              <a:ext uri="{FF2B5EF4-FFF2-40B4-BE49-F238E27FC236}">
                <a16:creationId xmlns:a16="http://schemas.microsoft.com/office/drawing/2014/main" id="{76263200-9D9D-AC06-60E0-D6575720F02D}"/>
              </a:ext>
            </a:extLst>
          </p:cNvPr>
          <p:cNvSpPr/>
          <p:nvPr/>
        </p:nvSpPr>
        <p:spPr>
          <a:xfrm>
            <a:off x="3461286" y="2948593"/>
            <a:ext cx="1102490" cy="435600"/>
          </a:xfrm>
          <a:prstGeom prst="fram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71" name="TextBox 7">
            <a:extLst>
              <a:ext uri="{FF2B5EF4-FFF2-40B4-BE49-F238E27FC236}">
                <a16:creationId xmlns:a16="http://schemas.microsoft.com/office/drawing/2014/main" id="{AACD7D0F-C4A7-0A83-71D1-516B2596656C}"/>
              </a:ext>
            </a:extLst>
          </p:cNvPr>
          <p:cNvSpPr txBox="1">
            <a:spLocks noChangeArrowheads="1"/>
          </p:cNvSpPr>
          <p:nvPr/>
        </p:nvSpPr>
        <p:spPr bwMode="auto">
          <a:xfrm>
            <a:off x="5072675" y="3276742"/>
            <a:ext cx="1977620" cy="1015663"/>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000" dirty="0" err="1">
                <a:latin typeface="Times New Roman" panose="02020603050405020304" pitchFamily="18" charset="0"/>
                <a:cs typeface="Times New Roman" panose="02020603050405020304" pitchFamily="18" charset="0"/>
              </a:rPr>
              <a:t>Mẫu</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biểu</a:t>
            </a:r>
            <a:r>
              <a:rPr lang="en-US" altLang="en-VN" sz="2000" dirty="0">
                <a:latin typeface="Times New Roman" panose="02020603050405020304" pitchFamily="18" charset="0"/>
                <a:cs typeface="Times New Roman" panose="02020603050405020304" pitchFamily="18" charset="0"/>
              </a:rPr>
              <a:t>: </a:t>
            </a:r>
          </a:p>
          <a:p>
            <a:pPr algn="ctr" eaLnBrk="1" hangingPunct="1"/>
            <a:r>
              <a:rPr lang="en-US" altLang="en-VN" sz="2000" b="1" dirty="0">
                <a:latin typeface="Times New Roman" panose="02020603050405020304" pitchFamily="18" charset="0"/>
                <a:cs typeface="Times New Roman" panose="02020603050405020304" pitchFamily="18" charset="0"/>
              </a:rPr>
              <a:t>BB = </a:t>
            </a:r>
            <a:r>
              <a:rPr lang="en-US" altLang="en-VN" sz="2000" dirty="0" err="1">
                <a:latin typeface="Times New Roman" panose="02020603050405020304" pitchFamily="18" charset="0"/>
                <a:cs typeface="Times New Roman" panose="02020603050405020304" pitchFamily="18" charset="0"/>
              </a:rPr>
              <a:t>Biên</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Bản</a:t>
            </a:r>
            <a:endParaRPr lang="en-US" altLang="en-VN" sz="2000" dirty="0">
              <a:latin typeface="Times New Roman" panose="02020603050405020304" pitchFamily="18" charset="0"/>
              <a:cs typeface="Times New Roman" panose="02020603050405020304" pitchFamily="18" charset="0"/>
            </a:endParaRPr>
          </a:p>
          <a:p>
            <a:pPr algn="ctr" eaLnBrk="1" hangingPunct="1"/>
            <a:r>
              <a:rPr lang="en-US" altLang="en-VN" sz="2000" b="1" dirty="0">
                <a:latin typeface="Times New Roman" panose="02020603050405020304" pitchFamily="18" charset="0"/>
                <a:cs typeface="Times New Roman" panose="02020603050405020304" pitchFamily="18" charset="0"/>
              </a:rPr>
              <a:t>BC = </a:t>
            </a:r>
            <a:r>
              <a:rPr lang="en-US" altLang="en-VN" sz="2000" dirty="0" err="1">
                <a:latin typeface="Times New Roman" panose="02020603050405020304" pitchFamily="18" charset="0"/>
                <a:cs typeface="Times New Roman" panose="02020603050405020304" pitchFamily="18" charset="0"/>
              </a:rPr>
              <a:t>Báo</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cáo</a:t>
            </a:r>
            <a:endParaRPr lang="en-US" altLang="en-VN" sz="2000" dirty="0">
              <a:latin typeface="Times New Roman" panose="02020603050405020304" pitchFamily="18" charset="0"/>
              <a:cs typeface="Times New Roman" panose="02020603050405020304" pitchFamily="18" charset="0"/>
            </a:endParaRPr>
          </a:p>
        </p:txBody>
      </p:sp>
      <p:sp>
        <p:nvSpPr>
          <p:cNvPr id="72" name="TextBox 7">
            <a:extLst>
              <a:ext uri="{FF2B5EF4-FFF2-40B4-BE49-F238E27FC236}">
                <a16:creationId xmlns:a16="http://schemas.microsoft.com/office/drawing/2014/main" id="{2148FBF5-5829-5BFF-2DE4-13D6D7B80474}"/>
              </a:ext>
            </a:extLst>
          </p:cNvPr>
          <p:cNvSpPr txBox="1">
            <a:spLocks noChangeArrowheads="1"/>
          </p:cNvSpPr>
          <p:nvPr/>
        </p:nvSpPr>
        <p:spPr bwMode="auto">
          <a:xfrm>
            <a:off x="5015350" y="4570908"/>
            <a:ext cx="2052750" cy="1015663"/>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VN" sz="2000" dirty="0" err="1">
                <a:latin typeface="Times New Roman" panose="02020603050405020304" pitchFamily="18" charset="0"/>
                <a:cs typeface="Times New Roman" panose="02020603050405020304" pitchFamily="18" charset="0"/>
              </a:rPr>
              <a:t>Viết</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tắt</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của</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loại</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tài</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sản</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kiểm</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kê</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tương</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ứng</a:t>
            </a:r>
            <a:endParaRPr lang="en-US" altLang="en-VN" sz="2000" dirty="0">
              <a:latin typeface="Times New Roman" panose="02020603050405020304" pitchFamily="18" charset="0"/>
              <a:cs typeface="Times New Roman" panose="02020603050405020304" pitchFamily="18" charset="0"/>
            </a:endParaRPr>
          </a:p>
        </p:txBody>
      </p:sp>
      <p:cxnSp>
        <p:nvCxnSpPr>
          <p:cNvPr id="73" name="Straight Arrow Connector 72">
            <a:extLst>
              <a:ext uri="{FF2B5EF4-FFF2-40B4-BE49-F238E27FC236}">
                <a16:creationId xmlns:a16="http://schemas.microsoft.com/office/drawing/2014/main" id="{572B95DE-6066-4B92-3FA8-C9665FCB3BDD}"/>
              </a:ext>
            </a:extLst>
          </p:cNvPr>
          <p:cNvCxnSpPr>
            <a:cxnSpLocks/>
            <a:endCxn id="71" idx="1"/>
          </p:cNvCxnSpPr>
          <p:nvPr/>
        </p:nvCxnSpPr>
        <p:spPr>
          <a:xfrm>
            <a:off x="3220725" y="3326607"/>
            <a:ext cx="1851950" cy="45796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6B324C48-6970-0404-4D3B-48A1130D25C6}"/>
              </a:ext>
            </a:extLst>
          </p:cNvPr>
          <p:cNvCxnSpPr>
            <a:cxnSpLocks/>
          </p:cNvCxnSpPr>
          <p:nvPr/>
        </p:nvCxnSpPr>
        <p:spPr>
          <a:xfrm>
            <a:off x="4114113" y="3384193"/>
            <a:ext cx="898707" cy="118671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E6067D1A-0127-0876-CF73-88A4BB4FC87A}"/>
              </a:ext>
            </a:extLst>
          </p:cNvPr>
          <p:cNvSpPr/>
          <p:nvPr/>
        </p:nvSpPr>
        <p:spPr>
          <a:xfrm>
            <a:off x="815198" y="1787094"/>
            <a:ext cx="3740060" cy="830997"/>
          </a:xfrm>
          <a:prstGeom prst="rect">
            <a:avLst/>
          </a:prstGeom>
          <a:solidFill>
            <a:schemeClr val="accent1"/>
          </a:solid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BIỂU MẪU BIÊN BẢN KIỂM KÊ</a:t>
            </a:r>
          </a:p>
        </p:txBody>
      </p:sp>
      <p:sp>
        <p:nvSpPr>
          <p:cNvPr id="76" name="Rectangle 75">
            <a:extLst>
              <a:ext uri="{FF2B5EF4-FFF2-40B4-BE49-F238E27FC236}">
                <a16:creationId xmlns:a16="http://schemas.microsoft.com/office/drawing/2014/main" id="{FF0B8AA3-CEA4-910A-CAE2-6E358B1BB46C}"/>
              </a:ext>
            </a:extLst>
          </p:cNvPr>
          <p:cNvSpPr/>
          <p:nvPr/>
        </p:nvSpPr>
        <p:spPr>
          <a:xfrm>
            <a:off x="687436" y="5714057"/>
            <a:ext cx="3740060" cy="830997"/>
          </a:xfrm>
          <a:prstGeom prst="rect">
            <a:avLst/>
          </a:prstGeom>
          <a:solidFill>
            <a:schemeClr val="accent5">
              <a:lumMod val="40000"/>
              <a:lumOff val="60000"/>
            </a:schemeClr>
          </a:solid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BIỂU MẪU BÁO CÁO KẾT QUẢ KIỂM KÊ</a:t>
            </a:r>
          </a:p>
        </p:txBody>
      </p:sp>
      <p:sp>
        <p:nvSpPr>
          <p:cNvPr id="77" name="Rectangle 76">
            <a:extLst>
              <a:ext uri="{FF2B5EF4-FFF2-40B4-BE49-F238E27FC236}">
                <a16:creationId xmlns:a16="http://schemas.microsoft.com/office/drawing/2014/main" id="{577BB6AF-A639-F4C9-B8CC-41FA487C8F53}"/>
              </a:ext>
            </a:extLst>
          </p:cNvPr>
          <p:cNvSpPr/>
          <p:nvPr/>
        </p:nvSpPr>
        <p:spPr>
          <a:xfrm>
            <a:off x="495818" y="5066690"/>
            <a:ext cx="4070488" cy="523220"/>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01 a </a:t>
            </a:r>
            <a:r>
              <a:rPr lang="en-US" sz="2800" dirty="0">
                <a:latin typeface="Times New Roman" pitchFamily="18" charset="0"/>
                <a:cs typeface="Times New Roman" pitchFamily="18" charset="0"/>
              </a:rPr>
              <a:t>– BC / </a:t>
            </a:r>
            <a:r>
              <a:rPr lang="en-US" sz="2800" dirty="0">
                <a:solidFill>
                  <a:schemeClr val="accent2"/>
                </a:solidFill>
                <a:latin typeface="Times New Roman" pitchFamily="18" charset="0"/>
                <a:cs typeface="Times New Roman" pitchFamily="18" charset="0"/>
              </a:rPr>
              <a:t>TSCĐ</a:t>
            </a:r>
          </a:p>
        </p:txBody>
      </p:sp>
      <p:sp>
        <p:nvSpPr>
          <p:cNvPr id="78" name="Frame 77">
            <a:extLst>
              <a:ext uri="{FF2B5EF4-FFF2-40B4-BE49-F238E27FC236}">
                <a16:creationId xmlns:a16="http://schemas.microsoft.com/office/drawing/2014/main" id="{A4B5443F-48B5-7346-6B93-51A66AE596D4}"/>
              </a:ext>
            </a:extLst>
          </p:cNvPr>
          <p:cNvSpPr/>
          <p:nvPr/>
        </p:nvSpPr>
        <p:spPr>
          <a:xfrm>
            <a:off x="1746815" y="5110500"/>
            <a:ext cx="487678" cy="435600"/>
          </a:xfrm>
          <a:prstGeom prst="fram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79" name="Frame 78">
            <a:extLst>
              <a:ext uri="{FF2B5EF4-FFF2-40B4-BE49-F238E27FC236}">
                <a16:creationId xmlns:a16="http://schemas.microsoft.com/office/drawing/2014/main" id="{E78850B7-5E3F-2297-BBF4-AC768C2810A0}"/>
              </a:ext>
            </a:extLst>
          </p:cNvPr>
          <p:cNvSpPr/>
          <p:nvPr/>
        </p:nvSpPr>
        <p:spPr>
          <a:xfrm>
            <a:off x="2714903" y="5122806"/>
            <a:ext cx="672533" cy="435600"/>
          </a:xfrm>
          <a:prstGeom prst="fram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80" name="Frame 79">
            <a:extLst>
              <a:ext uri="{FF2B5EF4-FFF2-40B4-BE49-F238E27FC236}">
                <a16:creationId xmlns:a16="http://schemas.microsoft.com/office/drawing/2014/main" id="{BED179F2-AA93-20E7-1C9A-0DF7EC9E535D}"/>
              </a:ext>
            </a:extLst>
          </p:cNvPr>
          <p:cNvSpPr/>
          <p:nvPr/>
        </p:nvSpPr>
        <p:spPr>
          <a:xfrm>
            <a:off x="3463872" y="5127979"/>
            <a:ext cx="1070374" cy="435600"/>
          </a:xfrm>
          <a:prstGeom prst="fram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cxnSp>
        <p:nvCxnSpPr>
          <p:cNvPr id="81" name="Straight Arrow Connector 80">
            <a:extLst>
              <a:ext uri="{FF2B5EF4-FFF2-40B4-BE49-F238E27FC236}">
                <a16:creationId xmlns:a16="http://schemas.microsoft.com/office/drawing/2014/main" id="{52830A7C-7F16-67AA-C1ED-A2F2F776895A}"/>
              </a:ext>
            </a:extLst>
          </p:cNvPr>
          <p:cNvCxnSpPr>
            <a:cxnSpLocks/>
          </p:cNvCxnSpPr>
          <p:nvPr/>
        </p:nvCxnSpPr>
        <p:spPr>
          <a:xfrm flipV="1">
            <a:off x="3337596" y="4019523"/>
            <a:ext cx="1677753" cy="101566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DB909B3-3CBA-7EDD-6A7D-6034195FE83D}"/>
              </a:ext>
            </a:extLst>
          </p:cNvPr>
          <p:cNvCxnSpPr>
            <a:cxnSpLocks/>
          </p:cNvCxnSpPr>
          <p:nvPr/>
        </p:nvCxnSpPr>
        <p:spPr>
          <a:xfrm flipV="1">
            <a:off x="4038352" y="4868671"/>
            <a:ext cx="981939" cy="22780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5E4B781C-670E-49B5-3B65-82DFAF08E1FA}"/>
              </a:ext>
            </a:extLst>
          </p:cNvPr>
          <p:cNvCxnSpPr>
            <a:cxnSpLocks/>
          </p:cNvCxnSpPr>
          <p:nvPr/>
        </p:nvCxnSpPr>
        <p:spPr>
          <a:xfrm flipV="1">
            <a:off x="2276057" y="2683756"/>
            <a:ext cx="2819995" cy="2712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2EB0E46-F5CA-8737-3B50-9B45540FCB34}"/>
              </a:ext>
            </a:extLst>
          </p:cNvPr>
          <p:cNvCxnSpPr>
            <a:cxnSpLocks/>
            <a:stCxn id="78" idx="0"/>
          </p:cNvCxnSpPr>
          <p:nvPr/>
        </p:nvCxnSpPr>
        <p:spPr>
          <a:xfrm flipV="1">
            <a:off x="1990654" y="3112246"/>
            <a:ext cx="3105398" cy="19982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072F82ED-B73A-8987-8D41-68ABF5E26384}"/>
              </a:ext>
            </a:extLst>
          </p:cNvPr>
          <p:cNvSpPr/>
          <p:nvPr/>
        </p:nvSpPr>
        <p:spPr>
          <a:xfrm>
            <a:off x="7552037" y="1852984"/>
            <a:ext cx="3740060" cy="830997"/>
          </a:xfrm>
          <a:prstGeom prst="rect">
            <a:avLst/>
          </a:prstGeom>
          <a:solidFill>
            <a:schemeClr val="accent5">
              <a:lumMod val="40000"/>
              <a:lumOff val="60000"/>
            </a:schemeClr>
          </a:solid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BIỂU MẪU BÁO CÁO KẾT QUẢ KIỂM KÊ</a:t>
            </a:r>
          </a:p>
        </p:txBody>
      </p:sp>
      <p:sp>
        <p:nvSpPr>
          <p:cNvPr id="86" name="Rectangle 85">
            <a:extLst>
              <a:ext uri="{FF2B5EF4-FFF2-40B4-BE49-F238E27FC236}">
                <a16:creationId xmlns:a16="http://schemas.microsoft.com/office/drawing/2014/main" id="{CC06AAF9-BE3E-43FA-0170-C77306EB8178}"/>
              </a:ext>
            </a:extLst>
          </p:cNvPr>
          <p:cNvSpPr/>
          <p:nvPr/>
        </p:nvSpPr>
        <p:spPr>
          <a:xfrm>
            <a:off x="7383190" y="2879975"/>
            <a:ext cx="4070488" cy="523220"/>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fontAlgn="auto">
              <a:spcBef>
                <a:spcPts val="0"/>
              </a:spcBef>
              <a:spcAft>
                <a:spcPts val="0"/>
              </a:spcAft>
              <a:defRPr/>
            </a:pPr>
            <a:r>
              <a:rPr lang="en-US" sz="2800" dirty="0" err="1">
                <a:latin typeface="Times New Roman" pitchFamily="18" charset="0"/>
                <a:cs typeface="Times New Roman" pitchFamily="18" charset="0"/>
              </a:rPr>
              <a:t>Mẫu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01 b </a:t>
            </a:r>
            <a:r>
              <a:rPr lang="en-US" sz="2800" dirty="0">
                <a:latin typeface="Times New Roman" pitchFamily="18" charset="0"/>
                <a:cs typeface="Times New Roman" pitchFamily="18" charset="0"/>
              </a:rPr>
              <a:t>– BC / </a:t>
            </a:r>
            <a:r>
              <a:rPr lang="en-US" sz="2800" dirty="0">
                <a:solidFill>
                  <a:schemeClr val="accent2"/>
                </a:solidFill>
                <a:latin typeface="Times New Roman" pitchFamily="18" charset="0"/>
                <a:cs typeface="Times New Roman" pitchFamily="18" charset="0"/>
              </a:rPr>
              <a:t>TSCĐ</a:t>
            </a:r>
          </a:p>
        </p:txBody>
      </p:sp>
      <p:sp>
        <p:nvSpPr>
          <p:cNvPr id="87" name="Frame 86">
            <a:extLst>
              <a:ext uri="{FF2B5EF4-FFF2-40B4-BE49-F238E27FC236}">
                <a16:creationId xmlns:a16="http://schemas.microsoft.com/office/drawing/2014/main" id="{DF7C538C-E3E4-B853-A7E5-EED75E4A5C6C}"/>
              </a:ext>
            </a:extLst>
          </p:cNvPr>
          <p:cNvSpPr/>
          <p:nvPr/>
        </p:nvSpPr>
        <p:spPr>
          <a:xfrm>
            <a:off x="8606477" y="2923785"/>
            <a:ext cx="487678" cy="435600"/>
          </a:xfrm>
          <a:prstGeom prst="fram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88" name="Frame 87">
            <a:extLst>
              <a:ext uri="{FF2B5EF4-FFF2-40B4-BE49-F238E27FC236}">
                <a16:creationId xmlns:a16="http://schemas.microsoft.com/office/drawing/2014/main" id="{5EBCFC06-C941-B3AB-F732-ED3FDDBCA6BA}"/>
              </a:ext>
            </a:extLst>
          </p:cNvPr>
          <p:cNvSpPr/>
          <p:nvPr/>
        </p:nvSpPr>
        <p:spPr>
          <a:xfrm>
            <a:off x="9602275" y="2936091"/>
            <a:ext cx="672533" cy="435600"/>
          </a:xfrm>
          <a:prstGeom prst="fram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
        <p:nvSpPr>
          <p:cNvPr id="89" name="Frame 88">
            <a:extLst>
              <a:ext uri="{FF2B5EF4-FFF2-40B4-BE49-F238E27FC236}">
                <a16:creationId xmlns:a16="http://schemas.microsoft.com/office/drawing/2014/main" id="{DCC90907-1AA0-A41E-E88B-AACB58702FA5}"/>
              </a:ext>
            </a:extLst>
          </p:cNvPr>
          <p:cNvSpPr/>
          <p:nvPr/>
        </p:nvSpPr>
        <p:spPr>
          <a:xfrm>
            <a:off x="10351244" y="2941264"/>
            <a:ext cx="1070374" cy="435600"/>
          </a:xfrm>
          <a:prstGeom prst="fram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cxnSp>
        <p:nvCxnSpPr>
          <p:cNvPr id="90" name="Straight Arrow Connector 89">
            <a:extLst>
              <a:ext uri="{FF2B5EF4-FFF2-40B4-BE49-F238E27FC236}">
                <a16:creationId xmlns:a16="http://schemas.microsoft.com/office/drawing/2014/main" id="{17F366C2-0D9E-A1F2-45CC-39FB80AD34A2}"/>
              </a:ext>
            </a:extLst>
          </p:cNvPr>
          <p:cNvCxnSpPr>
            <a:cxnSpLocks/>
            <a:stCxn id="89" idx="2"/>
          </p:cNvCxnSpPr>
          <p:nvPr/>
        </p:nvCxnSpPr>
        <p:spPr>
          <a:xfrm flipH="1">
            <a:off x="6785191" y="3376864"/>
            <a:ext cx="4101240" cy="116330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F088F8C-4EEC-A0F9-BF94-B43DC62D0934}"/>
              </a:ext>
            </a:extLst>
          </p:cNvPr>
          <p:cNvCxnSpPr>
            <a:cxnSpLocks/>
            <a:endCxn id="71" idx="3"/>
          </p:cNvCxnSpPr>
          <p:nvPr/>
        </p:nvCxnSpPr>
        <p:spPr>
          <a:xfrm flipH="1">
            <a:off x="7050295" y="3358092"/>
            <a:ext cx="2619160" cy="42648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BDC8D129-783D-E5DD-860C-5B1D7BEADEF5}"/>
              </a:ext>
            </a:extLst>
          </p:cNvPr>
          <p:cNvCxnSpPr>
            <a:cxnSpLocks/>
          </p:cNvCxnSpPr>
          <p:nvPr/>
        </p:nvCxnSpPr>
        <p:spPr>
          <a:xfrm flipH="1" flipV="1">
            <a:off x="6987421" y="2683756"/>
            <a:ext cx="1670378" cy="2355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13">
            <a:extLst>
              <a:ext uri="{FF2B5EF4-FFF2-40B4-BE49-F238E27FC236}">
                <a16:creationId xmlns:a16="http://schemas.microsoft.com/office/drawing/2014/main" id="{9FF74926-FB7D-CD8B-1EB7-8FBD5F086B55}"/>
              </a:ext>
            </a:extLst>
          </p:cNvPr>
          <p:cNvSpPr txBox="1">
            <a:spLocks noChangeArrowheads="1"/>
          </p:cNvSpPr>
          <p:nvPr/>
        </p:nvSpPr>
        <p:spPr bwMode="auto">
          <a:xfrm>
            <a:off x="7797940" y="4160472"/>
            <a:ext cx="398137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VN" sz="2000" dirty="0" err="1">
                <a:latin typeface="Times New Roman" panose="02020603050405020304" pitchFamily="18" charset="0"/>
                <a:cs typeface="Times New Roman" panose="02020603050405020304" pitchFamily="18" charset="0"/>
              </a:rPr>
              <a:t>Ký</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tự</a:t>
            </a:r>
            <a:r>
              <a:rPr lang="en-US" altLang="en-VN" sz="2000" dirty="0">
                <a:latin typeface="Times New Roman" panose="02020603050405020304" pitchFamily="18" charset="0"/>
                <a:cs typeface="Times New Roman" panose="02020603050405020304" pitchFamily="18" charset="0"/>
              </a:rPr>
              <a:t>: </a:t>
            </a:r>
            <a:r>
              <a:rPr lang="en-US" altLang="en-VN" sz="2800" b="1" dirty="0">
                <a:latin typeface="Times New Roman" panose="02020603050405020304" pitchFamily="18" charset="0"/>
                <a:cs typeface="Times New Roman" panose="02020603050405020304" pitchFamily="18" charset="0"/>
              </a:rPr>
              <a:t>b</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Báo</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cáo</a:t>
            </a:r>
            <a:r>
              <a:rPr lang="en-US" altLang="en-VN" sz="2000" b="1" dirty="0">
                <a:latin typeface="Times New Roman" panose="02020603050405020304" pitchFamily="18" charset="0"/>
                <a:cs typeface="Times New Roman" panose="02020603050405020304" pitchFamily="18" charset="0"/>
              </a:rPr>
              <a:t> </a:t>
            </a:r>
            <a:r>
              <a:rPr lang="vi-VN" altLang="en-VN" sz="2000" b="1" dirty="0">
                <a:latin typeface="Times New Roman" panose="02020603050405020304" pitchFamily="18" charset="0"/>
                <a:cs typeface="Times New Roman" panose="02020603050405020304" pitchFamily="18" charset="0"/>
              </a:rPr>
              <a:t>Tổng hợp </a:t>
            </a:r>
            <a:r>
              <a:rPr lang="vi-VN" altLang="en-VN" sz="2000" b="1" u="sng" dirty="0">
                <a:latin typeface="Times New Roman" panose="02020603050405020304" pitchFamily="18" charset="0"/>
                <a:cs typeface="Times New Roman" panose="02020603050405020304" pitchFamily="18" charset="0"/>
              </a:rPr>
              <a:t>theo loại hình đơn vị</a:t>
            </a:r>
            <a:endParaRPr lang="en-US" altLang="en-VN" sz="2000" b="1" u="sng" dirty="0">
              <a:latin typeface="Times New Roman" panose="02020603050405020304" pitchFamily="18" charset="0"/>
              <a:cs typeface="Times New Roman" panose="02020603050405020304" pitchFamily="18" charset="0"/>
            </a:endParaRPr>
          </a:p>
          <a:p>
            <a:pPr eaLnBrk="1" hangingPunct="1"/>
            <a:r>
              <a:rPr lang="en-US" altLang="en-VN" sz="2000" dirty="0" err="1">
                <a:latin typeface="Times New Roman" panose="02020603050405020304" pitchFamily="18" charset="0"/>
                <a:cs typeface="Times New Roman" panose="02020603050405020304" pitchFamily="18" charset="0"/>
              </a:rPr>
              <a:t>Ký</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tự</a:t>
            </a:r>
            <a:r>
              <a:rPr lang="en-US" altLang="en-VN" sz="2000" dirty="0">
                <a:latin typeface="Times New Roman" panose="02020603050405020304" pitchFamily="18" charset="0"/>
                <a:cs typeface="Times New Roman" panose="02020603050405020304" pitchFamily="18" charset="0"/>
              </a:rPr>
              <a:t>: </a:t>
            </a:r>
            <a:r>
              <a:rPr lang="en-US" altLang="en-VN" sz="2800" b="1" dirty="0">
                <a:latin typeface="Times New Roman" panose="02020603050405020304" pitchFamily="18" charset="0"/>
                <a:cs typeface="Times New Roman" panose="02020603050405020304" pitchFamily="18" charset="0"/>
              </a:rPr>
              <a:t>c</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Báo</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cáo</a:t>
            </a:r>
            <a:r>
              <a:rPr lang="en-US" altLang="en-VN" sz="2000" b="1" dirty="0">
                <a:latin typeface="Times New Roman" panose="02020603050405020304" pitchFamily="18" charset="0"/>
                <a:cs typeface="Times New Roman" panose="02020603050405020304" pitchFamily="18" charset="0"/>
              </a:rPr>
              <a:t> </a:t>
            </a:r>
            <a:r>
              <a:rPr lang="vi-VN" altLang="en-VN" sz="2000" b="1" dirty="0">
                <a:latin typeface="Times New Roman" panose="02020603050405020304" pitchFamily="18" charset="0"/>
                <a:cs typeface="Times New Roman" panose="02020603050405020304" pitchFamily="18" charset="0"/>
              </a:rPr>
              <a:t>Tổng hợp </a:t>
            </a:r>
            <a:r>
              <a:rPr lang="en-US" altLang="en-VN" sz="2000" b="1" u="sng" dirty="0" err="1">
                <a:latin typeface="Times New Roman" panose="02020603050405020304" pitchFamily="18" charset="0"/>
                <a:cs typeface="Times New Roman" panose="02020603050405020304" pitchFamily="18" charset="0"/>
              </a:rPr>
              <a:t>chung</a:t>
            </a:r>
            <a:r>
              <a:rPr lang="en-US" altLang="en-VN" sz="2000" b="1" dirty="0">
                <a:latin typeface="Times New Roman" panose="02020603050405020304" pitchFamily="18" charset="0"/>
                <a:cs typeface="Times New Roman" panose="02020603050405020304" pitchFamily="18" charset="0"/>
              </a:rPr>
              <a:t> </a:t>
            </a:r>
          </a:p>
          <a:p>
            <a:pPr eaLnBrk="1" hangingPunct="1"/>
            <a:r>
              <a:rPr lang="en-US" altLang="en-VN" sz="2000" dirty="0" err="1">
                <a:latin typeface="Times New Roman" panose="02020603050405020304" pitchFamily="18" charset="0"/>
                <a:cs typeface="Times New Roman" panose="02020603050405020304" pitchFamily="18" charset="0"/>
              </a:rPr>
              <a:t>Ký</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tự</a:t>
            </a:r>
            <a:r>
              <a:rPr lang="en-US" altLang="en-VN" sz="2000" dirty="0">
                <a:latin typeface="Times New Roman" panose="02020603050405020304" pitchFamily="18" charset="0"/>
                <a:cs typeface="Times New Roman" panose="02020603050405020304" pitchFamily="18" charset="0"/>
              </a:rPr>
              <a:t> </a:t>
            </a:r>
            <a:r>
              <a:rPr lang="en-US" altLang="en-VN" sz="2800" b="1" dirty="0">
                <a:latin typeface="Times New Roman" panose="02020603050405020304" pitchFamily="18" charset="0"/>
                <a:cs typeface="Times New Roman" panose="02020603050405020304" pitchFamily="18" charset="0"/>
              </a:rPr>
              <a:t>d</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Báo</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cáo</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Tổng</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hợp</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tài</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sản</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chưa</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xác</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định</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giá</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tr</a:t>
            </a:r>
            <a:r>
              <a:rPr lang="en-US" altLang="en-VN" sz="2000" dirty="0" err="1">
                <a:latin typeface="Times New Roman" panose="02020603050405020304" pitchFamily="18" charset="0"/>
                <a:cs typeface="Times New Roman" panose="02020603050405020304" pitchFamily="18" charset="0"/>
              </a:rPr>
              <a:t>ị</a:t>
            </a:r>
            <a:r>
              <a:rPr lang="en-US" altLang="en-VN" sz="2000" dirty="0">
                <a:latin typeface="Times New Roman" panose="02020603050405020304" pitchFamily="18" charset="0"/>
                <a:cs typeface="Times New Roman" panose="02020603050405020304" pitchFamily="18" charset="0"/>
              </a:rPr>
              <a:t> (NG = 1).</a:t>
            </a:r>
          </a:p>
          <a:p>
            <a:pPr eaLnBrk="1" hangingPunct="1"/>
            <a:r>
              <a:rPr lang="en-US" altLang="en-VN" sz="2000" dirty="0" err="1">
                <a:latin typeface="Times New Roman" panose="02020603050405020304" pitchFamily="18" charset="0"/>
                <a:cs typeface="Times New Roman" panose="02020603050405020304" pitchFamily="18" charset="0"/>
              </a:rPr>
              <a:t>Ký</a:t>
            </a:r>
            <a:r>
              <a:rPr lang="en-US" altLang="en-VN" sz="2000" dirty="0">
                <a:latin typeface="Times New Roman" panose="02020603050405020304" pitchFamily="18" charset="0"/>
                <a:cs typeface="Times New Roman" panose="02020603050405020304" pitchFamily="18" charset="0"/>
              </a:rPr>
              <a:t> </a:t>
            </a:r>
            <a:r>
              <a:rPr lang="en-US" altLang="en-VN" sz="2000" dirty="0" err="1">
                <a:latin typeface="Times New Roman" panose="02020603050405020304" pitchFamily="18" charset="0"/>
                <a:cs typeface="Times New Roman" panose="02020603050405020304" pitchFamily="18" charset="0"/>
              </a:rPr>
              <a:t>tự</a:t>
            </a:r>
            <a:r>
              <a:rPr lang="en-US" altLang="en-VN" sz="2000" dirty="0">
                <a:latin typeface="Times New Roman" panose="02020603050405020304" pitchFamily="18" charset="0"/>
                <a:cs typeface="Times New Roman" panose="02020603050405020304" pitchFamily="18" charset="0"/>
              </a:rPr>
              <a:t> </a:t>
            </a:r>
            <a:r>
              <a:rPr lang="en-US" altLang="en-VN" sz="2800" b="1" dirty="0" err="1">
                <a:latin typeface="Times New Roman" panose="02020603050405020304" pitchFamily="18" charset="0"/>
                <a:cs typeface="Times New Roman" panose="02020603050405020304" pitchFamily="18" charset="0"/>
              </a:rPr>
              <a:t>đ</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Báo</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cáo</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Tổng</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hợp</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tài</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sản</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đã</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xác</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định</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giá</a:t>
            </a:r>
            <a:r>
              <a:rPr lang="en-US" altLang="en-VN" sz="2000" b="1" dirty="0">
                <a:latin typeface="Times New Roman" panose="02020603050405020304" pitchFamily="18" charset="0"/>
                <a:cs typeface="Times New Roman" panose="02020603050405020304" pitchFamily="18" charset="0"/>
              </a:rPr>
              <a:t> </a:t>
            </a:r>
            <a:r>
              <a:rPr lang="en-US" altLang="en-VN" sz="2000" b="1" dirty="0" err="1">
                <a:latin typeface="Times New Roman" panose="02020603050405020304" pitchFamily="18" charset="0"/>
                <a:cs typeface="Times New Roman" panose="02020603050405020304" pitchFamily="18" charset="0"/>
              </a:rPr>
              <a:t>trị</a:t>
            </a:r>
            <a:r>
              <a:rPr lang="en-US" altLang="en-VN" sz="2000" b="1" dirty="0">
                <a:latin typeface="Times New Roman" panose="02020603050405020304" pitchFamily="18" charset="0"/>
                <a:cs typeface="Times New Roman" panose="02020603050405020304" pitchFamily="18" charset="0"/>
              </a:rPr>
              <a:t> </a:t>
            </a:r>
            <a:r>
              <a:rPr lang="en-US" altLang="en-VN" sz="2000" dirty="0">
                <a:latin typeface="Times New Roman" panose="02020603050405020304" pitchFamily="18" charset="0"/>
                <a:cs typeface="Times New Roman" panose="02020603050405020304" pitchFamily="18" charset="0"/>
              </a:rPr>
              <a:t>(NG&gt;1)</a:t>
            </a:r>
          </a:p>
        </p:txBody>
      </p:sp>
      <p:sp>
        <p:nvSpPr>
          <p:cNvPr id="94" name="Frame 93">
            <a:extLst>
              <a:ext uri="{FF2B5EF4-FFF2-40B4-BE49-F238E27FC236}">
                <a16:creationId xmlns:a16="http://schemas.microsoft.com/office/drawing/2014/main" id="{BFAB7725-D875-B939-CF73-7B91B6D8E147}"/>
              </a:ext>
            </a:extLst>
          </p:cNvPr>
          <p:cNvSpPr/>
          <p:nvPr/>
        </p:nvSpPr>
        <p:spPr>
          <a:xfrm>
            <a:off x="9093594" y="2924382"/>
            <a:ext cx="356710" cy="435600"/>
          </a:xfrm>
          <a:prstGeom prst="frame">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cxnSp>
        <p:nvCxnSpPr>
          <p:cNvPr id="95" name="Straight Arrow Connector 94">
            <a:extLst>
              <a:ext uri="{FF2B5EF4-FFF2-40B4-BE49-F238E27FC236}">
                <a16:creationId xmlns:a16="http://schemas.microsoft.com/office/drawing/2014/main" id="{A63FB261-E658-E413-B04C-172575F8D1C4}"/>
              </a:ext>
            </a:extLst>
          </p:cNvPr>
          <p:cNvCxnSpPr>
            <a:cxnSpLocks/>
          </p:cNvCxnSpPr>
          <p:nvPr/>
        </p:nvCxnSpPr>
        <p:spPr>
          <a:xfrm>
            <a:off x="9271949" y="3326607"/>
            <a:ext cx="0" cy="89748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2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additive="base">
                                        <p:cTn id="15" dur="500" fill="hold"/>
                                        <p:tgtEl>
                                          <p:spTgt spid="86"/>
                                        </p:tgtEl>
                                        <p:attrNameLst>
                                          <p:attrName>ppt_x</p:attrName>
                                        </p:attrNameLst>
                                      </p:cBhvr>
                                      <p:tavLst>
                                        <p:tav tm="0">
                                          <p:val>
                                            <p:strVal val="#ppt_x"/>
                                          </p:val>
                                        </p:tav>
                                        <p:tav tm="100000">
                                          <p:val>
                                            <p:strVal val="#ppt_x"/>
                                          </p:val>
                                        </p:tav>
                                      </p:tavLst>
                                    </p:anim>
                                    <p:anim calcmode="lin" valueType="num">
                                      <p:cBhvr additive="base">
                                        <p:cTn id="1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anim calcmode="lin" valueType="num">
                                      <p:cBhvr additive="base">
                                        <p:cTn id="21" dur="500" fill="hold"/>
                                        <p:tgtEl>
                                          <p:spTgt spid="83"/>
                                        </p:tgtEl>
                                        <p:attrNameLst>
                                          <p:attrName>ppt_x</p:attrName>
                                        </p:attrNameLst>
                                      </p:cBhvr>
                                      <p:tavLst>
                                        <p:tav tm="0">
                                          <p:val>
                                            <p:strVal val="#ppt_x"/>
                                          </p:val>
                                        </p:tav>
                                        <p:tav tm="100000">
                                          <p:val>
                                            <p:strVal val="#ppt_x"/>
                                          </p:val>
                                        </p:tav>
                                      </p:tavLst>
                                    </p:anim>
                                    <p:anim calcmode="lin" valueType="num">
                                      <p:cBhvr additive="base">
                                        <p:cTn id="22" dur="500" fill="hold"/>
                                        <p:tgtEl>
                                          <p:spTgt spid="8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additive="base">
                                        <p:cTn id="25" dur="500" fill="hold"/>
                                        <p:tgtEl>
                                          <p:spTgt spid="68"/>
                                        </p:tgtEl>
                                        <p:attrNameLst>
                                          <p:attrName>ppt_x</p:attrName>
                                        </p:attrNameLst>
                                      </p:cBhvr>
                                      <p:tavLst>
                                        <p:tav tm="0">
                                          <p:val>
                                            <p:strVal val="#ppt_x"/>
                                          </p:val>
                                        </p:tav>
                                        <p:tav tm="100000">
                                          <p:val>
                                            <p:strVal val="#ppt_x"/>
                                          </p:val>
                                        </p:tav>
                                      </p:tavLst>
                                    </p:anim>
                                    <p:anim calcmode="lin" valueType="num">
                                      <p:cBhvr additive="base">
                                        <p:cTn id="26" dur="500" fill="hold"/>
                                        <p:tgtEl>
                                          <p:spTgt spid="6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500" fill="hold"/>
                                        <p:tgtEl>
                                          <p:spTgt spid="84"/>
                                        </p:tgtEl>
                                        <p:attrNameLst>
                                          <p:attrName>ppt_x</p:attrName>
                                        </p:attrNameLst>
                                      </p:cBhvr>
                                      <p:tavLst>
                                        <p:tav tm="0">
                                          <p:val>
                                            <p:strVal val="#ppt_x"/>
                                          </p:val>
                                        </p:tav>
                                        <p:tav tm="100000">
                                          <p:val>
                                            <p:strVal val="#ppt_x"/>
                                          </p:val>
                                        </p:tav>
                                      </p:tavLst>
                                    </p:anim>
                                    <p:anim calcmode="lin" valueType="num">
                                      <p:cBhvr additive="base">
                                        <p:cTn id="30" dur="500" fill="hold"/>
                                        <p:tgtEl>
                                          <p:spTgt spid="8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additive="base">
                                        <p:cTn id="33" dur="500" fill="hold"/>
                                        <p:tgtEl>
                                          <p:spTgt spid="78"/>
                                        </p:tgtEl>
                                        <p:attrNameLst>
                                          <p:attrName>ppt_x</p:attrName>
                                        </p:attrNameLst>
                                      </p:cBhvr>
                                      <p:tavLst>
                                        <p:tav tm="0">
                                          <p:val>
                                            <p:strVal val="#ppt_x"/>
                                          </p:val>
                                        </p:tav>
                                        <p:tav tm="100000">
                                          <p:val>
                                            <p:strVal val="#ppt_x"/>
                                          </p:val>
                                        </p:tav>
                                      </p:tavLst>
                                    </p:anim>
                                    <p:anim calcmode="lin" valueType="num">
                                      <p:cBhvr additive="base">
                                        <p:cTn id="34" dur="500" fill="hold"/>
                                        <p:tgtEl>
                                          <p:spTgt spid="7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ppt_x"/>
                                          </p:val>
                                        </p:tav>
                                        <p:tav tm="100000">
                                          <p:val>
                                            <p:strVal val="#ppt_x"/>
                                          </p:val>
                                        </p:tav>
                                      </p:tavLst>
                                    </p:anim>
                                    <p:anim calcmode="lin" valueType="num">
                                      <p:cBhvr additive="base">
                                        <p:cTn id="38" dur="500" fill="hold"/>
                                        <p:tgtEl>
                                          <p:spTgt spid="6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ppt_x"/>
                                          </p:val>
                                        </p:tav>
                                        <p:tav tm="100000">
                                          <p:val>
                                            <p:strVal val="#ppt_x"/>
                                          </p:val>
                                        </p:tav>
                                      </p:tavLst>
                                    </p:anim>
                                    <p:anim calcmode="lin" valueType="num">
                                      <p:cBhvr additive="base">
                                        <p:cTn id="42" dur="500" fill="hold"/>
                                        <p:tgtEl>
                                          <p:spTgt spid="9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500" fill="hold"/>
                                        <p:tgtEl>
                                          <p:spTgt spid="87"/>
                                        </p:tgtEl>
                                        <p:attrNameLst>
                                          <p:attrName>ppt_x</p:attrName>
                                        </p:attrNameLst>
                                      </p:cBhvr>
                                      <p:tavLst>
                                        <p:tav tm="0">
                                          <p:val>
                                            <p:strVal val="#ppt_x"/>
                                          </p:val>
                                        </p:tav>
                                        <p:tav tm="100000">
                                          <p:val>
                                            <p:strVal val="#ppt_x"/>
                                          </p:val>
                                        </p:tav>
                                      </p:tavLst>
                                    </p:anim>
                                    <p:anim calcmode="lin" valueType="num">
                                      <p:cBhvr additive="base">
                                        <p:cTn id="46"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fill="hold"/>
                                        <p:tgtEl>
                                          <p:spTgt spid="73"/>
                                        </p:tgtEl>
                                        <p:attrNameLst>
                                          <p:attrName>ppt_x</p:attrName>
                                        </p:attrNameLst>
                                      </p:cBhvr>
                                      <p:tavLst>
                                        <p:tav tm="0">
                                          <p:val>
                                            <p:strVal val="#ppt_x"/>
                                          </p:val>
                                        </p:tav>
                                        <p:tav tm="100000">
                                          <p:val>
                                            <p:strVal val="#ppt_x"/>
                                          </p:val>
                                        </p:tav>
                                      </p:tavLst>
                                    </p:anim>
                                    <p:anim calcmode="lin" valueType="num">
                                      <p:cBhvr additive="base">
                                        <p:cTn id="56" dur="500" fill="hold"/>
                                        <p:tgtEl>
                                          <p:spTgt spid="7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additive="base">
                                        <p:cTn id="63" dur="500" fill="hold"/>
                                        <p:tgtEl>
                                          <p:spTgt spid="79"/>
                                        </p:tgtEl>
                                        <p:attrNameLst>
                                          <p:attrName>ppt_x</p:attrName>
                                        </p:attrNameLst>
                                      </p:cBhvr>
                                      <p:tavLst>
                                        <p:tav tm="0">
                                          <p:val>
                                            <p:strVal val="#ppt_x"/>
                                          </p:val>
                                        </p:tav>
                                        <p:tav tm="100000">
                                          <p:val>
                                            <p:strVal val="#ppt_x"/>
                                          </p:val>
                                        </p:tav>
                                      </p:tavLst>
                                    </p:anim>
                                    <p:anim calcmode="lin" valueType="num">
                                      <p:cBhvr additive="base">
                                        <p:cTn id="64" dur="500" fill="hold"/>
                                        <p:tgtEl>
                                          <p:spTgt spid="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ppt_x"/>
                                          </p:val>
                                        </p:tav>
                                        <p:tav tm="100000">
                                          <p:val>
                                            <p:strVal val="#ppt_x"/>
                                          </p:val>
                                        </p:tav>
                                      </p:tavLst>
                                    </p:anim>
                                    <p:anim calcmode="lin" valueType="num">
                                      <p:cBhvr additive="base">
                                        <p:cTn id="68" dur="500" fill="hold"/>
                                        <p:tgtEl>
                                          <p:spTgt spid="7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500" fill="hold"/>
                                        <p:tgtEl>
                                          <p:spTgt spid="91"/>
                                        </p:tgtEl>
                                        <p:attrNameLst>
                                          <p:attrName>ppt_x</p:attrName>
                                        </p:attrNameLst>
                                      </p:cBhvr>
                                      <p:tavLst>
                                        <p:tav tm="0">
                                          <p:val>
                                            <p:strVal val="#ppt_x"/>
                                          </p:val>
                                        </p:tav>
                                        <p:tav tm="100000">
                                          <p:val>
                                            <p:strVal val="#ppt_x"/>
                                          </p:val>
                                        </p:tav>
                                      </p:tavLst>
                                    </p:anim>
                                    <p:anim calcmode="lin" valueType="num">
                                      <p:cBhvr additive="base">
                                        <p:cTn id="72" dur="500" fill="hold"/>
                                        <p:tgtEl>
                                          <p:spTgt spid="9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additive="base">
                                        <p:cTn id="75" dur="500" fill="hold"/>
                                        <p:tgtEl>
                                          <p:spTgt spid="88"/>
                                        </p:tgtEl>
                                        <p:attrNameLst>
                                          <p:attrName>ppt_x</p:attrName>
                                        </p:attrNameLst>
                                      </p:cBhvr>
                                      <p:tavLst>
                                        <p:tav tm="0">
                                          <p:val>
                                            <p:strVal val="#ppt_x"/>
                                          </p:val>
                                        </p:tav>
                                        <p:tav tm="100000">
                                          <p:val>
                                            <p:strVal val="#ppt_x"/>
                                          </p:val>
                                        </p:tav>
                                      </p:tavLst>
                                    </p:anim>
                                    <p:anim calcmode="lin" valueType="num">
                                      <p:cBhvr additive="base">
                                        <p:cTn id="7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additive="base">
                                        <p:cTn id="81" dur="500" fill="hold"/>
                                        <p:tgtEl>
                                          <p:spTgt spid="70"/>
                                        </p:tgtEl>
                                        <p:attrNameLst>
                                          <p:attrName>ppt_x</p:attrName>
                                        </p:attrNameLst>
                                      </p:cBhvr>
                                      <p:tavLst>
                                        <p:tav tm="0">
                                          <p:val>
                                            <p:strVal val="#ppt_x"/>
                                          </p:val>
                                        </p:tav>
                                        <p:tav tm="100000">
                                          <p:val>
                                            <p:strVal val="#ppt_x"/>
                                          </p:val>
                                        </p:tav>
                                      </p:tavLst>
                                    </p:anim>
                                    <p:anim calcmode="lin" valueType="num">
                                      <p:cBhvr additive="base">
                                        <p:cTn id="82" dur="500" fill="hold"/>
                                        <p:tgtEl>
                                          <p:spTgt spid="70"/>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additive="base">
                                        <p:cTn id="85" dur="500" fill="hold"/>
                                        <p:tgtEl>
                                          <p:spTgt spid="74"/>
                                        </p:tgtEl>
                                        <p:attrNameLst>
                                          <p:attrName>ppt_x</p:attrName>
                                        </p:attrNameLst>
                                      </p:cBhvr>
                                      <p:tavLst>
                                        <p:tav tm="0">
                                          <p:val>
                                            <p:strVal val="#ppt_x"/>
                                          </p:val>
                                        </p:tav>
                                        <p:tav tm="100000">
                                          <p:val>
                                            <p:strVal val="#ppt_x"/>
                                          </p:val>
                                        </p:tav>
                                      </p:tavLst>
                                    </p:anim>
                                    <p:anim calcmode="lin" valueType="num">
                                      <p:cBhvr additive="base">
                                        <p:cTn id="86" dur="500" fill="hold"/>
                                        <p:tgtEl>
                                          <p:spTgt spid="7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additive="base">
                                        <p:cTn id="89" dur="500" fill="hold"/>
                                        <p:tgtEl>
                                          <p:spTgt spid="82"/>
                                        </p:tgtEl>
                                        <p:attrNameLst>
                                          <p:attrName>ppt_x</p:attrName>
                                        </p:attrNameLst>
                                      </p:cBhvr>
                                      <p:tavLst>
                                        <p:tav tm="0">
                                          <p:val>
                                            <p:strVal val="#ppt_x"/>
                                          </p:val>
                                        </p:tav>
                                        <p:tav tm="100000">
                                          <p:val>
                                            <p:strVal val="#ppt_x"/>
                                          </p:val>
                                        </p:tav>
                                      </p:tavLst>
                                    </p:anim>
                                    <p:anim calcmode="lin" valueType="num">
                                      <p:cBhvr additive="base">
                                        <p:cTn id="90" dur="500" fill="hold"/>
                                        <p:tgtEl>
                                          <p:spTgt spid="8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additive="base">
                                        <p:cTn id="93" dur="500" fill="hold"/>
                                        <p:tgtEl>
                                          <p:spTgt spid="80"/>
                                        </p:tgtEl>
                                        <p:attrNameLst>
                                          <p:attrName>ppt_x</p:attrName>
                                        </p:attrNameLst>
                                      </p:cBhvr>
                                      <p:tavLst>
                                        <p:tav tm="0">
                                          <p:val>
                                            <p:strVal val="#ppt_x"/>
                                          </p:val>
                                        </p:tav>
                                        <p:tav tm="100000">
                                          <p:val>
                                            <p:strVal val="#ppt_x"/>
                                          </p:val>
                                        </p:tav>
                                      </p:tavLst>
                                    </p:anim>
                                    <p:anim calcmode="lin" valueType="num">
                                      <p:cBhvr additive="base">
                                        <p:cTn id="94" dur="500" fill="hold"/>
                                        <p:tgtEl>
                                          <p:spTgt spid="8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 calcmode="lin" valueType="num">
                                      <p:cBhvr additive="base">
                                        <p:cTn id="97" dur="500" fill="hold"/>
                                        <p:tgtEl>
                                          <p:spTgt spid="72"/>
                                        </p:tgtEl>
                                        <p:attrNameLst>
                                          <p:attrName>ppt_x</p:attrName>
                                        </p:attrNameLst>
                                      </p:cBhvr>
                                      <p:tavLst>
                                        <p:tav tm="0">
                                          <p:val>
                                            <p:strVal val="#ppt_x"/>
                                          </p:val>
                                        </p:tav>
                                        <p:tav tm="100000">
                                          <p:val>
                                            <p:strVal val="#ppt_x"/>
                                          </p:val>
                                        </p:tav>
                                      </p:tavLst>
                                    </p:anim>
                                    <p:anim calcmode="lin" valueType="num">
                                      <p:cBhvr additive="base">
                                        <p:cTn id="98" dur="500" fill="hold"/>
                                        <p:tgtEl>
                                          <p:spTgt spid="72"/>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90"/>
                                        </p:tgtEl>
                                        <p:attrNameLst>
                                          <p:attrName>style.visibility</p:attrName>
                                        </p:attrNameLst>
                                      </p:cBhvr>
                                      <p:to>
                                        <p:strVal val="visible"/>
                                      </p:to>
                                    </p:set>
                                    <p:anim calcmode="lin" valueType="num">
                                      <p:cBhvr additive="base">
                                        <p:cTn id="101" dur="500" fill="hold"/>
                                        <p:tgtEl>
                                          <p:spTgt spid="90"/>
                                        </p:tgtEl>
                                        <p:attrNameLst>
                                          <p:attrName>ppt_x</p:attrName>
                                        </p:attrNameLst>
                                      </p:cBhvr>
                                      <p:tavLst>
                                        <p:tav tm="0">
                                          <p:val>
                                            <p:strVal val="#ppt_x"/>
                                          </p:val>
                                        </p:tav>
                                        <p:tav tm="100000">
                                          <p:val>
                                            <p:strVal val="#ppt_x"/>
                                          </p:val>
                                        </p:tav>
                                      </p:tavLst>
                                    </p:anim>
                                    <p:anim calcmode="lin" valueType="num">
                                      <p:cBhvr additive="base">
                                        <p:cTn id="102" dur="500" fill="hold"/>
                                        <p:tgtEl>
                                          <p:spTgt spid="9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anim calcmode="lin" valueType="num">
                                      <p:cBhvr additive="base">
                                        <p:cTn id="105" dur="500" fill="hold"/>
                                        <p:tgtEl>
                                          <p:spTgt spid="89"/>
                                        </p:tgtEl>
                                        <p:attrNameLst>
                                          <p:attrName>ppt_x</p:attrName>
                                        </p:attrNameLst>
                                      </p:cBhvr>
                                      <p:tavLst>
                                        <p:tav tm="0">
                                          <p:val>
                                            <p:strVal val="#ppt_x"/>
                                          </p:val>
                                        </p:tav>
                                        <p:tav tm="100000">
                                          <p:val>
                                            <p:strVal val="#ppt_x"/>
                                          </p:val>
                                        </p:tav>
                                      </p:tavLst>
                                    </p:anim>
                                    <p:anim calcmode="lin" valueType="num">
                                      <p:cBhvr additive="base">
                                        <p:cTn id="10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94"/>
                                        </p:tgtEl>
                                        <p:attrNameLst>
                                          <p:attrName>style.visibility</p:attrName>
                                        </p:attrNameLst>
                                      </p:cBhvr>
                                      <p:to>
                                        <p:strVal val="visible"/>
                                      </p:to>
                                    </p:set>
                                    <p:anim calcmode="lin" valueType="num">
                                      <p:cBhvr additive="base">
                                        <p:cTn id="111" dur="500" fill="hold"/>
                                        <p:tgtEl>
                                          <p:spTgt spid="94"/>
                                        </p:tgtEl>
                                        <p:attrNameLst>
                                          <p:attrName>ppt_x</p:attrName>
                                        </p:attrNameLst>
                                      </p:cBhvr>
                                      <p:tavLst>
                                        <p:tav tm="0">
                                          <p:val>
                                            <p:strVal val="#ppt_x"/>
                                          </p:val>
                                        </p:tav>
                                        <p:tav tm="100000">
                                          <p:val>
                                            <p:strVal val="#ppt_x"/>
                                          </p:val>
                                        </p:tav>
                                      </p:tavLst>
                                    </p:anim>
                                    <p:anim calcmode="lin" valueType="num">
                                      <p:cBhvr additive="base">
                                        <p:cTn id="112" dur="500" fill="hold"/>
                                        <p:tgtEl>
                                          <p:spTgt spid="94"/>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95"/>
                                        </p:tgtEl>
                                        <p:attrNameLst>
                                          <p:attrName>style.visibility</p:attrName>
                                        </p:attrNameLst>
                                      </p:cBhvr>
                                      <p:to>
                                        <p:strVal val="visible"/>
                                      </p:to>
                                    </p:set>
                                    <p:anim calcmode="lin" valueType="num">
                                      <p:cBhvr additive="base">
                                        <p:cTn id="115" dur="500" fill="hold"/>
                                        <p:tgtEl>
                                          <p:spTgt spid="95"/>
                                        </p:tgtEl>
                                        <p:attrNameLst>
                                          <p:attrName>ppt_x</p:attrName>
                                        </p:attrNameLst>
                                      </p:cBhvr>
                                      <p:tavLst>
                                        <p:tav tm="0">
                                          <p:val>
                                            <p:strVal val="#ppt_x"/>
                                          </p:val>
                                        </p:tav>
                                        <p:tav tm="100000">
                                          <p:val>
                                            <p:strVal val="#ppt_x"/>
                                          </p:val>
                                        </p:tav>
                                      </p:tavLst>
                                    </p:anim>
                                    <p:anim calcmode="lin" valueType="num">
                                      <p:cBhvr additive="base">
                                        <p:cTn id="116" dur="500" fill="hold"/>
                                        <p:tgtEl>
                                          <p:spTgt spid="9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 calcmode="lin" valueType="num">
                                      <p:cBhvr additive="base">
                                        <p:cTn id="119" dur="500" fill="hold"/>
                                        <p:tgtEl>
                                          <p:spTgt spid="93"/>
                                        </p:tgtEl>
                                        <p:attrNameLst>
                                          <p:attrName>ppt_x</p:attrName>
                                        </p:attrNameLst>
                                      </p:cBhvr>
                                      <p:tavLst>
                                        <p:tav tm="0">
                                          <p:val>
                                            <p:strVal val="#ppt_x"/>
                                          </p:val>
                                        </p:tav>
                                        <p:tav tm="100000">
                                          <p:val>
                                            <p:strVal val="#ppt_x"/>
                                          </p:val>
                                        </p:tav>
                                      </p:tavLst>
                                    </p:anim>
                                    <p:anim calcmode="lin" valueType="num">
                                      <p:cBhvr additive="base">
                                        <p:cTn id="120"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animBg="1"/>
      <p:bldP spid="72" grpId="0" animBg="1"/>
      <p:bldP spid="77" grpId="0" animBg="1"/>
      <p:bldP spid="78" grpId="0" animBg="1"/>
      <p:bldP spid="79" grpId="0" animBg="1"/>
      <p:bldP spid="80" grpId="0" animBg="1"/>
      <p:bldP spid="86" grpId="0" animBg="1"/>
      <p:bldP spid="87" grpId="0" animBg="1"/>
      <p:bldP spid="88" grpId="0" animBg="1"/>
      <p:bldP spid="89" grpId="0" animBg="1"/>
      <p:bldP spid="93" grpId="0"/>
      <p:bldP spid="9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61EA99-52EC-41E0-AA37-9A058C528F7C}"/>
              </a:ext>
            </a:extLst>
          </p:cNvPr>
          <p:cNvSpPr txBox="1"/>
          <p:nvPr/>
        </p:nvSpPr>
        <p:spPr>
          <a:xfrm>
            <a:off x="3697378" y="3972001"/>
            <a:ext cx="4777152" cy="830997"/>
          </a:xfrm>
          <a:prstGeom prst="rect">
            <a:avLst/>
          </a:prstGeom>
          <a:noFill/>
        </p:spPr>
        <p:txBody>
          <a:bodyPr wrap="square" rtlCol="0" anchor="ctr">
            <a:spAutoFit/>
          </a:bodyPr>
          <a:lstStyle/>
          <a:p>
            <a:pPr algn="ctr"/>
            <a:r>
              <a:rPr lang="en-US" altLang="ko-KR" sz="4800" b="1" dirty="0">
                <a:cs typeface="Arial" pitchFamily="34" charset="0"/>
              </a:rPr>
              <a:t>THANK YOU!</a:t>
            </a:r>
            <a:endParaRPr lang="ko-KR" altLang="en-US" sz="4800" b="1" dirty="0">
              <a:cs typeface="Arial" pitchFamily="34" charset="0"/>
            </a:endParaRPr>
          </a:p>
        </p:txBody>
      </p:sp>
      <p:grpSp>
        <p:nvGrpSpPr>
          <p:cNvPr id="10" name="Graphic 1">
            <a:extLst>
              <a:ext uri="{FF2B5EF4-FFF2-40B4-BE49-F238E27FC236}">
                <a16:creationId xmlns:a16="http://schemas.microsoft.com/office/drawing/2014/main" id="{4EA0DABE-4FAA-4DC6-8E45-A6ED1608D2F2}"/>
              </a:ext>
            </a:extLst>
          </p:cNvPr>
          <p:cNvGrpSpPr/>
          <p:nvPr/>
        </p:nvGrpSpPr>
        <p:grpSpPr>
          <a:xfrm>
            <a:off x="4795223" y="2323016"/>
            <a:ext cx="2604286" cy="1334316"/>
            <a:chOff x="130630" y="113212"/>
            <a:chExt cx="2604286" cy="1334316"/>
          </a:xfrm>
          <a:solidFill>
            <a:schemeClr val="accent1"/>
          </a:solidFill>
        </p:grpSpPr>
        <p:sp>
          <p:nvSpPr>
            <p:cNvPr id="11" name="Freeform: Shape 10">
              <a:extLst>
                <a:ext uri="{FF2B5EF4-FFF2-40B4-BE49-F238E27FC236}">
                  <a16:creationId xmlns:a16="http://schemas.microsoft.com/office/drawing/2014/main" id="{7A6B022C-54E6-4210-9B3B-14BF3F13DB16}"/>
                </a:ext>
              </a:extLst>
            </p:cNvPr>
            <p:cNvSpPr/>
            <p:nvPr/>
          </p:nvSpPr>
          <p:spPr>
            <a:xfrm>
              <a:off x="617248" y="821449"/>
              <a:ext cx="36846" cy="36846"/>
            </a:xfrm>
            <a:custGeom>
              <a:avLst/>
              <a:gdLst>
                <a:gd name="connsiteX0" fmla="*/ 0 w 36846"/>
                <a:gd name="connsiteY0" fmla="*/ 0 h 36846"/>
                <a:gd name="connsiteX1" fmla="*/ 36846 w 36846"/>
                <a:gd name="connsiteY1" fmla="*/ 0 h 36846"/>
                <a:gd name="connsiteX2" fmla="*/ 36846 w 36846"/>
                <a:gd name="connsiteY2" fmla="*/ 36846 h 36846"/>
                <a:gd name="connsiteX3" fmla="*/ 0 w 36846"/>
                <a:gd name="connsiteY3" fmla="*/ 36846 h 36846"/>
              </a:gdLst>
              <a:ahLst/>
              <a:cxnLst>
                <a:cxn ang="0">
                  <a:pos x="connsiteX0" y="connsiteY0"/>
                </a:cxn>
                <a:cxn ang="0">
                  <a:pos x="connsiteX1" y="connsiteY1"/>
                </a:cxn>
                <a:cxn ang="0">
                  <a:pos x="connsiteX2" y="connsiteY2"/>
                </a:cxn>
                <a:cxn ang="0">
                  <a:pos x="connsiteX3" y="connsiteY3"/>
                </a:cxn>
              </a:cxnLst>
              <a:rect l="l" t="t" r="r" b="b"/>
              <a:pathLst>
                <a:path w="36846" h="36846">
                  <a:moveTo>
                    <a:pt x="0" y="0"/>
                  </a:moveTo>
                  <a:lnTo>
                    <a:pt x="36846" y="0"/>
                  </a:lnTo>
                  <a:lnTo>
                    <a:pt x="36846" y="36846"/>
                  </a:lnTo>
                  <a:lnTo>
                    <a:pt x="0" y="36846"/>
                  </a:lnTo>
                  <a:close/>
                </a:path>
              </a:pathLst>
            </a:custGeom>
            <a:grpFill/>
            <a:ln w="338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2E6573F-EB2E-4F55-9FC0-74CBB52355F8}"/>
                </a:ext>
              </a:extLst>
            </p:cNvPr>
            <p:cNvSpPr/>
            <p:nvPr/>
          </p:nvSpPr>
          <p:spPr>
            <a:xfrm>
              <a:off x="678207" y="821449"/>
              <a:ext cx="36846" cy="36846"/>
            </a:xfrm>
            <a:custGeom>
              <a:avLst/>
              <a:gdLst>
                <a:gd name="connsiteX0" fmla="*/ 0 w 36846"/>
                <a:gd name="connsiteY0" fmla="*/ 0 h 36846"/>
                <a:gd name="connsiteX1" fmla="*/ 36846 w 36846"/>
                <a:gd name="connsiteY1" fmla="*/ 0 h 36846"/>
                <a:gd name="connsiteX2" fmla="*/ 36846 w 36846"/>
                <a:gd name="connsiteY2" fmla="*/ 36846 h 36846"/>
                <a:gd name="connsiteX3" fmla="*/ 0 w 36846"/>
                <a:gd name="connsiteY3" fmla="*/ 36846 h 36846"/>
              </a:gdLst>
              <a:ahLst/>
              <a:cxnLst>
                <a:cxn ang="0">
                  <a:pos x="connsiteX0" y="connsiteY0"/>
                </a:cxn>
                <a:cxn ang="0">
                  <a:pos x="connsiteX1" y="connsiteY1"/>
                </a:cxn>
                <a:cxn ang="0">
                  <a:pos x="connsiteX2" y="connsiteY2"/>
                </a:cxn>
                <a:cxn ang="0">
                  <a:pos x="connsiteX3" y="connsiteY3"/>
                </a:cxn>
              </a:cxnLst>
              <a:rect l="l" t="t" r="r" b="b"/>
              <a:pathLst>
                <a:path w="36846" h="36846">
                  <a:moveTo>
                    <a:pt x="0" y="0"/>
                  </a:moveTo>
                  <a:lnTo>
                    <a:pt x="36846" y="0"/>
                  </a:lnTo>
                  <a:lnTo>
                    <a:pt x="36846" y="36846"/>
                  </a:lnTo>
                  <a:lnTo>
                    <a:pt x="0" y="36846"/>
                  </a:lnTo>
                  <a:close/>
                </a:path>
              </a:pathLst>
            </a:custGeom>
            <a:grpFill/>
            <a:ln w="338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506588B-F4D1-4231-B596-92F47FABCD2A}"/>
                </a:ext>
              </a:extLst>
            </p:cNvPr>
            <p:cNvSpPr/>
            <p:nvPr/>
          </p:nvSpPr>
          <p:spPr>
            <a:xfrm>
              <a:off x="678207" y="874788"/>
              <a:ext cx="36846" cy="36846"/>
            </a:xfrm>
            <a:custGeom>
              <a:avLst/>
              <a:gdLst>
                <a:gd name="connsiteX0" fmla="*/ 0 w 36846"/>
                <a:gd name="connsiteY0" fmla="*/ 0 h 36846"/>
                <a:gd name="connsiteX1" fmla="*/ 36846 w 36846"/>
                <a:gd name="connsiteY1" fmla="*/ 0 h 36846"/>
                <a:gd name="connsiteX2" fmla="*/ 36846 w 36846"/>
                <a:gd name="connsiteY2" fmla="*/ 36846 h 36846"/>
                <a:gd name="connsiteX3" fmla="*/ 0 w 36846"/>
                <a:gd name="connsiteY3" fmla="*/ 36846 h 36846"/>
              </a:gdLst>
              <a:ahLst/>
              <a:cxnLst>
                <a:cxn ang="0">
                  <a:pos x="connsiteX0" y="connsiteY0"/>
                </a:cxn>
                <a:cxn ang="0">
                  <a:pos x="connsiteX1" y="connsiteY1"/>
                </a:cxn>
                <a:cxn ang="0">
                  <a:pos x="connsiteX2" y="connsiteY2"/>
                </a:cxn>
                <a:cxn ang="0">
                  <a:pos x="connsiteX3" y="connsiteY3"/>
                </a:cxn>
              </a:cxnLst>
              <a:rect l="l" t="t" r="r" b="b"/>
              <a:pathLst>
                <a:path w="36846" h="36846">
                  <a:moveTo>
                    <a:pt x="0" y="0"/>
                  </a:moveTo>
                  <a:lnTo>
                    <a:pt x="36846" y="0"/>
                  </a:lnTo>
                  <a:lnTo>
                    <a:pt x="36846" y="36846"/>
                  </a:lnTo>
                  <a:lnTo>
                    <a:pt x="0" y="36846"/>
                  </a:lnTo>
                  <a:close/>
                </a:path>
              </a:pathLst>
            </a:custGeom>
            <a:grpFill/>
            <a:ln w="338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905EDE7-6752-4DFC-B0E8-FFC22EBC0033}"/>
                </a:ext>
              </a:extLst>
            </p:cNvPr>
            <p:cNvSpPr/>
            <p:nvPr/>
          </p:nvSpPr>
          <p:spPr>
            <a:xfrm>
              <a:off x="617248" y="874788"/>
              <a:ext cx="36846" cy="36846"/>
            </a:xfrm>
            <a:custGeom>
              <a:avLst/>
              <a:gdLst>
                <a:gd name="connsiteX0" fmla="*/ 0 w 36846"/>
                <a:gd name="connsiteY0" fmla="*/ 0 h 36846"/>
                <a:gd name="connsiteX1" fmla="*/ 36846 w 36846"/>
                <a:gd name="connsiteY1" fmla="*/ 0 h 36846"/>
                <a:gd name="connsiteX2" fmla="*/ 36846 w 36846"/>
                <a:gd name="connsiteY2" fmla="*/ 36846 h 36846"/>
                <a:gd name="connsiteX3" fmla="*/ 0 w 36846"/>
                <a:gd name="connsiteY3" fmla="*/ 36846 h 36846"/>
              </a:gdLst>
              <a:ahLst/>
              <a:cxnLst>
                <a:cxn ang="0">
                  <a:pos x="connsiteX0" y="connsiteY0"/>
                </a:cxn>
                <a:cxn ang="0">
                  <a:pos x="connsiteX1" y="connsiteY1"/>
                </a:cxn>
                <a:cxn ang="0">
                  <a:pos x="connsiteX2" y="connsiteY2"/>
                </a:cxn>
                <a:cxn ang="0">
                  <a:pos x="connsiteX3" y="connsiteY3"/>
                </a:cxn>
              </a:cxnLst>
              <a:rect l="l" t="t" r="r" b="b"/>
              <a:pathLst>
                <a:path w="36846" h="36846">
                  <a:moveTo>
                    <a:pt x="0" y="0"/>
                  </a:moveTo>
                  <a:lnTo>
                    <a:pt x="36846" y="0"/>
                  </a:lnTo>
                  <a:lnTo>
                    <a:pt x="36846" y="36846"/>
                  </a:lnTo>
                  <a:lnTo>
                    <a:pt x="0" y="36846"/>
                  </a:lnTo>
                  <a:close/>
                </a:path>
              </a:pathLst>
            </a:custGeom>
            <a:grpFill/>
            <a:ln w="338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CE48708-FC40-4F57-A9EE-AF470FFA2C21}"/>
                </a:ext>
              </a:extLst>
            </p:cNvPr>
            <p:cNvSpPr/>
            <p:nvPr/>
          </p:nvSpPr>
          <p:spPr>
            <a:xfrm>
              <a:off x="2156452" y="821449"/>
              <a:ext cx="36846" cy="36846"/>
            </a:xfrm>
            <a:custGeom>
              <a:avLst/>
              <a:gdLst>
                <a:gd name="connsiteX0" fmla="*/ 0 w 36846"/>
                <a:gd name="connsiteY0" fmla="*/ 0 h 36846"/>
                <a:gd name="connsiteX1" fmla="*/ 36846 w 36846"/>
                <a:gd name="connsiteY1" fmla="*/ 0 h 36846"/>
                <a:gd name="connsiteX2" fmla="*/ 36846 w 36846"/>
                <a:gd name="connsiteY2" fmla="*/ 36846 h 36846"/>
                <a:gd name="connsiteX3" fmla="*/ 0 w 36846"/>
                <a:gd name="connsiteY3" fmla="*/ 36846 h 36846"/>
              </a:gdLst>
              <a:ahLst/>
              <a:cxnLst>
                <a:cxn ang="0">
                  <a:pos x="connsiteX0" y="connsiteY0"/>
                </a:cxn>
                <a:cxn ang="0">
                  <a:pos x="connsiteX1" y="connsiteY1"/>
                </a:cxn>
                <a:cxn ang="0">
                  <a:pos x="connsiteX2" y="connsiteY2"/>
                </a:cxn>
                <a:cxn ang="0">
                  <a:pos x="connsiteX3" y="connsiteY3"/>
                </a:cxn>
              </a:cxnLst>
              <a:rect l="l" t="t" r="r" b="b"/>
              <a:pathLst>
                <a:path w="36846" h="36846">
                  <a:moveTo>
                    <a:pt x="0" y="0"/>
                  </a:moveTo>
                  <a:lnTo>
                    <a:pt x="36846" y="0"/>
                  </a:lnTo>
                  <a:lnTo>
                    <a:pt x="36846" y="36846"/>
                  </a:lnTo>
                  <a:lnTo>
                    <a:pt x="0" y="36846"/>
                  </a:lnTo>
                  <a:close/>
                </a:path>
              </a:pathLst>
            </a:custGeom>
            <a:grpFill/>
            <a:ln w="338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1C16CA1-F2FF-4277-A73C-DE1084F1507F}"/>
                </a:ext>
              </a:extLst>
            </p:cNvPr>
            <p:cNvSpPr/>
            <p:nvPr/>
          </p:nvSpPr>
          <p:spPr>
            <a:xfrm>
              <a:off x="2217411" y="821449"/>
              <a:ext cx="36846" cy="36846"/>
            </a:xfrm>
            <a:custGeom>
              <a:avLst/>
              <a:gdLst>
                <a:gd name="connsiteX0" fmla="*/ 0 w 36846"/>
                <a:gd name="connsiteY0" fmla="*/ 0 h 36846"/>
                <a:gd name="connsiteX1" fmla="*/ 36846 w 36846"/>
                <a:gd name="connsiteY1" fmla="*/ 0 h 36846"/>
                <a:gd name="connsiteX2" fmla="*/ 36846 w 36846"/>
                <a:gd name="connsiteY2" fmla="*/ 36846 h 36846"/>
                <a:gd name="connsiteX3" fmla="*/ 0 w 36846"/>
                <a:gd name="connsiteY3" fmla="*/ 36846 h 36846"/>
              </a:gdLst>
              <a:ahLst/>
              <a:cxnLst>
                <a:cxn ang="0">
                  <a:pos x="connsiteX0" y="connsiteY0"/>
                </a:cxn>
                <a:cxn ang="0">
                  <a:pos x="connsiteX1" y="connsiteY1"/>
                </a:cxn>
                <a:cxn ang="0">
                  <a:pos x="connsiteX2" y="connsiteY2"/>
                </a:cxn>
                <a:cxn ang="0">
                  <a:pos x="connsiteX3" y="connsiteY3"/>
                </a:cxn>
              </a:cxnLst>
              <a:rect l="l" t="t" r="r" b="b"/>
              <a:pathLst>
                <a:path w="36846" h="36846">
                  <a:moveTo>
                    <a:pt x="0" y="0"/>
                  </a:moveTo>
                  <a:lnTo>
                    <a:pt x="36846" y="0"/>
                  </a:lnTo>
                  <a:lnTo>
                    <a:pt x="36846" y="36846"/>
                  </a:lnTo>
                  <a:lnTo>
                    <a:pt x="0" y="36846"/>
                  </a:lnTo>
                  <a:close/>
                </a:path>
              </a:pathLst>
            </a:custGeom>
            <a:grpFill/>
            <a:ln w="33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FC02EE9-250A-4E6D-9BBD-439B5621538A}"/>
                </a:ext>
              </a:extLst>
            </p:cNvPr>
            <p:cNvSpPr/>
            <p:nvPr/>
          </p:nvSpPr>
          <p:spPr>
            <a:xfrm>
              <a:off x="2217411" y="874788"/>
              <a:ext cx="36846" cy="36846"/>
            </a:xfrm>
            <a:custGeom>
              <a:avLst/>
              <a:gdLst>
                <a:gd name="connsiteX0" fmla="*/ 0 w 36846"/>
                <a:gd name="connsiteY0" fmla="*/ 0 h 36846"/>
                <a:gd name="connsiteX1" fmla="*/ 36846 w 36846"/>
                <a:gd name="connsiteY1" fmla="*/ 0 h 36846"/>
                <a:gd name="connsiteX2" fmla="*/ 36846 w 36846"/>
                <a:gd name="connsiteY2" fmla="*/ 36846 h 36846"/>
                <a:gd name="connsiteX3" fmla="*/ 0 w 36846"/>
                <a:gd name="connsiteY3" fmla="*/ 36846 h 36846"/>
              </a:gdLst>
              <a:ahLst/>
              <a:cxnLst>
                <a:cxn ang="0">
                  <a:pos x="connsiteX0" y="connsiteY0"/>
                </a:cxn>
                <a:cxn ang="0">
                  <a:pos x="connsiteX1" y="connsiteY1"/>
                </a:cxn>
                <a:cxn ang="0">
                  <a:pos x="connsiteX2" y="connsiteY2"/>
                </a:cxn>
                <a:cxn ang="0">
                  <a:pos x="connsiteX3" y="connsiteY3"/>
                </a:cxn>
              </a:cxnLst>
              <a:rect l="l" t="t" r="r" b="b"/>
              <a:pathLst>
                <a:path w="36846" h="36846">
                  <a:moveTo>
                    <a:pt x="0" y="0"/>
                  </a:moveTo>
                  <a:lnTo>
                    <a:pt x="36846" y="0"/>
                  </a:lnTo>
                  <a:lnTo>
                    <a:pt x="36846" y="36846"/>
                  </a:lnTo>
                  <a:lnTo>
                    <a:pt x="0" y="36846"/>
                  </a:lnTo>
                  <a:close/>
                </a:path>
              </a:pathLst>
            </a:custGeom>
            <a:grpFill/>
            <a:ln w="338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49E1C9-3891-46E6-8792-F7904E7F79BE}"/>
                </a:ext>
              </a:extLst>
            </p:cNvPr>
            <p:cNvSpPr/>
            <p:nvPr/>
          </p:nvSpPr>
          <p:spPr>
            <a:xfrm>
              <a:off x="2156452" y="874788"/>
              <a:ext cx="36846" cy="36846"/>
            </a:xfrm>
            <a:custGeom>
              <a:avLst/>
              <a:gdLst>
                <a:gd name="connsiteX0" fmla="*/ 0 w 36846"/>
                <a:gd name="connsiteY0" fmla="*/ 0 h 36846"/>
                <a:gd name="connsiteX1" fmla="*/ 36846 w 36846"/>
                <a:gd name="connsiteY1" fmla="*/ 0 h 36846"/>
                <a:gd name="connsiteX2" fmla="*/ 36846 w 36846"/>
                <a:gd name="connsiteY2" fmla="*/ 36846 h 36846"/>
                <a:gd name="connsiteX3" fmla="*/ 0 w 36846"/>
                <a:gd name="connsiteY3" fmla="*/ 36846 h 36846"/>
              </a:gdLst>
              <a:ahLst/>
              <a:cxnLst>
                <a:cxn ang="0">
                  <a:pos x="connsiteX0" y="connsiteY0"/>
                </a:cxn>
                <a:cxn ang="0">
                  <a:pos x="connsiteX1" y="connsiteY1"/>
                </a:cxn>
                <a:cxn ang="0">
                  <a:pos x="connsiteX2" y="connsiteY2"/>
                </a:cxn>
                <a:cxn ang="0">
                  <a:pos x="connsiteX3" y="connsiteY3"/>
                </a:cxn>
              </a:cxnLst>
              <a:rect l="l" t="t" r="r" b="b"/>
              <a:pathLst>
                <a:path w="36846" h="36846">
                  <a:moveTo>
                    <a:pt x="0" y="0"/>
                  </a:moveTo>
                  <a:lnTo>
                    <a:pt x="36846" y="0"/>
                  </a:lnTo>
                  <a:lnTo>
                    <a:pt x="36846" y="36846"/>
                  </a:lnTo>
                  <a:lnTo>
                    <a:pt x="0" y="36846"/>
                  </a:lnTo>
                  <a:close/>
                </a:path>
              </a:pathLst>
            </a:custGeom>
            <a:grpFill/>
            <a:ln w="33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7D6023E-373C-4069-ACBA-34F1EB21954B}"/>
                </a:ext>
              </a:extLst>
            </p:cNvPr>
            <p:cNvSpPr/>
            <p:nvPr/>
          </p:nvSpPr>
          <p:spPr>
            <a:xfrm>
              <a:off x="1351291" y="402358"/>
              <a:ext cx="62245" cy="62245"/>
            </a:xfrm>
            <a:custGeom>
              <a:avLst/>
              <a:gdLst>
                <a:gd name="connsiteX0" fmla="*/ 0 w 62245"/>
                <a:gd name="connsiteY0" fmla="*/ 0 h 62245"/>
                <a:gd name="connsiteX1" fmla="*/ 62246 w 62245"/>
                <a:gd name="connsiteY1" fmla="*/ 0 h 62245"/>
                <a:gd name="connsiteX2" fmla="*/ 62246 w 62245"/>
                <a:gd name="connsiteY2" fmla="*/ 62245 h 62245"/>
                <a:gd name="connsiteX3" fmla="*/ 0 w 62245"/>
                <a:gd name="connsiteY3" fmla="*/ 62245 h 62245"/>
              </a:gdLst>
              <a:ahLst/>
              <a:cxnLst>
                <a:cxn ang="0">
                  <a:pos x="connsiteX0" y="connsiteY0"/>
                </a:cxn>
                <a:cxn ang="0">
                  <a:pos x="connsiteX1" y="connsiteY1"/>
                </a:cxn>
                <a:cxn ang="0">
                  <a:pos x="connsiteX2" y="connsiteY2"/>
                </a:cxn>
                <a:cxn ang="0">
                  <a:pos x="connsiteX3" y="connsiteY3"/>
                </a:cxn>
              </a:cxnLst>
              <a:rect l="l" t="t" r="r" b="b"/>
              <a:pathLst>
                <a:path w="62245" h="62245">
                  <a:moveTo>
                    <a:pt x="0" y="0"/>
                  </a:moveTo>
                  <a:lnTo>
                    <a:pt x="62246" y="0"/>
                  </a:lnTo>
                  <a:lnTo>
                    <a:pt x="62246" y="62245"/>
                  </a:lnTo>
                  <a:lnTo>
                    <a:pt x="0" y="62245"/>
                  </a:lnTo>
                  <a:close/>
                </a:path>
              </a:pathLst>
            </a:custGeom>
            <a:grpFill/>
            <a:ln w="338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CCCDF2D-BE70-4154-966A-BDB5FF1E50E0}"/>
                </a:ext>
              </a:extLst>
            </p:cNvPr>
            <p:cNvSpPr/>
            <p:nvPr/>
          </p:nvSpPr>
          <p:spPr>
            <a:xfrm>
              <a:off x="1454345" y="402358"/>
              <a:ext cx="62245" cy="62245"/>
            </a:xfrm>
            <a:custGeom>
              <a:avLst/>
              <a:gdLst>
                <a:gd name="connsiteX0" fmla="*/ 0 w 62245"/>
                <a:gd name="connsiteY0" fmla="*/ 0 h 62245"/>
                <a:gd name="connsiteX1" fmla="*/ 62245 w 62245"/>
                <a:gd name="connsiteY1" fmla="*/ 0 h 62245"/>
                <a:gd name="connsiteX2" fmla="*/ 62245 w 62245"/>
                <a:gd name="connsiteY2" fmla="*/ 62245 h 62245"/>
                <a:gd name="connsiteX3" fmla="*/ 0 w 62245"/>
                <a:gd name="connsiteY3" fmla="*/ 62245 h 62245"/>
              </a:gdLst>
              <a:ahLst/>
              <a:cxnLst>
                <a:cxn ang="0">
                  <a:pos x="connsiteX0" y="connsiteY0"/>
                </a:cxn>
                <a:cxn ang="0">
                  <a:pos x="connsiteX1" y="connsiteY1"/>
                </a:cxn>
                <a:cxn ang="0">
                  <a:pos x="connsiteX2" y="connsiteY2"/>
                </a:cxn>
                <a:cxn ang="0">
                  <a:pos x="connsiteX3" y="connsiteY3"/>
                </a:cxn>
              </a:cxnLst>
              <a:rect l="l" t="t" r="r" b="b"/>
              <a:pathLst>
                <a:path w="62245" h="62245">
                  <a:moveTo>
                    <a:pt x="0" y="0"/>
                  </a:moveTo>
                  <a:lnTo>
                    <a:pt x="62245" y="0"/>
                  </a:lnTo>
                  <a:lnTo>
                    <a:pt x="62245" y="62245"/>
                  </a:lnTo>
                  <a:lnTo>
                    <a:pt x="0" y="62245"/>
                  </a:lnTo>
                  <a:close/>
                </a:path>
              </a:pathLst>
            </a:custGeom>
            <a:grpFill/>
            <a:ln w="33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29572E-1255-4C1D-B60B-37F132B4F984}"/>
                </a:ext>
              </a:extLst>
            </p:cNvPr>
            <p:cNvSpPr/>
            <p:nvPr/>
          </p:nvSpPr>
          <p:spPr>
            <a:xfrm>
              <a:off x="1454345" y="492476"/>
              <a:ext cx="62245" cy="62245"/>
            </a:xfrm>
            <a:custGeom>
              <a:avLst/>
              <a:gdLst>
                <a:gd name="connsiteX0" fmla="*/ 0 w 62245"/>
                <a:gd name="connsiteY0" fmla="*/ 0 h 62245"/>
                <a:gd name="connsiteX1" fmla="*/ 62245 w 62245"/>
                <a:gd name="connsiteY1" fmla="*/ 0 h 62245"/>
                <a:gd name="connsiteX2" fmla="*/ 62245 w 62245"/>
                <a:gd name="connsiteY2" fmla="*/ 62245 h 62245"/>
                <a:gd name="connsiteX3" fmla="*/ 0 w 62245"/>
                <a:gd name="connsiteY3" fmla="*/ 62245 h 62245"/>
              </a:gdLst>
              <a:ahLst/>
              <a:cxnLst>
                <a:cxn ang="0">
                  <a:pos x="connsiteX0" y="connsiteY0"/>
                </a:cxn>
                <a:cxn ang="0">
                  <a:pos x="connsiteX1" y="connsiteY1"/>
                </a:cxn>
                <a:cxn ang="0">
                  <a:pos x="connsiteX2" y="connsiteY2"/>
                </a:cxn>
                <a:cxn ang="0">
                  <a:pos x="connsiteX3" y="connsiteY3"/>
                </a:cxn>
              </a:cxnLst>
              <a:rect l="l" t="t" r="r" b="b"/>
              <a:pathLst>
                <a:path w="62245" h="62245">
                  <a:moveTo>
                    <a:pt x="0" y="0"/>
                  </a:moveTo>
                  <a:lnTo>
                    <a:pt x="62245" y="0"/>
                  </a:lnTo>
                  <a:lnTo>
                    <a:pt x="62245" y="62245"/>
                  </a:lnTo>
                  <a:lnTo>
                    <a:pt x="0" y="62245"/>
                  </a:lnTo>
                  <a:close/>
                </a:path>
              </a:pathLst>
            </a:custGeom>
            <a:grpFill/>
            <a:ln w="338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2AA25EB-8F23-48D4-8723-442F90E25259}"/>
                </a:ext>
              </a:extLst>
            </p:cNvPr>
            <p:cNvSpPr/>
            <p:nvPr/>
          </p:nvSpPr>
          <p:spPr>
            <a:xfrm>
              <a:off x="1351291" y="492476"/>
              <a:ext cx="62245" cy="62245"/>
            </a:xfrm>
            <a:custGeom>
              <a:avLst/>
              <a:gdLst>
                <a:gd name="connsiteX0" fmla="*/ 0 w 62245"/>
                <a:gd name="connsiteY0" fmla="*/ 0 h 62245"/>
                <a:gd name="connsiteX1" fmla="*/ 62246 w 62245"/>
                <a:gd name="connsiteY1" fmla="*/ 0 h 62245"/>
                <a:gd name="connsiteX2" fmla="*/ 62246 w 62245"/>
                <a:gd name="connsiteY2" fmla="*/ 62245 h 62245"/>
                <a:gd name="connsiteX3" fmla="*/ 0 w 62245"/>
                <a:gd name="connsiteY3" fmla="*/ 62245 h 62245"/>
              </a:gdLst>
              <a:ahLst/>
              <a:cxnLst>
                <a:cxn ang="0">
                  <a:pos x="connsiteX0" y="connsiteY0"/>
                </a:cxn>
                <a:cxn ang="0">
                  <a:pos x="connsiteX1" y="connsiteY1"/>
                </a:cxn>
                <a:cxn ang="0">
                  <a:pos x="connsiteX2" y="connsiteY2"/>
                </a:cxn>
                <a:cxn ang="0">
                  <a:pos x="connsiteX3" y="connsiteY3"/>
                </a:cxn>
              </a:cxnLst>
              <a:rect l="l" t="t" r="r" b="b"/>
              <a:pathLst>
                <a:path w="62245" h="62245">
                  <a:moveTo>
                    <a:pt x="0" y="0"/>
                  </a:moveTo>
                  <a:lnTo>
                    <a:pt x="62246" y="0"/>
                  </a:lnTo>
                  <a:lnTo>
                    <a:pt x="62246" y="62245"/>
                  </a:lnTo>
                  <a:lnTo>
                    <a:pt x="0" y="62245"/>
                  </a:lnTo>
                  <a:close/>
                </a:path>
              </a:pathLst>
            </a:custGeom>
            <a:grpFill/>
            <a:ln w="338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251EEEF-CD63-4ED0-94C5-2A411790B702}"/>
                </a:ext>
              </a:extLst>
            </p:cNvPr>
            <p:cNvSpPr/>
            <p:nvPr/>
          </p:nvSpPr>
          <p:spPr>
            <a:xfrm>
              <a:off x="130630" y="113212"/>
              <a:ext cx="2604318" cy="1332622"/>
            </a:xfrm>
            <a:custGeom>
              <a:avLst/>
              <a:gdLst>
                <a:gd name="connsiteX0" fmla="*/ 2600493 w 2604318"/>
                <a:gd name="connsiteY0" fmla="*/ 1300044 h 1332622"/>
                <a:gd name="connsiteX1" fmla="*/ 2514779 w 2604318"/>
                <a:gd name="connsiteY1" fmla="*/ 1236545 h 1332622"/>
                <a:gd name="connsiteX2" fmla="*/ 2323640 w 2604318"/>
                <a:gd name="connsiteY2" fmla="*/ 1235902 h 1332622"/>
                <a:gd name="connsiteX3" fmla="*/ 2323640 w 2604318"/>
                <a:gd name="connsiteY3" fmla="*/ 871403 h 1332622"/>
                <a:gd name="connsiteX4" fmla="*/ 2341419 w 2604318"/>
                <a:gd name="connsiteY4" fmla="*/ 887286 h 1332622"/>
                <a:gd name="connsiteX5" fmla="*/ 2426524 w 2604318"/>
                <a:gd name="connsiteY5" fmla="*/ 887286 h 1332622"/>
                <a:gd name="connsiteX6" fmla="*/ 2074725 w 2604318"/>
                <a:gd name="connsiteY6" fmla="*/ 530001 h 1332622"/>
                <a:gd name="connsiteX7" fmla="*/ 1970994 w 2604318"/>
                <a:gd name="connsiteY7" fmla="*/ 633292 h 1332622"/>
                <a:gd name="connsiteX8" fmla="*/ 1970994 w 2604318"/>
                <a:gd name="connsiteY8" fmla="*/ 612973 h 1332622"/>
                <a:gd name="connsiteX9" fmla="*/ 1922295 w 2604318"/>
                <a:gd name="connsiteY9" fmla="*/ 589470 h 1332622"/>
                <a:gd name="connsiteX10" fmla="*/ 1891816 w 2604318"/>
                <a:gd name="connsiteY10" fmla="*/ 626316 h 1332622"/>
                <a:gd name="connsiteX11" fmla="*/ 1920195 w 2604318"/>
                <a:gd name="connsiteY11" fmla="*/ 617646 h 1332622"/>
                <a:gd name="connsiteX12" fmla="*/ 1920195 w 2604318"/>
                <a:gd name="connsiteY12" fmla="*/ 684091 h 1332622"/>
                <a:gd name="connsiteX13" fmla="*/ 1722859 w 2604318"/>
                <a:gd name="connsiteY13" fmla="*/ 886575 h 1332622"/>
                <a:gd name="connsiteX14" fmla="*/ 1806135 w 2604318"/>
                <a:gd name="connsiteY14" fmla="*/ 886643 h 1332622"/>
                <a:gd name="connsiteX15" fmla="*/ 1820799 w 2604318"/>
                <a:gd name="connsiteY15" fmla="*/ 869507 h 1332622"/>
                <a:gd name="connsiteX16" fmla="*/ 1820731 w 2604318"/>
                <a:gd name="connsiteY16" fmla="*/ 1235258 h 1332622"/>
                <a:gd name="connsiteX17" fmla="*/ 1720387 w 2604318"/>
                <a:gd name="connsiteY17" fmla="*/ 1235258 h 1332622"/>
                <a:gd name="connsiteX18" fmla="*/ 1720387 w 2604318"/>
                <a:gd name="connsiteY18" fmla="*/ 562817 h 1332622"/>
                <a:gd name="connsiteX19" fmla="*/ 1749579 w 2604318"/>
                <a:gd name="connsiteY19" fmla="*/ 590892 h 1332622"/>
                <a:gd name="connsiteX20" fmla="*/ 1891409 w 2604318"/>
                <a:gd name="connsiteY20" fmla="*/ 589266 h 1332622"/>
                <a:gd name="connsiteX21" fmla="*/ 1303193 w 2604318"/>
                <a:gd name="connsiteY21" fmla="*/ 0 h 1332622"/>
                <a:gd name="connsiteX22" fmla="*/ 1029523 w 2604318"/>
                <a:gd name="connsiteY22" fmla="*/ 277700 h 1332622"/>
                <a:gd name="connsiteX23" fmla="*/ 1029523 w 2604318"/>
                <a:gd name="connsiteY23" fmla="*/ 220569 h 1332622"/>
                <a:gd name="connsiteX24" fmla="*/ 962197 w 2604318"/>
                <a:gd name="connsiteY24" fmla="*/ 188802 h 1332622"/>
                <a:gd name="connsiteX25" fmla="*/ 922811 w 2604318"/>
                <a:gd name="connsiteY25" fmla="*/ 239601 h 1332622"/>
                <a:gd name="connsiteX26" fmla="*/ 962197 w 2604318"/>
                <a:gd name="connsiteY26" fmla="*/ 224362 h 1332622"/>
                <a:gd name="connsiteX27" fmla="*/ 962197 w 2604318"/>
                <a:gd name="connsiteY27" fmla="*/ 343739 h 1332622"/>
                <a:gd name="connsiteX28" fmla="*/ 713927 w 2604318"/>
                <a:gd name="connsiteY28" fmla="*/ 592653 h 1332622"/>
                <a:gd name="connsiteX29" fmla="*/ 858026 w 2604318"/>
                <a:gd name="connsiteY29" fmla="*/ 590215 h 1332622"/>
                <a:gd name="connsiteX30" fmla="*/ 885999 w 2604318"/>
                <a:gd name="connsiteY30" fmla="*/ 564104 h 1332622"/>
                <a:gd name="connsiteX31" fmla="*/ 886643 w 2604318"/>
                <a:gd name="connsiteY31" fmla="*/ 1235292 h 1332622"/>
                <a:gd name="connsiteX32" fmla="*/ 785045 w 2604318"/>
                <a:gd name="connsiteY32" fmla="*/ 1235292 h 1332622"/>
                <a:gd name="connsiteX33" fmla="*/ 784774 w 2604318"/>
                <a:gd name="connsiteY33" fmla="*/ 872589 h 1332622"/>
                <a:gd name="connsiteX34" fmla="*/ 795848 w 2604318"/>
                <a:gd name="connsiteY34" fmla="*/ 887286 h 1332622"/>
                <a:gd name="connsiteX35" fmla="*/ 885051 w 2604318"/>
                <a:gd name="connsiteY35" fmla="*/ 883798 h 1332622"/>
                <a:gd name="connsiteX36" fmla="*/ 532981 w 2604318"/>
                <a:gd name="connsiteY36" fmla="*/ 530408 h 1332622"/>
                <a:gd name="connsiteX37" fmla="*/ 422477 w 2604318"/>
                <a:gd name="connsiteY37" fmla="*/ 643452 h 1332622"/>
                <a:gd name="connsiteX38" fmla="*/ 422477 w 2604318"/>
                <a:gd name="connsiteY38" fmla="*/ 611686 h 1332622"/>
                <a:gd name="connsiteX39" fmla="*/ 371678 w 2604318"/>
                <a:gd name="connsiteY39" fmla="*/ 588826 h 1332622"/>
                <a:gd name="connsiteX40" fmla="*/ 343739 w 2604318"/>
                <a:gd name="connsiteY40" fmla="*/ 626925 h 1332622"/>
                <a:gd name="connsiteX41" fmla="*/ 371678 w 2604318"/>
                <a:gd name="connsiteY41" fmla="*/ 619915 h 1332622"/>
                <a:gd name="connsiteX42" fmla="*/ 371678 w 2604318"/>
                <a:gd name="connsiteY42" fmla="*/ 692964 h 1332622"/>
                <a:gd name="connsiteX43" fmla="*/ 177356 w 2604318"/>
                <a:gd name="connsiteY43" fmla="*/ 886643 h 1332622"/>
                <a:gd name="connsiteX44" fmla="*/ 266287 w 2604318"/>
                <a:gd name="connsiteY44" fmla="*/ 887286 h 1332622"/>
                <a:gd name="connsiteX45" fmla="*/ 283424 w 2604318"/>
                <a:gd name="connsiteY45" fmla="*/ 865680 h 1332622"/>
                <a:gd name="connsiteX46" fmla="*/ 283424 w 2604318"/>
                <a:gd name="connsiteY46" fmla="*/ 1235868 h 1332622"/>
                <a:gd name="connsiteX47" fmla="*/ 92285 w 2604318"/>
                <a:gd name="connsiteY47" fmla="*/ 1236511 h 1332622"/>
                <a:gd name="connsiteX48" fmla="*/ 7180 w 2604318"/>
                <a:gd name="connsiteY48" fmla="*/ 1300010 h 1332622"/>
                <a:gd name="connsiteX49" fmla="*/ 0 w 2604318"/>
                <a:gd name="connsiteY49" fmla="*/ 1332623 h 1332622"/>
                <a:gd name="connsiteX50" fmla="*/ 988884 w 2604318"/>
                <a:gd name="connsiteY50" fmla="*/ 1332623 h 1332622"/>
                <a:gd name="connsiteX51" fmla="*/ 990983 w 2604318"/>
                <a:gd name="connsiteY51" fmla="*/ 599020 h 1332622"/>
                <a:gd name="connsiteX52" fmla="*/ 1617502 w 2604318"/>
                <a:gd name="connsiteY52" fmla="*/ 597733 h 1332622"/>
                <a:gd name="connsiteX53" fmla="*/ 1617062 w 2604318"/>
                <a:gd name="connsiteY53" fmla="*/ 1332623 h 1332622"/>
                <a:gd name="connsiteX54" fmla="*/ 2604286 w 2604318"/>
                <a:gd name="connsiteY54" fmla="*/ 1332623 h 1332622"/>
                <a:gd name="connsiteX55" fmla="*/ 2600493 w 2604318"/>
                <a:gd name="connsiteY55" fmla="*/ 1300044 h 1332622"/>
                <a:gd name="connsiteX56" fmla="*/ 720937 w 2604318"/>
                <a:gd name="connsiteY56" fmla="*/ 1241185 h 1332622"/>
                <a:gd name="connsiteX57" fmla="*/ 343739 w 2604318"/>
                <a:gd name="connsiteY57" fmla="*/ 1241185 h 1332622"/>
                <a:gd name="connsiteX58" fmla="*/ 343739 w 2604318"/>
                <a:gd name="connsiteY58" fmla="*/ 889826 h 1332622"/>
                <a:gd name="connsiteX59" fmla="*/ 720937 w 2604318"/>
                <a:gd name="connsiteY59" fmla="*/ 889826 h 1332622"/>
                <a:gd name="connsiteX60" fmla="*/ 720937 w 2604318"/>
                <a:gd name="connsiteY60" fmla="*/ 1241185 h 1332622"/>
                <a:gd name="connsiteX61" fmla="*/ 535521 w 2604318"/>
                <a:gd name="connsiteY61" fmla="*/ 833338 h 1332622"/>
                <a:gd name="connsiteX62" fmla="*/ 324740 w 2604318"/>
                <a:gd name="connsiteY62" fmla="*/ 833338 h 1332622"/>
                <a:gd name="connsiteX63" fmla="*/ 430131 w 2604318"/>
                <a:gd name="connsiteY63" fmla="*/ 726627 h 1332622"/>
                <a:gd name="connsiteX64" fmla="*/ 535521 w 2604318"/>
                <a:gd name="connsiteY64" fmla="*/ 619915 h 1332622"/>
                <a:gd name="connsiteX65" fmla="*/ 640912 w 2604318"/>
                <a:gd name="connsiteY65" fmla="*/ 726627 h 1332622"/>
                <a:gd name="connsiteX66" fmla="*/ 746302 w 2604318"/>
                <a:gd name="connsiteY66" fmla="*/ 833338 h 1332622"/>
                <a:gd name="connsiteX67" fmla="*/ 535521 w 2604318"/>
                <a:gd name="connsiteY67" fmla="*/ 833338 h 1332622"/>
                <a:gd name="connsiteX68" fmla="*/ 1304480 w 2604318"/>
                <a:gd name="connsiteY68" fmla="*/ 499996 h 1332622"/>
                <a:gd name="connsiteX69" fmla="*/ 953358 w 2604318"/>
                <a:gd name="connsiteY69" fmla="*/ 499996 h 1332622"/>
                <a:gd name="connsiteX70" fmla="*/ 1128919 w 2604318"/>
                <a:gd name="connsiteY70" fmla="*/ 322810 h 1332622"/>
                <a:gd name="connsiteX71" fmla="*/ 1304480 w 2604318"/>
                <a:gd name="connsiteY71" fmla="*/ 145623 h 1332622"/>
                <a:gd name="connsiteX72" fmla="*/ 1480041 w 2604318"/>
                <a:gd name="connsiteY72" fmla="*/ 322810 h 1332622"/>
                <a:gd name="connsiteX73" fmla="*/ 1655601 w 2604318"/>
                <a:gd name="connsiteY73" fmla="*/ 499996 h 1332622"/>
                <a:gd name="connsiteX74" fmla="*/ 1304480 w 2604318"/>
                <a:gd name="connsiteY74" fmla="*/ 499996 h 1332622"/>
                <a:gd name="connsiteX75" fmla="*/ 2259938 w 2604318"/>
                <a:gd name="connsiteY75" fmla="*/ 1241185 h 1332622"/>
                <a:gd name="connsiteX76" fmla="*/ 1882740 w 2604318"/>
                <a:gd name="connsiteY76" fmla="*/ 1241185 h 1332622"/>
                <a:gd name="connsiteX77" fmla="*/ 1882740 w 2604318"/>
                <a:gd name="connsiteY77" fmla="*/ 889826 h 1332622"/>
                <a:gd name="connsiteX78" fmla="*/ 2259938 w 2604318"/>
                <a:gd name="connsiteY78" fmla="*/ 889826 h 1332622"/>
                <a:gd name="connsiteX79" fmla="*/ 2259938 w 2604318"/>
                <a:gd name="connsiteY79" fmla="*/ 1241185 h 1332622"/>
                <a:gd name="connsiteX80" fmla="*/ 2074725 w 2604318"/>
                <a:gd name="connsiteY80" fmla="*/ 833338 h 1332622"/>
                <a:gd name="connsiteX81" fmla="*/ 1863944 w 2604318"/>
                <a:gd name="connsiteY81" fmla="*/ 833338 h 1332622"/>
                <a:gd name="connsiteX82" fmla="*/ 1969335 w 2604318"/>
                <a:gd name="connsiteY82" fmla="*/ 726627 h 1332622"/>
                <a:gd name="connsiteX83" fmla="*/ 2074725 w 2604318"/>
                <a:gd name="connsiteY83" fmla="*/ 619915 h 1332622"/>
                <a:gd name="connsiteX84" fmla="*/ 2180116 w 2604318"/>
                <a:gd name="connsiteY84" fmla="*/ 726627 h 1332622"/>
                <a:gd name="connsiteX85" fmla="*/ 2285507 w 2604318"/>
                <a:gd name="connsiteY85" fmla="*/ 833338 h 1332622"/>
                <a:gd name="connsiteX86" fmla="*/ 2074725 w 2604318"/>
                <a:gd name="connsiteY86" fmla="*/ 833338 h 13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604318" h="1332622">
                  <a:moveTo>
                    <a:pt x="2600493" y="1300044"/>
                  </a:moveTo>
                  <a:cubicBezTo>
                    <a:pt x="2596057" y="1282908"/>
                    <a:pt x="2566187" y="1238442"/>
                    <a:pt x="2514779" y="1236545"/>
                  </a:cubicBezTo>
                  <a:cubicBezTo>
                    <a:pt x="2484096" y="1235394"/>
                    <a:pt x="2323640" y="1235902"/>
                    <a:pt x="2323640" y="1235902"/>
                  </a:cubicBezTo>
                  <a:lnTo>
                    <a:pt x="2323640" y="871403"/>
                  </a:lnTo>
                  <a:lnTo>
                    <a:pt x="2341419" y="887286"/>
                  </a:lnTo>
                  <a:lnTo>
                    <a:pt x="2426524" y="887286"/>
                  </a:lnTo>
                  <a:lnTo>
                    <a:pt x="2074725" y="530001"/>
                  </a:lnTo>
                  <a:lnTo>
                    <a:pt x="1970994" y="633292"/>
                  </a:lnTo>
                  <a:lnTo>
                    <a:pt x="1970994" y="612973"/>
                  </a:lnTo>
                  <a:lnTo>
                    <a:pt x="1922295" y="589470"/>
                  </a:lnTo>
                  <a:lnTo>
                    <a:pt x="1891816" y="626316"/>
                  </a:lnTo>
                  <a:lnTo>
                    <a:pt x="1920195" y="617646"/>
                  </a:lnTo>
                  <a:lnTo>
                    <a:pt x="1920195" y="684091"/>
                  </a:lnTo>
                  <a:lnTo>
                    <a:pt x="1722859" y="886575"/>
                  </a:lnTo>
                  <a:lnTo>
                    <a:pt x="1806135" y="886643"/>
                  </a:lnTo>
                  <a:lnTo>
                    <a:pt x="1820799" y="869507"/>
                  </a:lnTo>
                  <a:lnTo>
                    <a:pt x="1820731" y="1235258"/>
                  </a:lnTo>
                  <a:lnTo>
                    <a:pt x="1720387" y="1235258"/>
                  </a:lnTo>
                  <a:lnTo>
                    <a:pt x="1720387" y="562817"/>
                  </a:lnTo>
                  <a:lnTo>
                    <a:pt x="1749579" y="590892"/>
                  </a:lnTo>
                  <a:lnTo>
                    <a:pt x="1891409" y="589266"/>
                  </a:lnTo>
                  <a:lnTo>
                    <a:pt x="1303193" y="0"/>
                  </a:lnTo>
                  <a:lnTo>
                    <a:pt x="1029523" y="277700"/>
                  </a:lnTo>
                  <a:lnTo>
                    <a:pt x="1029523" y="220569"/>
                  </a:lnTo>
                  <a:lnTo>
                    <a:pt x="962197" y="188802"/>
                  </a:lnTo>
                  <a:lnTo>
                    <a:pt x="922811" y="239601"/>
                  </a:lnTo>
                  <a:lnTo>
                    <a:pt x="962197" y="224362"/>
                  </a:lnTo>
                  <a:lnTo>
                    <a:pt x="962197" y="343739"/>
                  </a:lnTo>
                  <a:lnTo>
                    <a:pt x="713927" y="592653"/>
                  </a:lnTo>
                  <a:lnTo>
                    <a:pt x="858026" y="590215"/>
                  </a:lnTo>
                  <a:lnTo>
                    <a:pt x="885999" y="564104"/>
                  </a:lnTo>
                  <a:lnTo>
                    <a:pt x="886643" y="1235292"/>
                  </a:lnTo>
                  <a:lnTo>
                    <a:pt x="785045" y="1235292"/>
                  </a:lnTo>
                  <a:lnTo>
                    <a:pt x="784774" y="872589"/>
                  </a:lnTo>
                  <a:lnTo>
                    <a:pt x="795848" y="887286"/>
                  </a:lnTo>
                  <a:lnTo>
                    <a:pt x="885051" y="883798"/>
                  </a:lnTo>
                  <a:lnTo>
                    <a:pt x="532981" y="530408"/>
                  </a:lnTo>
                  <a:lnTo>
                    <a:pt x="422477" y="643452"/>
                  </a:lnTo>
                  <a:lnTo>
                    <a:pt x="422477" y="611686"/>
                  </a:lnTo>
                  <a:lnTo>
                    <a:pt x="371678" y="588826"/>
                  </a:lnTo>
                  <a:lnTo>
                    <a:pt x="343739" y="626925"/>
                  </a:lnTo>
                  <a:lnTo>
                    <a:pt x="371678" y="619915"/>
                  </a:lnTo>
                  <a:lnTo>
                    <a:pt x="371678" y="692964"/>
                  </a:lnTo>
                  <a:lnTo>
                    <a:pt x="177356" y="886643"/>
                  </a:lnTo>
                  <a:lnTo>
                    <a:pt x="266287" y="887286"/>
                  </a:lnTo>
                  <a:lnTo>
                    <a:pt x="283424" y="865680"/>
                  </a:lnTo>
                  <a:lnTo>
                    <a:pt x="283424" y="1235868"/>
                  </a:lnTo>
                  <a:cubicBezTo>
                    <a:pt x="283424" y="1235868"/>
                    <a:pt x="122764" y="1236511"/>
                    <a:pt x="92285" y="1236511"/>
                  </a:cubicBezTo>
                  <a:cubicBezTo>
                    <a:pt x="47819" y="1236511"/>
                    <a:pt x="13242" y="1279656"/>
                    <a:pt x="7180" y="1300010"/>
                  </a:cubicBezTo>
                  <a:cubicBezTo>
                    <a:pt x="3420" y="1312710"/>
                    <a:pt x="0" y="1332623"/>
                    <a:pt x="0" y="1332623"/>
                  </a:cubicBezTo>
                  <a:lnTo>
                    <a:pt x="988884" y="1332623"/>
                  </a:lnTo>
                  <a:lnTo>
                    <a:pt x="990983" y="599020"/>
                  </a:lnTo>
                  <a:lnTo>
                    <a:pt x="1617502" y="597733"/>
                  </a:lnTo>
                  <a:lnTo>
                    <a:pt x="1617062" y="1332623"/>
                  </a:lnTo>
                  <a:lnTo>
                    <a:pt x="2604286" y="1332623"/>
                  </a:lnTo>
                  <a:cubicBezTo>
                    <a:pt x="2604286" y="1332623"/>
                    <a:pt x="2604930" y="1317146"/>
                    <a:pt x="2600493" y="1300044"/>
                  </a:cubicBezTo>
                  <a:close/>
                  <a:moveTo>
                    <a:pt x="720937" y="1241185"/>
                  </a:moveTo>
                  <a:lnTo>
                    <a:pt x="343739" y="1241185"/>
                  </a:lnTo>
                  <a:lnTo>
                    <a:pt x="343739" y="889826"/>
                  </a:lnTo>
                  <a:lnTo>
                    <a:pt x="720937" y="889826"/>
                  </a:lnTo>
                  <a:lnTo>
                    <a:pt x="720937" y="1241185"/>
                  </a:lnTo>
                  <a:close/>
                  <a:moveTo>
                    <a:pt x="535521" y="833338"/>
                  </a:moveTo>
                  <a:lnTo>
                    <a:pt x="324740" y="833338"/>
                  </a:lnTo>
                  <a:lnTo>
                    <a:pt x="430131" y="726627"/>
                  </a:lnTo>
                  <a:lnTo>
                    <a:pt x="535521" y="619915"/>
                  </a:lnTo>
                  <a:lnTo>
                    <a:pt x="640912" y="726627"/>
                  </a:lnTo>
                  <a:lnTo>
                    <a:pt x="746302" y="833338"/>
                  </a:lnTo>
                  <a:lnTo>
                    <a:pt x="535521" y="833338"/>
                  </a:lnTo>
                  <a:close/>
                  <a:moveTo>
                    <a:pt x="1304480" y="499996"/>
                  </a:moveTo>
                  <a:lnTo>
                    <a:pt x="953358" y="499996"/>
                  </a:lnTo>
                  <a:lnTo>
                    <a:pt x="1128919" y="322810"/>
                  </a:lnTo>
                  <a:lnTo>
                    <a:pt x="1304480" y="145623"/>
                  </a:lnTo>
                  <a:lnTo>
                    <a:pt x="1480041" y="322810"/>
                  </a:lnTo>
                  <a:lnTo>
                    <a:pt x="1655601" y="499996"/>
                  </a:lnTo>
                  <a:lnTo>
                    <a:pt x="1304480" y="499996"/>
                  </a:lnTo>
                  <a:close/>
                  <a:moveTo>
                    <a:pt x="2259938" y="1241185"/>
                  </a:moveTo>
                  <a:lnTo>
                    <a:pt x="1882740" y="1241185"/>
                  </a:lnTo>
                  <a:lnTo>
                    <a:pt x="1882740" y="889826"/>
                  </a:lnTo>
                  <a:lnTo>
                    <a:pt x="2259938" y="889826"/>
                  </a:lnTo>
                  <a:lnTo>
                    <a:pt x="2259938" y="1241185"/>
                  </a:lnTo>
                  <a:close/>
                  <a:moveTo>
                    <a:pt x="2074725" y="833338"/>
                  </a:moveTo>
                  <a:lnTo>
                    <a:pt x="1863944" y="833338"/>
                  </a:lnTo>
                  <a:lnTo>
                    <a:pt x="1969335" y="726627"/>
                  </a:lnTo>
                  <a:lnTo>
                    <a:pt x="2074725" y="619915"/>
                  </a:lnTo>
                  <a:lnTo>
                    <a:pt x="2180116" y="726627"/>
                  </a:lnTo>
                  <a:lnTo>
                    <a:pt x="2285507" y="833338"/>
                  </a:lnTo>
                  <a:lnTo>
                    <a:pt x="2074725" y="833338"/>
                  </a:lnTo>
                  <a:close/>
                </a:path>
              </a:pathLst>
            </a:custGeom>
            <a:grpFill/>
            <a:ln w="3381" cap="flat">
              <a:noFill/>
              <a:prstDash val="solid"/>
              <a:miter/>
            </a:ln>
          </p:spPr>
          <p:txBody>
            <a:bodyPr rtlCol="0" anchor="ctr"/>
            <a:lstStyle/>
            <a:p>
              <a:endParaRPr lang="en-US"/>
            </a:p>
          </p:txBody>
        </p:sp>
      </p:grpSp>
      <p:grpSp>
        <p:nvGrpSpPr>
          <p:cNvPr id="24" name="Group 23">
            <a:extLst>
              <a:ext uri="{FF2B5EF4-FFF2-40B4-BE49-F238E27FC236}">
                <a16:creationId xmlns:a16="http://schemas.microsoft.com/office/drawing/2014/main" id="{677BD347-05A8-4E36-A83B-44A8F19F0A21}"/>
              </a:ext>
            </a:extLst>
          </p:cNvPr>
          <p:cNvGrpSpPr/>
          <p:nvPr/>
        </p:nvGrpSpPr>
        <p:grpSpPr>
          <a:xfrm>
            <a:off x="5381897" y="3770085"/>
            <a:ext cx="1428206" cy="210411"/>
            <a:chOff x="4798423" y="1698171"/>
            <a:chExt cx="2009787" cy="296092"/>
          </a:xfrm>
        </p:grpSpPr>
        <p:sp>
          <p:nvSpPr>
            <p:cNvPr id="25" name="Diamond 24">
              <a:extLst>
                <a:ext uri="{FF2B5EF4-FFF2-40B4-BE49-F238E27FC236}">
                  <a16:creationId xmlns:a16="http://schemas.microsoft.com/office/drawing/2014/main" id="{D2479047-A15B-4193-B4AE-97E9D1D1C8B3}"/>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A8C82F7A-AEAC-40E4-AAF9-8EFEB90941E1}"/>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E1222A89-3F90-48D7-BD3D-9A4F8023FA40}"/>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9D7ABCC8-C321-415C-83E9-12D34E3BFFBC}"/>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17A4AC21-E87F-4087-A943-53C238FDBC2A}"/>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1EF40FD2-4E1B-450C-A57A-FA0D9B6445B7}"/>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656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196"/>
        <p:cNvGrpSpPr/>
        <p:nvPr/>
      </p:nvGrpSpPr>
      <p:grpSpPr>
        <a:xfrm>
          <a:off x="0" y="0"/>
          <a:ext cx="0" cy="0"/>
          <a:chOff x="0" y="0"/>
          <a:chExt cx="0" cy="0"/>
        </a:xfrm>
      </p:grpSpPr>
      <p:sp>
        <p:nvSpPr>
          <p:cNvPr id="5" name="TextBox 4">
            <a:extLst>
              <a:ext uri="{FF2B5EF4-FFF2-40B4-BE49-F238E27FC236}">
                <a16:creationId xmlns:a16="http://schemas.microsoft.com/office/drawing/2014/main" id="{34A05AAE-0925-B706-B830-B5CBD4A63FF1}"/>
              </a:ext>
            </a:extLst>
          </p:cNvPr>
          <p:cNvSpPr txBox="1"/>
          <p:nvPr/>
        </p:nvSpPr>
        <p:spPr>
          <a:xfrm>
            <a:off x="678508" y="-8743"/>
            <a:ext cx="10591425" cy="523220"/>
          </a:xfrm>
          <a:prstGeom prst="rect">
            <a:avLst/>
          </a:prstGeom>
          <a:noFill/>
        </p:spPr>
        <p:txBody>
          <a:bodyPr wrap="square" rtlCol="0" anchor="ctr">
            <a:spAutoFit/>
          </a:bodyPr>
          <a:lstStyle/>
          <a:p>
            <a:r>
              <a:rPr lang="en-US" altLang="ko-KR" sz="2800" b="1" dirty="0">
                <a:latin typeface="Times New Roman" panose="02020603050405020304" pitchFamily="18" charset="0"/>
                <a:cs typeface="Times New Roman" panose="02020603050405020304" pitchFamily="18" charset="0"/>
              </a:rPr>
              <a:t>MẪU BIÊN BẢN KIỂM KÊ</a:t>
            </a:r>
            <a:endParaRPr lang="ko-KR" altLang="en-US" sz="2800" b="1" dirty="0">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06EBA37E-B91B-9498-1421-0B8BA055BD99}"/>
              </a:ext>
            </a:extLst>
          </p:cNvPr>
          <p:cNvGrpSpPr/>
          <p:nvPr/>
        </p:nvGrpSpPr>
        <p:grpSpPr>
          <a:xfrm>
            <a:off x="678508" y="492905"/>
            <a:ext cx="1428206" cy="210411"/>
            <a:chOff x="4798423" y="1698171"/>
            <a:chExt cx="2009787" cy="296092"/>
          </a:xfrm>
        </p:grpSpPr>
        <p:sp>
          <p:nvSpPr>
            <p:cNvPr id="7" name="Diamond 6">
              <a:extLst>
                <a:ext uri="{FF2B5EF4-FFF2-40B4-BE49-F238E27FC236}">
                  <a16:creationId xmlns:a16="http://schemas.microsoft.com/office/drawing/2014/main" id="{007D49C3-9E2E-3522-BA6A-99D6FC16E2D9}"/>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9B0C6B00-A143-35C4-4165-425D5C464863}"/>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084B02E3-879C-0F96-5796-E61A8ADCE77D}"/>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C5EA371F-D5A2-D195-3352-FAF61A0BE8D7}"/>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385A6BCC-B8DB-BA16-18D3-7843A1000773}"/>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4A8DC493-2C09-C491-55AB-1EABFAA3DEE8}"/>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093B7FEE-5FA8-8F02-4E55-1D0426BF013D}"/>
              </a:ext>
            </a:extLst>
          </p:cNvPr>
          <p:cNvPicPr>
            <a:picLocks noChangeAspect="1"/>
          </p:cNvPicPr>
          <p:nvPr/>
        </p:nvPicPr>
        <p:blipFill>
          <a:blip r:embed="rId3"/>
          <a:stretch>
            <a:fillRect/>
          </a:stretch>
        </p:blipFill>
        <p:spPr>
          <a:xfrm>
            <a:off x="1597988" y="883809"/>
            <a:ext cx="9073203" cy="5627665"/>
          </a:xfrm>
          <a:prstGeom prst="rect">
            <a:avLst/>
          </a:prstGeom>
        </p:spPr>
      </p:pic>
      <p:grpSp>
        <p:nvGrpSpPr>
          <p:cNvPr id="3" name="Google Shape;1216;p42">
            <a:extLst>
              <a:ext uri="{FF2B5EF4-FFF2-40B4-BE49-F238E27FC236}">
                <a16:creationId xmlns:a16="http://schemas.microsoft.com/office/drawing/2014/main" id="{F0056DD8-C264-1F25-1BF5-DA0E5B57C8D5}"/>
              </a:ext>
            </a:extLst>
          </p:cNvPr>
          <p:cNvGrpSpPr/>
          <p:nvPr/>
        </p:nvGrpSpPr>
        <p:grpSpPr>
          <a:xfrm>
            <a:off x="10864850" y="5602149"/>
            <a:ext cx="1327150" cy="909564"/>
            <a:chOff x="6279611" y="4186022"/>
            <a:chExt cx="2401169" cy="682173"/>
          </a:xfrm>
        </p:grpSpPr>
        <p:grpSp>
          <p:nvGrpSpPr>
            <p:cNvPr id="4" name="Google Shape;1217;p42">
              <a:extLst>
                <a:ext uri="{FF2B5EF4-FFF2-40B4-BE49-F238E27FC236}">
                  <a16:creationId xmlns:a16="http://schemas.microsoft.com/office/drawing/2014/main" id="{1605A406-F4BD-41A2-AB1A-0B6370A6E762}"/>
                </a:ext>
              </a:extLst>
            </p:cNvPr>
            <p:cNvGrpSpPr/>
            <p:nvPr/>
          </p:nvGrpSpPr>
          <p:grpSpPr>
            <a:xfrm flipH="1">
              <a:off x="8252035" y="4300338"/>
              <a:ext cx="428746" cy="567857"/>
              <a:chOff x="2423890" y="3042362"/>
              <a:chExt cx="428746" cy="567857"/>
            </a:xfrm>
          </p:grpSpPr>
          <p:sp>
            <p:nvSpPr>
              <p:cNvPr id="1234" name="Google Shape;1218;p42">
                <a:extLst>
                  <a:ext uri="{FF2B5EF4-FFF2-40B4-BE49-F238E27FC236}">
                    <a16:creationId xmlns:a16="http://schemas.microsoft.com/office/drawing/2014/main" id="{740DC113-41F3-D12C-F822-6F5E1B6A71AF}"/>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235" name="Google Shape;1219;p42">
                <a:extLst>
                  <a:ext uri="{FF2B5EF4-FFF2-40B4-BE49-F238E27FC236}">
                    <a16:creationId xmlns:a16="http://schemas.microsoft.com/office/drawing/2014/main" id="{DF3F39B0-7438-F5BF-470E-34F3BC0775CA}"/>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6" name="Google Shape;1220;p42">
                <a:extLst>
                  <a:ext uri="{FF2B5EF4-FFF2-40B4-BE49-F238E27FC236}">
                    <a16:creationId xmlns:a16="http://schemas.microsoft.com/office/drawing/2014/main" id="{A359C19B-7352-E6AE-81B0-CF3E986AB9F6}"/>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7" name="Google Shape;1221;p42">
                <a:extLst>
                  <a:ext uri="{FF2B5EF4-FFF2-40B4-BE49-F238E27FC236}">
                    <a16:creationId xmlns:a16="http://schemas.microsoft.com/office/drawing/2014/main" id="{3166804E-C44C-2524-B751-E0B48D294BA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8" name="Google Shape;1222;p42">
                <a:extLst>
                  <a:ext uri="{FF2B5EF4-FFF2-40B4-BE49-F238E27FC236}">
                    <a16:creationId xmlns:a16="http://schemas.microsoft.com/office/drawing/2014/main" id="{FBE1A0C6-35BB-C10B-74E9-E021F2307FBF}"/>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9" name="Google Shape;1223;p42">
                <a:extLst>
                  <a:ext uri="{FF2B5EF4-FFF2-40B4-BE49-F238E27FC236}">
                    <a16:creationId xmlns:a16="http://schemas.microsoft.com/office/drawing/2014/main" id="{856565CD-8004-56FE-B5B8-87A5FEF38EF2}"/>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3" name="Google Shape;1224;p42">
              <a:extLst>
                <a:ext uri="{FF2B5EF4-FFF2-40B4-BE49-F238E27FC236}">
                  <a16:creationId xmlns:a16="http://schemas.microsoft.com/office/drawing/2014/main" id="{0300D641-98D2-AAEE-6644-C1AE8F0B481E}"/>
                </a:ext>
              </a:extLst>
            </p:cNvPr>
            <p:cNvGrpSpPr/>
            <p:nvPr/>
          </p:nvGrpSpPr>
          <p:grpSpPr>
            <a:xfrm flipH="1">
              <a:off x="7355927" y="4186022"/>
              <a:ext cx="514923" cy="681996"/>
              <a:chOff x="2423890" y="3042362"/>
              <a:chExt cx="428746" cy="567857"/>
            </a:xfrm>
          </p:grpSpPr>
          <p:sp>
            <p:nvSpPr>
              <p:cNvPr id="1228" name="Google Shape;1225;p42">
                <a:extLst>
                  <a:ext uri="{FF2B5EF4-FFF2-40B4-BE49-F238E27FC236}">
                    <a16:creationId xmlns:a16="http://schemas.microsoft.com/office/drawing/2014/main" id="{1C6148C9-92CD-FAE8-97F3-D903BBE24683}"/>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9" name="Google Shape;1226;p42">
                <a:extLst>
                  <a:ext uri="{FF2B5EF4-FFF2-40B4-BE49-F238E27FC236}">
                    <a16:creationId xmlns:a16="http://schemas.microsoft.com/office/drawing/2014/main" id="{6064B6BD-54F6-FDB3-09CD-9FC58296438E}"/>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0" name="Google Shape;1227;p42">
                <a:extLst>
                  <a:ext uri="{FF2B5EF4-FFF2-40B4-BE49-F238E27FC236}">
                    <a16:creationId xmlns:a16="http://schemas.microsoft.com/office/drawing/2014/main" id="{9CAA48D7-E7CB-F854-3A33-CB91D045DBB5}"/>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1" name="Google Shape;1228;p42">
                <a:extLst>
                  <a:ext uri="{FF2B5EF4-FFF2-40B4-BE49-F238E27FC236}">
                    <a16:creationId xmlns:a16="http://schemas.microsoft.com/office/drawing/2014/main" id="{56A9CA0E-77C3-C5C5-CA67-CC3CB97167F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2" name="Google Shape;1229;p42">
                <a:extLst>
                  <a:ext uri="{FF2B5EF4-FFF2-40B4-BE49-F238E27FC236}">
                    <a16:creationId xmlns:a16="http://schemas.microsoft.com/office/drawing/2014/main" id="{18BEB62E-B4C5-F1A1-CD8E-99411BA990C7}"/>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33" name="Google Shape;1230;p42">
                <a:extLst>
                  <a:ext uri="{FF2B5EF4-FFF2-40B4-BE49-F238E27FC236}">
                    <a16:creationId xmlns:a16="http://schemas.microsoft.com/office/drawing/2014/main" id="{9590E6C3-F46D-D5D5-8A36-B10362EB987D}"/>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4" name="Google Shape;1231;p42">
              <a:extLst>
                <a:ext uri="{FF2B5EF4-FFF2-40B4-BE49-F238E27FC236}">
                  <a16:creationId xmlns:a16="http://schemas.microsoft.com/office/drawing/2014/main" id="{69A5C20F-D8DD-0472-0D95-0724626227AB}"/>
                </a:ext>
              </a:extLst>
            </p:cNvPr>
            <p:cNvGrpSpPr/>
            <p:nvPr/>
          </p:nvGrpSpPr>
          <p:grpSpPr>
            <a:xfrm flipH="1">
              <a:off x="6545997" y="4300338"/>
              <a:ext cx="428746" cy="567857"/>
              <a:chOff x="2423890" y="3042362"/>
              <a:chExt cx="428746" cy="567857"/>
            </a:xfrm>
          </p:grpSpPr>
          <p:sp>
            <p:nvSpPr>
              <p:cNvPr id="1222" name="Google Shape;1232;p42">
                <a:extLst>
                  <a:ext uri="{FF2B5EF4-FFF2-40B4-BE49-F238E27FC236}">
                    <a16:creationId xmlns:a16="http://schemas.microsoft.com/office/drawing/2014/main" id="{09422EC0-AEA2-21CA-4572-16ADAE8CFB0C}"/>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3" name="Google Shape;1233;p42">
                <a:extLst>
                  <a:ext uri="{FF2B5EF4-FFF2-40B4-BE49-F238E27FC236}">
                    <a16:creationId xmlns:a16="http://schemas.microsoft.com/office/drawing/2014/main" id="{CEEFFF65-D028-962B-8F47-5A9B5E1D1706}"/>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4" name="Google Shape;1234;p42">
                <a:extLst>
                  <a:ext uri="{FF2B5EF4-FFF2-40B4-BE49-F238E27FC236}">
                    <a16:creationId xmlns:a16="http://schemas.microsoft.com/office/drawing/2014/main" id="{6EBF31BE-138E-31EC-31F8-22F4D43E9069}"/>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5" name="Google Shape;1235;p42">
                <a:extLst>
                  <a:ext uri="{FF2B5EF4-FFF2-40B4-BE49-F238E27FC236}">
                    <a16:creationId xmlns:a16="http://schemas.microsoft.com/office/drawing/2014/main" id="{A827F7F2-9670-F64F-2ECE-44E689FF37E3}"/>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6" name="Google Shape;1236;p42">
                <a:extLst>
                  <a:ext uri="{FF2B5EF4-FFF2-40B4-BE49-F238E27FC236}">
                    <a16:creationId xmlns:a16="http://schemas.microsoft.com/office/drawing/2014/main" id="{FE5AAB10-9829-75A5-2004-0FFBB269613A}"/>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227" name="Google Shape;1237;p42">
                <a:extLst>
                  <a:ext uri="{FF2B5EF4-FFF2-40B4-BE49-F238E27FC236}">
                    <a16:creationId xmlns:a16="http://schemas.microsoft.com/office/drawing/2014/main" id="{4E232A24-DC9E-42A6-52C5-05DC97D57336}"/>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5" name="Google Shape;1238;p42">
              <a:extLst>
                <a:ext uri="{FF2B5EF4-FFF2-40B4-BE49-F238E27FC236}">
                  <a16:creationId xmlns:a16="http://schemas.microsoft.com/office/drawing/2014/main" id="{2EAFF0E1-2954-9481-AE56-EDF2BA5B4545}"/>
                </a:ext>
              </a:extLst>
            </p:cNvPr>
            <p:cNvGrpSpPr/>
            <p:nvPr/>
          </p:nvGrpSpPr>
          <p:grpSpPr>
            <a:xfrm flipH="1">
              <a:off x="7985624" y="4186078"/>
              <a:ext cx="151651" cy="681982"/>
              <a:chOff x="3376692" y="3077129"/>
              <a:chExt cx="116556" cy="524158"/>
            </a:xfrm>
          </p:grpSpPr>
          <p:sp>
            <p:nvSpPr>
              <p:cNvPr id="1219" name="Google Shape;1239;p42">
                <a:extLst>
                  <a:ext uri="{FF2B5EF4-FFF2-40B4-BE49-F238E27FC236}">
                    <a16:creationId xmlns:a16="http://schemas.microsoft.com/office/drawing/2014/main" id="{64BD7557-3ECF-6909-584F-13DB0F0EBAE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20" name="Google Shape;1240;p42">
                <a:extLst>
                  <a:ext uri="{FF2B5EF4-FFF2-40B4-BE49-F238E27FC236}">
                    <a16:creationId xmlns:a16="http://schemas.microsoft.com/office/drawing/2014/main" id="{24383080-44E2-0AD2-4E52-5AC01CD0881A}"/>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21" name="Google Shape;1241;p42">
                <a:extLst>
                  <a:ext uri="{FF2B5EF4-FFF2-40B4-BE49-F238E27FC236}">
                    <a16:creationId xmlns:a16="http://schemas.microsoft.com/office/drawing/2014/main" id="{06931D1F-B9C2-B61C-90DA-9642FDAFDC51}"/>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6" name="Google Shape;1242;p42">
              <a:extLst>
                <a:ext uri="{FF2B5EF4-FFF2-40B4-BE49-F238E27FC236}">
                  <a16:creationId xmlns:a16="http://schemas.microsoft.com/office/drawing/2014/main" id="{9D73914F-6401-61B3-FD73-186903A9986B}"/>
                </a:ext>
              </a:extLst>
            </p:cNvPr>
            <p:cNvGrpSpPr/>
            <p:nvPr/>
          </p:nvGrpSpPr>
          <p:grpSpPr>
            <a:xfrm flipH="1">
              <a:off x="7089511" y="4186078"/>
              <a:ext cx="151651" cy="681982"/>
              <a:chOff x="3376692" y="3077129"/>
              <a:chExt cx="116556" cy="524158"/>
            </a:xfrm>
          </p:grpSpPr>
          <p:sp>
            <p:nvSpPr>
              <p:cNvPr id="1216" name="Google Shape;1243;p42">
                <a:extLst>
                  <a:ext uri="{FF2B5EF4-FFF2-40B4-BE49-F238E27FC236}">
                    <a16:creationId xmlns:a16="http://schemas.microsoft.com/office/drawing/2014/main" id="{BC6C7FA2-7F56-6667-B490-77D858B81A0F}"/>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17" name="Google Shape;1244;p42">
                <a:extLst>
                  <a:ext uri="{FF2B5EF4-FFF2-40B4-BE49-F238E27FC236}">
                    <a16:creationId xmlns:a16="http://schemas.microsoft.com/office/drawing/2014/main" id="{BDB9F86A-4EEE-6751-E267-3BA9D49CBC9F}"/>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18" name="Google Shape;1245;p42">
                <a:extLst>
                  <a:ext uri="{FF2B5EF4-FFF2-40B4-BE49-F238E27FC236}">
                    <a16:creationId xmlns:a16="http://schemas.microsoft.com/office/drawing/2014/main" id="{30F7E64A-F42F-027F-2B97-3CAE2924D95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7" name="Google Shape;1246;p42">
              <a:extLst>
                <a:ext uri="{FF2B5EF4-FFF2-40B4-BE49-F238E27FC236}">
                  <a16:creationId xmlns:a16="http://schemas.microsoft.com/office/drawing/2014/main" id="{DBE56E52-22F6-8550-9EBB-F7833958BEA0}"/>
                </a:ext>
              </a:extLst>
            </p:cNvPr>
            <p:cNvGrpSpPr/>
            <p:nvPr/>
          </p:nvGrpSpPr>
          <p:grpSpPr>
            <a:xfrm flipH="1">
              <a:off x="6279611" y="4186078"/>
              <a:ext cx="151651" cy="681982"/>
              <a:chOff x="3376692" y="3077129"/>
              <a:chExt cx="116556" cy="524158"/>
            </a:xfrm>
          </p:grpSpPr>
          <p:sp>
            <p:nvSpPr>
              <p:cNvPr id="18" name="Google Shape;1247;p42">
                <a:extLst>
                  <a:ext uri="{FF2B5EF4-FFF2-40B4-BE49-F238E27FC236}">
                    <a16:creationId xmlns:a16="http://schemas.microsoft.com/office/drawing/2014/main" id="{B36EB28F-4EED-A29E-2549-B2849C76430E}"/>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9" name="Google Shape;1248;p42">
                <a:extLst>
                  <a:ext uri="{FF2B5EF4-FFF2-40B4-BE49-F238E27FC236}">
                    <a16:creationId xmlns:a16="http://schemas.microsoft.com/office/drawing/2014/main" id="{39B08094-D3ED-4F5F-55AA-5E89F97332E1}"/>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20" name="Google Shape;1249;p42">
                <a:extLst>
                  <a:ext uri="{FF2B5EF4-FFF2-40B4-BE49-F238E27FC236}">
                    <a16:creationId xmlns:a16="http://schemas.microsoft.com/office/drawing/2014/main" id="{F4A5DA39-12BB-34C6-2246-F9C5CAE84847}"/>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grpSp>
        <p:nvGrpSpPr>
          <p:cNvPr id="1240" name="Google Shape;1216;p42">
            <a:extLst>
              <a:ext uri="{FF2B5EF4-FFF2-40B4-BE49-F238E27FC236}">
                <a16:creationId xmlns:a16="http://schemas.microsoft.com/office/drawing/2014/main" id="{F30AAE06-B80C-14E9-6929-EC59E9AF65D4}"/>
              </a:ext>
            </a:extLst>
          </p:cNvPr>
          <p:cNvGrpSpPr/>
          <p:nvPr/>
        </p:nvGrpSpPr>
        <p:grpSpPr>
          <a:xfrm>
            <a:off x="-18032" y="5653079"/>
            <a:ext cx="1327150" cy="909564"/>
            <a:chOff x="6279611" y="4186022"/>
            <a:chExt cx="2401169" cy="682173"/>
          </a:xfrm>
        </p:grpSpPr>
        <p:grpSp>
          <p:nvGrpSpPr>
            <p:cNvPr id="1241" name="Google Shape;1217;p42">
              <a:extLst>
                <a:ext uri="{FF2B5EF4-FFF2-40B4-BE49-F238E27FC236}">
                  <a16:creationId xmlns:a16="http://schemas.microsoft.com/office/drawing/2014/main" id="{D866703E-9274-05EE-4F75-C86542114089}"/>
                </a:ext>
              </a:extLst>
            </p:cNvPr>
            <p:cNvGrpSpPr/>
            <p:nvPr/>
          </p:nvGrpSpPr>
          <p:grpSpPr>
            <a:xfrm flipH="1">
              <a:off x="8252035" y="4300338"/>
              <a:ext cx="428746" cy="567857"/>
              <a:chOff x="2423890" y="3042362"/>
              <a:chExt cx="428746" cy="567857"/>
            </a:xfrm>
          </p:grpSpPr>
          <p:sp>
            <p:nvSpPr>
              <p:cNvPr id="1312" name="Google Shape;1218;p42">
                <a:extLst>
                  <a:ext uri="{FF2B5EF4-FFF2-40B4-BE49-F238E27FC236}">
                    <a16:creationId xmlns:a16="http://schemas.microsoft.com/office/drawing/2014/main" id="{037E7332-187E-031D-3BCB-189B2B1012DA}"/>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dirty="0"/>
              </a:p>
            </p:txBody>
          </p:sp>
          <p:sp>
            <p:nvSpPr>
              <p:cNvPr id="1313" name="Google Shape;1219;p42">
                <a:extLst>
                  <a:ext uri="{FF2B5EF4-FFF2-40B4-BE49-F238E27FC236}">
                    <a16:creationId xmlns:a16="http://schemas.microsoft.com/office/drawing/2014/main" id="{8CAB9D47-5945-AACC-ACFA-2F1BB48174F4}"/>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4" name="Google Shape;1220;p42">
                <a:extLst>
                  <a:ext uri="{FF2B5EF4-FFF2-40B4-BE49-F238E27FC236}">
                    <a16:creationId xmlns:a16="http://schemas.microsoft.com/office/drawing/2014/main" id="{32EC0FE3-3F12-20D3-EC09-1DD5B2D0C419}"/>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5" name="Google Shape;1221;p42">
                <a:extLst>
                  <a:ext uri="{FF2B5EF4-FFF2-40B4-BE49-F238E27FC236}">
                    <a16:creationId xmlns:a16="http://schemas.microsoft.com/office/drawing/2014/main" id="{23729C1D-51C0-679E-B52F-211ECFA562D7}"/>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6" name="Google Shape;1222;p42">
                <a:extLst>
                  <a:ext uri="{FF2B5EF4-FFF2-40B4-BE49-F238E27FC236}">
                    <a16:creationId xmlns:a16="http://schemas.microsoft.com/office/drawing/2014/main" id="{82B75D93-7CE4-C151-6E13-09EA7F6F2E85}"/>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7" name="Google Shape;1223;p42">
                <a:extLst>
                  <a:ext uri="{FF2B5EF4-FFF2-40B4-BE49-F238E27FC236}">
                    <a16:creationId xmlns:a16="http://schemas.microsoft.com/office/drawing/2014/main" id="{0DEC4AB1-D049-FABB-34EC-FB2F1CC318E0}"/>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2" name="Google Shape;1224;p42">
              <a:extLst>
                <a:ext uri="{FF2B5EF4-FFF2-40B4-BE49-F238E27FC236}">
                  <a16:creationId xmlns:a16="http://schemas.microsoft.com/office/drawing/2014/main" id="{9E635DFC-20D8-3878-9923-E689541D7F8B}"/>
                </a:ext>
              </a:extLst>
            </p:cNvPr>
            <p:cNvGrpSpPr/>
            <p:nvPr/>
          </p:nvGrpSpPr>
          <p:grpSpPr>
            <a:xfrm flipH="1">
              <a:off x="7355927" y="4186022"/>
              <a:ext cx="514923" cy="681996"/>
              <a:chOff x="2423890" y="3042362"/>
              <a:chExt cx="428746" cy="567857"/>
            </a:xfrm>
          </p:grpSpPr>
          <p:sp>
            <p:nvSpPr>
              <p:cNvPr id="1306" name="Google Shape;1225;p42">
                <a:extLst>
                  <a:ext uri="{FF2B5EF4-FFF2-40B4-BE49-F238E27FC236}">
                    <a16:creationId xmlns:a16="http://schemas.microsoft.com/office/drawing/2014/main" id="{BEC32E6B-BDBA-8C3B-D161-C3AF1E6E890D}"/>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7" name="Google Shape;1226;p42">
                <a:extLst>
                  <a:ext uri="{FF2B5EF4-FFF2-40B4-BE49-F238E27FC236}">
                    <a16:creationId xmlns:a16="http://schemas.microsoft.com/office/drawing/2014/main" id="{A7B0CBF7-4D97-7D2B-4FE1-3DB5B891CE3A}"/>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8" name="Google Shape;1227;p42">
                <a:extLst>
                  <a:ext uri="{FF2B5EF4-FFF2-40B4-BE49-F238E27FC236}">
                    <a16:creationId xmlns:a16="http://schemas.microsoft.com/office/drawing/2014/main" id="{1BE73E8D-C978-35B0-660A-ED647BB86C18}"/>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9" name="Google Shape;1228;p42">
                <a:extLst>
                  <a:ext uri="{FF2B5EF4-FFF2-40B4-BE49-F238E27FC236}">
                    <a16:creationId xmlns:a16="http://schemas.microsoft.com/office/drawing/2014/main" id="{7282C45A-B809-A7F4-BEDA-22C5388E9808}"/>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0" name="Google Shape;1229;p42">
                <a:extLst>
                  <a:ext uri="{FF2B5EF4-FFF2-40B4-BE49-F238E27FC236}">
                    <a16:creationId xmlns:a16="http://schemas.microsoft.com/office/drawing/2014/main" id="{8434A68A-24B6-39A7-C69E-4FF300963EB3}"/>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11" name="Google Shape;1230;p42">
                <a:extLst>
                  <a:ext uri="{FF2B5EF4-FFF2-40B4-BE49-F238E27FC236}">
                    <a16:creationId xmlns:a16="http://schemas.microsoft.com/office/drawing/2014/main" id="{147769FD-30A9-966A-5C3E-F506C5C24C45}"/>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3" name="Google Shape;1231;p42">
              <a:extLst>
                <a:ext uri="{FF2B5EF4-FFF2-40B4-BE49-F238E27FC236}">
                  <a16:creationId xmlns:a16="http://schemas.microsoft.com/office/drawing/2014/main" id="{B41EFF97-7B38-9328-597D-C82CF770CCFB}"/>
                </a:ext>
              </a:extLst>
            </p:cNvPr>
            <p:cNvGrpSpPr/>
            <p:nvPr/>
          </p:nvGrpSpPr>
          <p:grpSpPr>
            <a:xfrm flipH="1">
              <a:off x="6545997" y="4300338"/>
              <a:ext cx="428746" cy="567857"/>
              <a:chOff x="2423890" y="3042362"/>
              <a:chExt cx="428746" cy="567857"/>
            </a:xfrm>
          </p:grpSpPr>
          <p:sp>
            <p:nvSpPr>
              <p:cNvPr id="1300" name="Google Shape;1232;p42">
                <a:extLst>
                  <a:ext uri="{FF2B5EF4-FFF2-40B4-BE49-F238E27FC236}">
                    <a16:creationId xmlns:a16="http://schemas.microsoft.com/office/drawing/2014/main" id="{9BEE1BA1-5BEB-E02B-C2DF-4B154FDE0751}"/>
                  </a:ext>
                </a:extLst>
              </p:cNvPr>
              <p:cNvSpPr/>
              <p:nvPr/>
            </p:nvSpPr>
            <p:spPr>
              <a:xfrm>
                <a:off x="2423890" y="3042362"/>
                <a:ext cx="428746" cy="428631"/>
              </a:xfrm>
              <a:custGeom>
                <a:avLst/>
                <a:gdLst/>
                <a:ahLst/>
                <a:cxnLst/>
                <a:rect l="l" t="t" r="r" b="b"/>
                <a:pathLst>
                  <a:path w="11234" h="11231" extrusionOk="0">
                    <a:moveTo>
                      <a:pt x="5619" y="0"/>
                    </a:moveTo>
                    <a:cubicBezTo>
                      <a:pt x="2517" y="0"/>
                      <a:pt x="1" y="2514"/>
                      <a:pt x="1" y="5615"/>
                    </a:cubicBezTo>
                    <a:cubicBezTo>
                      <a:pt x="1" y="6960"/>
                      <a:pt x="472" y="8191"/>
                      <a:pt x="1259" y="9160"/>
                    </a:cubicBezTo>
                    <a:lnTo>
                      <a:pt x="1262" y="9153"/>
                    </a:lnTo>
                    <a:cubicBezTo>
                      <a:pt x="1262" y="9153"/>
                      <a:pt x="4151" y="9439"/>
                      <a:pt x="5616" y="11230"/>
                    </a:cubicBezTo>
                    <a:cubicBezTo>
                      <a:pt x="5616" y="11230"/>
                      <a:pt x="7132" y="9197"/>
                      <a:pt x="9859" y="9197"/>
                    </a:cubicBezTo>
                    <a:cubicBezTo>
                      <a:pt x="9886" y="9197"/>
                      <a:pt x="9914" y="9198"/>
                      <a:pt x="9941" y="9198"/>
                    </a:cubicBezTo>
                    <a:cubicBezTo>
                      <a:pt x="10746" y="8228"/>
                      <a:pt x="11231" y="6980"/>
                      <a:pt x="11231" y="5619"/>
                    </a:cubicBezTo>
                    <a:cubicBezTo>
                      <a:pt x="11234" y="2517"/>
                      <a:pt x="8720" y="0"/>
                      <a:pt x="5619" y="0"/>
                    </a:cubicBezTo>
                    <a:close/>
                  </a:path>
                </a:pathLst>
              </a:custGeom>
              <a:solidFill>
                <a:schemeClr val="lt2"/>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1" name="Google Shape;1233;p42">
                <a:extLst>
                  <a:ext uri="{FF2B5EF4-FFF2-40B4-BE49-F238E27FC236}">
                    <a16:creationId xmlns:a16="http://schemas.microsoft.com/office/drawing/2014/main" id="{E6A3B5BA-E6D0-4C42-FE4C-A36A50C79633}"/>
                  </a:ext>
                </a:extLst>
              </p:cNvPr>
              <p:cNvSpPr/>
              <p:nvPr/>
            </p:nvSpPr>
            <p:spPr>
              <a:xfrm>
                <a:off x="2630817" y="3057437"/>
                <a:ext cx="18548" cy="552782"/>
              </a:xfrm>
              <a:custGeom>
                <a:avLst/>
                <a:gdLst/>
                <a:ahLst/>
                <a:cxnLst/>
                <a:rect l="l" t="t" r="r" b="b"/>
                <a:pathLst>
                  <a:path w="486" h="14484" extrusionOk="0">
                    <a:moveTo>
                      <a:pt x="97" y="1"/>
                    </a:moveTo>
                    <a:lnTo>
                      <a:pt x="1" y="14483"/>
                    </a:lnTo>
                    <a:lnTo>
                      <a:pt x="486" y="14483"/>
                    </a:lnTo>
                    <a:lnTo>
                      <a:pt x="97" y="1"/>
                    </a:ln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2" name="Google Shape;1234;p42">
                <a:extLst>
                  <a:ext uri="{FF2B5EF4-FFF2-40B4-BE49-F238E27FC236}">
                    <a16:creationId xmlns:a16="http://schemas.microsoft.com/office/drawing/2014/main" id="{3AED45F9-B7F0-006D-704E-6D0B19447901}"/>
                  </a:ext>
                </a:extLst>
              </p:cNvPr>
              <p:cNvSpPr/>
              <p:nvPr/>
            </p:nvSpPr>
            <p:spPr>
              <a:xfrm>
                <a:off x="2638182" y="3362674"/>
                <a:ext cx="106213" cy="87551"/>
              </a:xfrm>
              <a:custGeom>
                <a:avLst/>
                <a:gdLst/>
                <a:ahLst/>
                <a:cxnLst/>
                <a:rect l="l" t="t" r="r" b="b"/>
                <a:pathLst>
                  <a:path w="2783" h="2294" extrusionOk="0">
                    <a:moveTo>
                      <a:pt x="2782" y="0"/>
                    </a:moveTo>
                    <a:cubicBezTo>
                      <a:pt x="2782" y="0"/>
                      <a:pt x="929" y="441"/>
                      <a:pt x="1" y="1950"/>
                    </a:cubicBezTo>
                    <a:lnTo>
                      <a:pt x="49" y="2294"/>
                    </a:lnTo>
                    <a:cubicBezTo>
                      <a:pt x="49" y="2294"/>
                      <a:pt x="1025" y="537"/>
                      <a:pt x="2782" y="0"/>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3" name="Google Shape;1235;p42">
                <a:extLst>
                  <a:ext uri="{FF2B5EF4-FFF2-40B4-BE49-F238E27FC236}">
                    <a16:creationId xmlns:a16="http://schemas.microsoft.com/office/drawing/2014/main" id="{CFCD48D6-6F32-C0C8-5A1E-D732C4B4891C}"/>
                  </a:ext>
                </a:extLst>
              </p:cNvPr>
              <p:cNvSpPr/>
              <p:nvPr/>
            </p:nvSpPr>
            <p:spPr>
              <a:xfrm>
                <a:off x="2638182" y="3172769"/>
                <a:ext cx="106213" cy="87589"/>
              </a:xfrm>
              <a:custGeom>
                <a:avLst/>
                <a:gdLst/>
                <a:ahLst/>
                <a:cxnLst/>
                <a:rect l="l" t="t" r="r" b="b"/>
                <a:pathLst>
                  <a:path w="2783" h="2295" extrusionOk="0">
                    <a:moveTo>
                      <a:pt x="2782" y="1"/>
                    </a:moveTo>
                    <a:cubicBezTo>
                      <a:pt x="2782" y="1"/>
                      <a:pt x="929" y="441"/>
                      <a:pt x="1" y="1954"/>
                    </a:cubicBezTo>
                    <a:lnTo>
                      <a:pt x="49" y="2294"/>
                    </a:lnTo>
                    <a:cubicBezTo>
                      <a:pt x="49" y="2294"/>
                      <a:pt x="1025" y="537"/>
                      <a:pt x="2782"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4" name="Google Shape;1236;p42">
                <a:extLst>
                  <a:ext uri="{FF2B5EF4-FFF2-40B4-BE49-F238E27FC236}">
                    <a16:creationId xmlns:a16="http://schemas.microsoft.com/office/drawing/2014/main" id="{CFB3DDF1-B8AC-8174-E959-6164FCF6900D}"/>
                  </a:ext>
                </a:extLst>
              </p:cNvPr>
              <p:cNvSpPr/>
              <p:nvPr/>
            </p:nvSpPr>
            <p:spPr>
              <a:xfrm>
                <a:off x="2533994" y="3221199"/>
                <a:ext cx="102397" cy="87589"/>
              </a:xfrm>
              <a:custGeom>
                <a:avLst/>
                <a:gdLst/>
                <a:ahLst/>
                <a:cxnLst/>
                <a:rect l="l" t="t" r="r" b="b"/>
                <a:pathLst>
                  <a:path w="2683" h="2295" extrusionOk="0">
                    <a:moveTo>
                      <a:pt x="0" y="1"/>
                    </a:moveTo>
                    <a:cubicBezTo>
                      <a:pt x="1696" y="537"/>
                      <a:pt x="2634" y="2294"/>
                      <a:pt x="2634" y="2294"/>
                    </a:cubicBezTo>
                    <a:lnTo>
                      <a:pt x="2682" y="1950"/>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sp>
            <p:nvSpPr>
              <p:cNvPr id="1305" name="Google Shape;1237;p42">
                <a:extLst>
                  <a:ext uri="{FF2B5EF4-FFF2-40B4-BE49-F238E27FC236}">
                    <a16:creationId xmlns:a16="http://schemas.microsoft.com/office/drawing/2014/main" id="{E773396A-32A4-0C56-C8C6-823CAA4B9788}"/>
                  </a:ext>
                </a:extLst>
              </p:cNvPr>
              <p:cNvSpPr/>
              <p:nvPr/>
            </p:nvSpPr>
            <p:spPr>
              <a:xfrm>
                <a:off x="2533994" y="3314244"/>
                <a:ext cx="102397" cy="87589"/>
              </a:xfrm>
              <a:custGeom>
                <a:avLst/>
                <a:gdLst/>
                <a:ahLst/>
                <a:cxnLst/>
                <a:rect l="l" t="t" r="r" b="b"/>
                <a:pathLst>
                  <a:path w="2683" h="2295" extrusionOk="0">
                    <a:moveTo>
                      <a:pt x="0" y="1"/>
                    </a:moveTo>
                    <a:cubicBezTo>
                      <a:pt x="1696" y="537"/>
                      <a:pt x="2634" y="2294"/>
                      <a:pt x="2634" y="2294"/>
                    </a:cubicBezTo>
                    <a:lnTo>
                      <a:pt x="2682" y="1954"/>
                    </a:lnTo>
                    <a:cubicBezTo>
                      <a:pt x="1788" y="441"/>
                      <a:pt x="1" y="1"/>
                      <a:pt x="0" y="1"/>
                    </a:cubicBezTo>
                    <a:close/>
                  </a:path>
                </a:pathLst>
              </a:custGeom>
              <a:solidFill>
                <a:schemeClr val="dk1"/>
              </a:solidFill>
              <a:ln>
                <a:noFill/>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4" name="Google Shape;1238;p42">
              <a:extLst>
                <a:ext uri="{FF2B5EF4-FFF2-40B4-BE49-F238E27FC236}">
                  <a16:creationId xmlns:a16="http://schemas.microsoft.com/office/drawing/2014/main" id="{7E626D72-99AA-071E-414D-577A69DE7E64}"/>
                </a:ext>
              </a:extLst>
            </p:cNvPr>
            <p:cNvGrpSpPr/>
            <p:nvPr/>
          </p:nvGrpSpPr>
          <p:grpSpPr>
            <a:xfrm flipH="1">
              <a:off x="7985624" y="4186078"/>
              <a:ext cx="151651" cy="681982"/>
              <a:chOff x="3376692" y="3077129"/>
              <a:chExt cx="116556" cy="524158"/>
            </a:xfrm>
          </p:grpSpPr>
          <p:sp>
            <p:nvSpPr>
              <p:cNvPr id="1293" name="Google Shape;1239;p42">
                <a:extLst>
                  <a:ext uri="{FF2B5EF4-FFF2-40B4-BE49-F238E27FC236}">
                    <a16:creationId xmlns:a16="http://schemas.microsoft.com/office/drawing/2014/main" id="{1CAD87A9-5AC5-EA96-37E2-026B40A76009}"/>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8" name="Google Shape;1240;p42">
                <a:extLst>
                  <a:ext uri="{FF2B5EF4-FFF2-40B4-BE49-F238E27FC236}">
                    <a16:creationId xmlns:a16="http://schemas.microsoft.com/office/drawing/2014/main" id="{4BC0C17C-50C8-A9AA-CA53-EB16A1AD6E17}"/>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9" name="Google Shape;1241;p42">
                <a:extLst>
                  <a:ext uri="{FF2B5EF4-FFF2-40B4-BE49-F238E27FC236}">
                    <a16:creationId xmlns:a16="http://schemas.microsoft.com/office/drawing/2014/main" id="{2D37C360-82FF-ECC0-BCE5-52D9875D28B2}"/>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5" name="Google Shape;1242;p42">
              <a:extLst>
                <a:ext uri="{FF2B5EF4-FFF2-40B4-BE49-F238E27FC236}">
                  <a16:creationId xmlns:a16="http://schemas.microsoft.com/office/drawing/2014/main" id="{7238A3B2-8B1C-6A8C-F426-F2E49282BEF5}"/>
                </a:ext>
              </a:extLst>
            </p:cNvPr>
            <p:cNvGrpSpPr/>
            <p:nvPr/>
          </p:nvGrpSpPr>
          <p:grpSpPr>
            <a:xfrm flipH="1">
              <a:off x="7089511" y="4186078"/>
              <a:ext cx="151651" cy="681982"/>
              <a:chOff x="3376692" y="3077129"/>
              <a:chExt cx="116556" cy="524158"/>
            </a:xfrm>
          </p:grpSpPr>
          <p:sp>
            <p:nvSpPr>
              <p:cNvPr id="1288" name="Google Shape;1243;p42">
                <a:extLst>
                  <a:ext uri="{FF2B5EF4-FFF2-40B4-BE49-F238E27FC236}">
                    <a16:creationId xmlns:a16="http://schemas.microsoft.com/office/drawing/2014/main" id="{C51D120F-3E04-A5FF-879E-CF2B94CFB418}"/>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89" name="Google Shape;1244;p42">
                <a:extLst>
                  <a:ext uri="{FF2B5EF4-FFF2-40B4-BE49-F238E27FC236}">
                    <a16:creationId xmlns:a16="http://schemas.microsoft.com/office/drawing/2014/main" id="{38C83DA8-EDE8-5DD8-EE6C-0399F6FAAB68}"/>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90" name="Google Shape;1245;p42">
                <a:extLst>
                  <a:ext uri="{FF2B5EF4-FFF2-40B4-BE49-F238E27FC236}">
                    <a16:creationId xmlns:a16="http://schemas.microsoft.com/office/drawing/2014/main" id="{1C577313-3EC1-BD40-5249-D70832DBC03D}"/>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nvGrpSpPr>
            <p:cNvPr id="1246" name="Google Shape;1246;p42">
              <a:extLst>
                <a:ext uri="{FF2B5EF4-FFF2-40B4-BE49-F238E27FC236}">
                  <a16:creationId xmlns:a16="http://schemas.microsoft.com/office/drawing/2014/main" id="{900C4B17-A973-E440-33C8-7B6C5946126D}"/>
                </a:ext>
              </a:extLst>
            </p:cNvPr>
            <p:cNvGrpSpPr/>
            <p:nvPr/>
          </p:nvGrpSpPr>
          <p:grpSpPr>
            <a:xfrm flipH="1">
              <a:off x="6279611" y="4186078"/>
              <a:ext cx="151651" cy="681982"/>
              <a:chOff x="3376692" y="3077129"/>
              <a:chExt cx="116556" cy="524158"/>
            </a:xfrm>
          </p:grpSpPr>
          <p:sp>
            <p:nvSpPr>
              <p:cNvPr id="1247" name="Google Shape;1247;p42">
                <a:extLst>
                  <a:ext uri="{FF2B5EF4-FFF2-40B4-BE49-F238E27FC236}">
                    <a16:creationId xmlns:a16="http://schemas.microsoft.com/office/drawing/2014/main" id="{62460297-8970-969D-7666-10BC28D35F20}"/>
                  </a:ext>
                </a:extLst>
              </p:cNvPr>
              <p:cNvSpPr/>
              <p:nvPr/>
            </p:nvSpPr>
            <p:spPr>
              <a:xfrm>
                <a:off x="3426917" y="3091021"/>
                <a:ext cx="16182" cy="510266"/>
              </a:xfrm>
              <a:custGeom>
                <a:avLst/>
                <a:gdLst/>
                <a:ahLst/>
                <a:cxnLst/>
                <a:rect l="l" t="t" r="r" b="b"/>
                <a:pathLst>
                  <a:path w="424" h="13370" extrusionOk="0">
                    <a:moveTo>
                      <a:pt x="1" y="1"/>
                    </a:moveTo>
                    <a:lnTo>
                      <a:pt x="1" y="13370"/>
                    </a:lnTo>
                    <a:lnTo>
                      <a:pt x="424" y="13370"/>
                    </a:lnTo>
                    <a:lnTo>
                      <a:pt x="424" y="1"/>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8" name="Google Shape;1248;p42">
                <a:extLst>
                  <a:ext uri="{FF2B5EF4-FFF2-40B4-BE49-F238E27FC236}">
                    <a16:creationId xmlns:a16="http://schemas.microsoft.com/office/drawing/2014/main" id="{E47EE724-2CB9-6BD7-D1F6-B65A93D83DFF}"/>
                  </a:ext>
                </a:extLst>
              </p:cNvPr>
              <p:cNvSpPr/>
              <p:nvPr/>
            </p:nvSpPr>
            <p:spPr>
              <a:xfrm>
                <a:off x="3406346" y="3094570"/>
                <a:ext cx="58545" cy="20647"/>
              </a:xfrm>
              <a:custGeom>
                <a:avLst/>
                <a:gdLst/>
                <a:ahLst/>
                <a:cxnLst/>
                <a:rect l="l" t="t" r="r" b="b"/>
                <a:pathLst>
                  <a:path w="1534" h="541" extrusionOk="0">
                    <a:moveTo>
                      <a:pt x="24" y="1"/>
                    </a:moveTo>
                    <a:cubicBezTo>
                      <a:pt x="10" y="35"/>
                      <a:pt x="0" y="69"/>
                      <a:pt x="0" y="104"/>
                    </a:cubicBezTo>
                    <a:cubicBezTo>
                      <a:pt x="0" y="344"/>
                      <a:pt x="344" y="540"/>
                      <a:pt x="767" y="540"/>
                    </a:cubicBezTo>
                    <a:cubicBezTo>
                      <a:pt x="1190" y="540"/>
                      <a:pt x="1534" y="344"/>
                      <a:pt x="1534" y="104"/>
                    </a:cubicBezTo>
                    <a:cubicBezTo>
                      <a:pt x="1534" y="69"/>
                      <a:pt x="1523" y="35"/>
                      <a:pt x="1510" y="1"/>
                    </a:cubicBez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sp>
            <p:nvSpPr>
              <p:cNvPr id="1249" name="Google Shape;1249;p42">
                <a:extLst>
                  <a:ext uri="{FF2B5EF4-FFF2-40B4-BE49-F238E27FC236}">
                    <a16:creationId xmlns:a16="http://schemas.microsoft.com/office/drawing/2014/main" id="{B60B8030-46CD-2382-A85D-6670FA7F177F}"/>
                  </a:ext>
                </a:extLst>
              </p:cNvPr>
              <p:cNvSpPr/>
              <p:nvPr/>
            </p:nvSpPr>
            <p:spPr>
              <a:xfrm>
                <a:off x="3376692" y="3077129"/>
                <a:ext cx="116556" cy="19464"/>
              </a:xfrm>
              <a:custGeom>
                <a:avLst/>
                <a:gdLst/>
                <a:ahLst/>
                <a:cxnLst/>
                <a:rect l="l" t="t" r="r" b="b"/>
                <a:pathLst>
                  <a:path w="3054" h="510" extrusionOk="0">
                    <a:moveTo>
                      <a:pt x="1527" y="0"/>
                    </a:moveTo>
                    <a:lnTo>
                      <a:pt x="0" y="509"/>
                    </a:lnTo>
                    <a:lnTo>
                      <a:pt x="3053" y="509"/>
                    </a:lnTo>
                    <a:lnTo>
                      <a:pt x="1527" y="0"/>
                    </a:lnTo>
                    <a:close/>
                  </a:path>
                </a:pathLst>
              </a:custGeom>
              <a:solidFill>
                <a:schemeClr val="lt1"/>
              </a:solidFill>
              <a:ln w="59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endParaRPr/>
              </a:p>
            </p:txBody>
          </p:sp>
        </p:grpSp>
      </p:grpSp>
      <p:sp>
        <p:nvSpPr>
          <p:cNvPr id="1318" name="Rounded Rectangle 1317">
            <a:extLst>
              <a:ext uri="{FF2B5EF4-FFF2-40B4-BE49-F238E27FC236}">
                <a16:creationId xmlns:a16="http://schemas.microsoft.com/office/drawing/2014/main" id="{39B8BBC5-5FFB-7DBD-6D15-0D0422D47EF6}"/>
              </a:ext>
            </a:extLst>
          </p:cNvPr>
          <p:cNvSpPr/>
          <p:nvPr/>
        </p:nvSpPr>
        <p:spPr>
          <a:xfrm>
            <a:off x="9330083" y="802319"/>
            <a:ext cx="1170432" cy="37864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
        <p:nvSpPr>
          <p:cNvPr id="1319" name="Rounded Rectangle 1318">
            <a:extLst>
              <a:ext uri="{FF2B5EF4-FFF2-40B4-BE49-F238E27FC236}">
                <a16:creationId xmlns:a16="http://schemas.microsoft.com/office/drawing/2014/main" id="{5C6DB1E5-1361-2703-86FF-29C7437B6CCE}"/>
              </a:ext>
            </a:extLst>
          </p:cNvPr>
          <p:cNvSpPr/>
          <p:nvPr/>
        </p:nvSpPr>
        <p:spPr>
          <a:xfrm>
            <a:off x="1768563" y="857797"/>
            <a:ext cx="2467258" cy="665660"/>
          </a:xfrm>
          <a:prstGeom prst="roundRect">
            <a:avLst/>
          </a:prstGeom>
          <a:noFill/>
          <a:ln w="317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
        <p:nvSpPr>
          <p:cNvPr id="1320" name="Rounded Rectangle 1319">
            <a:extLst>
              <a:ext uri="{FF2B5EF4-FFF2-40B4-BE49-F238E27FC236}">
                <a16:creationId xmlns:a16="http://schemas.microsoft.com/office/drawing/2014/main" id="{87729333-7882-285C-D5EC-1ABFF1537984}"/>
              </a:ext>
            </a:extLst>
          </p:cNvPr>
          <p:cNvSpPr/>
          <p:nvPr/>
        </p:nvSpPr>
        <p:spPr>
          <a:xfrm>
            <a:off x="4251319" y="1540717"/>
            <a:ext cx="3685056" cy="398839"/>
          </a:xfrm>
          <a:prstGeom prst="roundRect">
            <a:avLst/>
          </a:prstGeom>
          <a:noFill/>
          <a:ln w="317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
        <p:nvSpPr>
          <p:cNvPr id="1321" name="TextBox 1320">
            <a:extLst>
              <a:ext uri="{FF2B5EF4-FFF2-40B4-BE49-F238E27FC236}">
                <a16:creationId xmlns:a16="http://schemas.microsoft.com/office/drawing/2014/main" id="{930F870F-7F0D-091B-5883-252E81443427}"/>
              </a:ext>
            </a:extLst>
          </p:cNvPr>
          <p:cNvSpPr txBox="1"/>
          <p:nvPr/>
        </p:nvSpPr>
        <p:spPr>
          <a:xfrm>
            <a:off x="5761125" y="816231"/>
            <a:ext cx="2017785" cy="369332"/>
          </a:xfrm>
          <a:prstGeom prst="rect">
            <a:avLst/>
          </a:prstGeom>
          <a:solidFill>
            <a:schemeClr val="accent1">
              <a:lumMod val="20000"/>
              <a:lumOff val="80000"/>
            </a:schemeClr>
          </a:solidFill>
          <a:ln>
            <a:solidFill>
              <a:schemeClr val="accent5">
                <a:lumMod val="75000"/>
              </a:schemeClr>
            </a:solidFill>
          </a:ln>
        </p:spPr>
        <p:txBody>
          <a:bodyPr wrap="square" rtlCol="0">
            <a:spAutoFit/>
          </a:bodyPr>
          <a:lstStyle/>
          <a:p>
            <a:pPr algn="ctr"/>
            <a:r>
              <a:rPr lang="en-VN" dirty="0">
                <a:latin typeface="Times New Roman" panose="02020603050405020304" pitchFamily="18" charset="0"/>
                <a:cs typeface="Times New Roman" panose="02020603050405020304" pitchFamily="18" charset="0"/>
              </a:rPr>
              <a:t>Tên Mẫu biên bản</a:t>
            </a:r>
          </a:p>
        </p:txBody>
      </p:sp>
      <p:sp>
        <p:nvSpPr>
          <p:cNvPr id="1322" name="TextBox 1321">
            <a:extLst>
              <a:ext uri="{FF2B5EF4-FFF2-40B4-BE49-F238E27FC236}">
                <a16:creationId xmlns:a16="http://schemas.microsoft.com/office/drawing/2014/main" id="{D15B537E-3E67-A719-5709-839B7EAC251B}"/>
              </a:ext>
            </a:extLst>
          </p:cNvPr>
          <p:cNvSpPr txBox="1"/>
          <p:nvPr/>
        </p:nvSpPr>
        <p:spPr>
          <a:xfrm>
            <a:off x="9626623" y="1967289"/>
            <a:ext cx="2447926" cy="369332"/>
          </a:xfrm>
          <a:prstGeom prst="rect">
            <a:avLst/>
          </a:prstGeom>
          <a:solidFill>
            <a:schemeClr val="accent2">
              <a:lumMod val="20000"/>
              <a:lumOff val="80000"/>
            </a:schemeClr>
          </a:solidFill>
          <a:ln>
            <a:solidFill>
              <a:srgbClr val="FF0000"/>
            </a:solidFill>
          </a:ln>
        </p:spPr>
        <p:txBody>
          <a:bodyPr wrap="square" rtlCol="0">
            <a:spAutoFit/>
          </a:bodyPr>
          <a:lstStyle/>
          <a:p>
            <a:pPr algn="ctr"/>
            <a:r>
              <a:rPr lang="en-VN" dirty="0">
                <a:latin typeface="Times New Roman" panose="02020603050405020304" pitchFamily="18" charset="0"/>
                <a:cs typeface="Times New Roman" panose="02020603050405020304" pitchFamily="18" charset="0"/>
              </a:rPr>
              <a:t>Ký hiệu Mẫu biên bản</a:t>
            </a:r>
          </a:p>
        </p:txBody>
      </p:sp>
      <p:cxnSp>
        <p:nvCxnSpPr>
          <p:cNvPr id="1323" name="Straight Arrow Connector 1322">
            <a:extLst>
              <a:ext uri="{FF2B5EF4-FFF2-40B4-BE49-F238E27FC236}">
                <a16:creationId xmlns:a16="http://schemas.microsoft.com/office/drawing/2014/main" id="{24DC71C4-DD30-2310-FD52-53F31925DC60}"/>
              </a:ext>
            </a:extLst>
          </p:cNvPr>
          <p:cNvCxnSpPr>
            <a:cxnSpLocks/>
            <a:endCxn id="1322" idx="0"/>
          </p:cNvCxnSpPr>
          <p:nvPr/>
        </p:nvCxnSpPr>
        <p:spPr>
          <a:xfrm>
            <a:off x="9975141" y="1181457"/>
            <a:ext cx="875445" cy="7858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24" name="Straight Arrow Connector 1323">
            <a:extLst>
              <a:ext uri="{FF2B5EF4-FFF2-40B4-BE49-F238E27FC236}">
                <a16:creationId xmlns:a16="http://schemas.microsoft.com/office/drawing/2014/main" id="{81120B80-7F33-EB08-972B-81ED5C1B429D}"/>
              </a:ext>
            </a:extLst>
          </p:cNvPr>
          <p:cNvCxnSpPr>
            <a:endCxn id="1321" idx="2"/>
          </p:cNvCxnSpPr>
          <p:nvPr/>
        </p:nvCxnSpPr>
        <p:spPr>
          <a:xfrm flipV="1">
            <a:off x="6713104" y="1185563"/>
            <a:ext cx="56914" cy="283353"/>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25" name="TextBox 1324">
            <a:extLst>
              <a:ext uri="{FF2B5EF4-FFF2-40B4-BE49-F238E27FC236}">
                <a16:creationId xmlns:a16="http://schemas.microsoft.com/office/drawing/2014/main" id="{14ECAF8D-8366-F16B-58FC-75B8DE8C1F75}"/>
              </a:ext>
            </a:extLst>
          </p:cNvPr>
          <p:cNvSpPr txBox="1"/>
          <p:nvPr/>
        </p:nvSpPr>
        <p:spPr>
          <a:xfrm>
            <a:off x="109864" y="1033205"/>
            <a:ext cx="1223963" cy="923330"/>
          </a:xfrm>
          <a:prstGeom prst="rect">
            <a:avLst/>
          </a:prstGeom>
          <a:solidFill>
            <a:schemeClr val="accent6">
              <a:lumMod val="20000"/>
              <a:lumOff val="80000"/>
            </a:schemeClr>
          </a:solidFill>
          <a:ln>
            <a:solidFill>
              <a:schemeClr val="accent6"/>
            </a:solidFill>
          </a:ln>
        </p:spPr>
        <p:txBody>
          <a:bodyPr wrap="square" rtlCol="0">
            <a:spAutoFit/>
          </a:bodyPr>
          <a:lstStyle/>
          <a:p>
            <a:pPr algn="ctr"/>
            <a:r>
              <a:rPr lang="en-VN" dirty="0">
                <a:latin typeface="Times New Roman" panose="02020603050405020304" pitchFamily="18" charset="0"/>
                <a:cs typeface="Times New Roman" panose="02020603050405020304" pitchFamily="18" charset="0"/>
              </a:rPr>
              <a:t>Thông tin của đơn vị kiểm kê</a:t>
            </a:r>
          </a:p>
        </p:txBody>
      </p:sp>
      <p:cxnSp>
        <p:nvCxnSpPr>
          <p:cNvPr id="1326" name="Straight Arrow Connector 1325">
            <a:extLst>
              <a:ext uri="{FF2B5EF4-FFF2-40B4-BE49-F238E27FC236}">
                <a16:creationId xmlns:a16="http://schemas.microsoft.com/office/drawing/2014/main" id="{06F1270F-3E48-A0E6-0B8F-8787FF11454A}"/>
              </a:ext>
            </a:extLst>
          </p:cNvPr>
          <p:cNvCxnSpPr>
            <a:cxnSpLocks/>
            <a:stCxn id="1319" idx="1"/>
          </p:cNvCxnSpPr>
          <p:nvPr/>
        </p:nvCxnSpPr>
        <p:spPr>
          <a:xfrm flipH="1">
            <a:off x="1404329" y="1190627"/>
            <a:ext cx="364234" cy="6631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27" name="Rounded Rectangle 1326">
            <a:extLst>
              <a:ext uri="{FF2B5EF4-FFF2-40B4-BE49-F238E27FC236}">
                <a16:creationId xmlns:a16="http://schemas.microsoft.com/office/drawing/2014/main" id="{2A7C6B2C-D0C6-15A3-4D51-37647A8B535C}"/>
              </a:ext>
            </a:extLst>
          </p:cNvPr>
          <p:cNvSpPr/>
          <p:nvPr/>
        </p:nvSpPr>
        <p:spPr>
          <a:xfrm>
            <a:off x="1536976" y="2021350"/>
            <a:ext cx="3685056" cy="890426"/>
          </a:xfrm>
          <a:prstGeom prst="roundRect">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
        <p:nvSpPr>
          <p:cNvPr id="1328" name="TextBox 1327">
            <a:extLst>
              <a:ext uri="{FF2B5EF4-FFF2-40B4-BE49-F238E27FC236}">
                <a16:creationId xmlns:a16="http://schemas.microsoft.com/office/drawing/2014/main" id="{BC14D721-CA54-2C27-F303-E1D61F4F0BB1}"/>
              </a:ext>
            </a:extLst>
          </p:cNvPr>
          <p:cNvSpPr txBox="1"/>
          <p:nvPr/>
        </p:nvSpPr>
        <p:spPr>
          <a:xfrm>
            <a:off x="110236" y="2296072"/>
            <a:ext cx="1223963" cy="1477328"/>
          </a:xfrm>
          <a:prstGeom prst="rect">
            <a:avLst/>
          </a:prstGeom>
          <a:solidFill>
            <a:srgbClr val="CD8CC7"/>
          </a:solidFill>
          <a:ln>
            <a:solidFill>
              <a:srgbClr val="7030A0"/>
            </a:solidFill>
          </a:ln>
        </p:spPr>
        <p:txBody>
          <a:bodyPr wrap="square" rtlCol="0">
            <a:spAutoFit/>
          </a:bodyPr>
          <a:lstStyle/>
          <a:p>
            <a:pPr algn="ctr"/>
            <a:r>
              <a:rPr lang="en-VN" dirty="0">
                <a:latin typeface="Times New Roman" panose="02020603050405020304" pitchFamily="18" charset="0"/>
                <a:cs typeface="Times New Roman" panose="02020603050405020304" pitchFamily="18" charset="0"/>
              </a:rPr>
              <a:t>Thời gian tiến hành và thành phần kiểm kê</a:t>
            </a:r>
          </a:p>
        </p:txBody>
      </p:sp>
      <p:cxnSp>
        <p:nvCxnSpPr>
          <p:cNvPr id="1329" name="Straight Arrow Connector 1328">
            <a:extLst>
              <a:ext uri="{FF2B5EF4-FFF2-40B4-BE49-F238E27FC236}">
                <a16:creationId xmlns:a16="http://schemas.microsoft.com/office/drawing/2014/main" id="{FED43378-D537-D0CB-8F73-723C9097C9B1}"/>
              </a:ext>
            </a:extLst>
          </p:cNvPr>
          <p:cNvCxnSpPr>
            <a:cxnSpLocks/>
            <a:stCxn id="1327" idx="1"/>
          </p:cNvCxnSpPr>
          <p:nvPr/>
        </p:nvCxnSpPr>
        <p:spPr>
          <a:xfrm flipH="1">
            <a:off x="1361537" y="2466563"/>
            <a:ext cx="175439" cy="28330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30" name="Rounded Rectangle 1329">
            <a:extLst>
              <a:ext uri="{FF2B5EF4-FFF2-40B4-BE49-F238E27FC236}">
                <a16:creationId xmlns:a16="http://schemas.microsoft.com/office/drawing/2014/main" id="{0FED0303-C39F-D860-BBEC-CEAFBF116F9B}"/>
              </a:ext>
            </a:extLst>
          </p:cNvPr>
          <p:cNvSpPr/>
          <p:nvPr/>
        </p:nvSpPr>
        <p:spPr>
          <a:xfrm>
            <a:off x="2672086" y="5992798"/>
            <a:ext cx="7302478" cy="425776"/>
          </a:xfrm>
          <a:prstGeom prst="roundRect">
            <a:avLst/>
          </a:prstGeom>
          <a:noFill/>
          <a:ln w="317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
        <p:nvSpPr>
          <p:cNvPr id="1331" name="TextBox 1330">
            <a:extLst>
              <a:ext uri="{FF2B5EF4-FFF2-40B4-BE49-F238E27FC236}">
                <a16:creationId xmlns:a16="http://schemas.microsoft.com/office/drawing/2014/main" id="{12CF3D66-C0F6-4B89-892B-8C178E462743}"/>
              </a:ext>
            </a:extLst>
          </p:cNvPr>
          <p:cNvSpPr txBox="1"/>
          <p:nvPr/>
        </p:nvSpPr>
        <p:spPr>
          <a:xfrm>
            <a:off x="7218829" y="5307887"/>
            <a:ext cx="2447926"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VN" dirty="0">
                <a:latin typeface="Times New Roman" panose="02020603050405020304" pitchFamily="18" charset="0"/>
                <a:cs typeface="Times New Roman" panose="02020603050405020304" pitchFamily="18" charset="0"/>
              </a:rPr>
              <a:t>Chữ ký của Tổ kiểm kê</a:t>
            </a:r>
          </a:p>
        </p:txBody>
      </p:sp>
      <p:cxnSp>
        <p:nvCxnSpPr>
          <p:cNvPr id="1332" name="Straight Arrow Connector 1331">
            <a:extLst>
              <a:ext uri="{FF2B5EF4-FFF2-40B4-BE49-F238E27FC236}">
                <a16:creationId xmlns:a16="http://schemas.microsoft.com/office/drawing/2014/main" id="{F9DE4181-86DF-4A96-02CF-E07CC9689242}"/>
              </a:ext>
            </a:extLst>
          </p:cNvPr>
          <p:cNvCxnSpPr>
            <a:endCxn id="1331" idx="2"/>
          </p:cNvCxnSpPr>
          <p:nvPr/>
        </p:nvCxnSpPr>
        <p:spPr>
          <a:xfrm flipV="1">
            <a:off x="8351520" y="5677219"/>
            <a:ext cx="91272" cy="251227"/>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3" name="Rounded Rectangle 1332">
            <a:extLst>
              <a:ext uri="{FF2B5EF4-FFF2-40B4-BE49-F238E27FC236}">
                <a16:creationId xmlns:a16="http://schemas.microsoft.com/office/drawing/2014/main" id="{53B287AA-B3A4-8541-4A4B-0FE0360E1DA9}"/>
              </a:ext>
            </a:extLst>
          </p:cNvPr>
          <p:cNvSpPr/>
          <p:nvPr/>
        </p:nvSpPr>
        <p:spPr>
          <a:xfrm>
            <a:off x="1536977" y="3132867"/>
            <a:ext cx="9134214" cy="101936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
        <p:nvSpPr>
          <p:cNvPr id="1334" name="TextBox 1333">
            <a:extLst>
              <a:ext uri="{FF2B5EF4-FFF2-40B4-BE49-F238E27FC236}">
                <a16:creationId xmlns:a16="http://schemas.microsoft.com/office/drawing/2014/main" id="{B3B64F23-A7A8-8254-D27D-008060637BC8}"/>
              </a:ext>
            </a:extLst>
          </p:cNvPr>
          <p:cNvSpPr txBox="1"/>
          <p:nvPr/>
        </p:nvSpPr>
        <p:spPr>
          <a:xfrm>
            <a:off x="10805573" y="3374475"/>
            <a:ext cx="1308336" cy="646331"/>
          </a:xfrm>
          <a:prstGeom prst="rect">
            <a:avLst/>
          </a:prstGeom>
          <a:solidFill>
            <a:schemeClr val="accent2">
              <a:lumMod val="40000"/>
              <a:lumOff val="60000"/>
            </a:schemeClr>
          </a:solidFill>
          <a:ln>
            <a:solidFill>
              <a:srgbClr val="C00000"/>
            </a:solidFill>
          </a:ln>
        </p:spPr>
        <p:txBody>
          <a:bodyPr wrap="square" rtlCol="0">
            <a:spAutoFit/>
          </a:bodyPr>
          <a:lstStyle/>
          <a:p>
            <a:pPr algn="ctr"/>
            <a:r>
              <a:rPr lang="en-VN" dirty="0">
                <a:latin typeface="Times New Roman" panose="02020603050405020304" pitchFamily="18" charset="0"/>
                <a:cs typeface="Times New Roman" panose="02020603050405020304" pitchFamily="18" charset="0"/>
              </a:rPr>
              <a:t>Các chỉ tiêu kiểm kê</a:t>
            </a:r>
          </a:p>
        </p:txBody>
      </p:sp>
      <p:cxnSp>
        <p:nvCxnSpPr>
          <p:cNvPr id="1335" name="Straight Arrow Connector 1334">
            <a:extLst>
              <a:ext uri="{FF2B5EF4-FFF2-40B4-BE49-F238E27FC236}">
                <a16:creationId xmlns:a16="http://schemas.microsoft.com/office/drawing/2014/main" id="{AEC71AD2-36F3-FCCD-E4B9-DD3B64535AA2}"/>
              </a:ext>
            </a:extLst>
          </p:cNvPr>
          <p:cNvCxnSpPr>
            <a:cxnSpLocks/>
          </p:cNvCxnSpPr>
          <p:nvPr/>
        </p:nvCxnSpPr>
        <p:spPr>
          <a:xfrm>
            <a:off x="10740864" y="3248929"/>
            <a:ext cx="331046" cy="1255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7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8"/>
                                        </p:tgtEl>
                                        <p:attrNameLst>
                                          <p:attrName>style.visibility</p:attrName>
                                        </p:attrNameLst>
                                      </p:cBhvr>
                                      <p:to>
                                        <p:strVal val="visible"/>
                                      </p:to>
                                    </p:set>
                                    <p:animEffect transition="in" filter="dissolve">
                                      <p:cBhvr>
                                        <p:cTn id="7" dur="500"/>
                                        <p:tgtEl>
                                          <p:spTgt spid="1318"/>
                                        </p:tgtEl>
                                      </p:cBhvr>
                                    </p:animEffect>
                                  </p:childTnLst>
                                </p:cTn>
                              </p:par>
                              <p:par>
                                <p:cTn id="8" presetID="9" presetClass="entr" presetSubtype="0" fill="hold" nodeType="withEffect">
                                  <p:stCondLst>
                                    <p:cond delay="0"/>
                                  </p:stCondLst>
                                  <p:childTnLst>
                                    <p:set>
                                      <p:cBhvr>
                                        <p:cTn id="9" dur="1" fill="hold">
                                          <p:stCondLst>
                                            <p:cond delay="0"/>
                                          </p:stCondLst>
                                        </p:cTn>
                                        <p:tgtEl>
                                          <p:spTgt spid="1323"/>
                                        </p:tgtEl>
                                        <p:attrNameLst>
                                          <p:attrName>style.visibility</p:attrName>
                                        </p:attrNameLst>
                                      </p:cBhvr>
                                      <p:to>
                                        <p:strVal val="visible"/>
                                      </p:to>
                                    </p:set>
                                    <p:animEffect transition="in" filter="dissolve">
                                      <p:cBhvr>
                                        <p:cTn id="10" dur="500"/>
                                        <p:tgtEl>
                                          <p:spTgt spid="13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22"/>
                                        </p:tgtEl>
                                        <p:attrNameLst>
                                          <p:attrName>style.visibility</p:attrName>
                                        </p:attrNameLst>
                                      </p:cBhvr>
                                      <p:to>
                                        <p:strVal val="visible"/>
                                      </p:to>
                                    </p:set>
                                    <p:animEffect transition="in" filter="dissolve">
                                      <p:cBhvr>
                                        <p:cTn id="13" dur="500"/>
                                        <p:tgtEl>
                                          <p:spTgt spid="13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20"/>
                                        </p:tgtEl>
                                        <p:attrNameLst>
                                          <p:attrName>style.visibility</p:attrName>
                                        </p:attrNameLst>
                                      </p:cBhvr>
                                      <p:to>
                                        <p:strVal val="visible"/>
                                      </p:to>
                                    </p:set>
                                    <p:animEffect transition="in" filter="dissolve">
                                      <p:cBhvr>
                                        <p:cTn id="18" dur="500"/>
                                        <p:tgtEl>
                                          <p:spTgt spid="1320"/>
                                        </p:tgtEl>
                                      </p:cBhvr>
                                    </p:animEffect>
                                  </p:childTnLst>
                                </p:cTn>
                              </p:par>
                              <p:par>
                                <p:cTn id="19" presetID="9" presetClass="entr" presetSubtype="0" fill="hold" nodeType="withEffect">
                                  <p:stCondLst>
                                    <p:cond delay="0"/>
                                  </p:stCondLst>
                                  <p:childTnLst>
                                    <p:set>
                                      <p:cBhvr>
                                        <p:cTn id="20" dur="1" fill="hold">
                                          <p:stCondLst>
                                            <p:cond delay="0"/>
                                          </p:stCondLst>
                                        </p:cTn>
                                        <p:tgtEl>
                                          <p:spTgt spid="1324"/>
                                        </p:tgtEl>
                                        <p:attrNameLst>
                                          <p:attrName>style.visibility</p:attrName>
                                        </p:attrNameLst>
                                      </p:cBhvr>
                                      <p:to>
                                        <p:strVal val="visible"/>
                                      </p:to>
                                    </p:set>
                                    <p:animEffect transition="in" filter="dissolve">
                                      <p:cBhvr>
                                        <p:cTn id="21" dur="500"/>
                                        <p:tgtEl>
                                          <p:spTgt spid="132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21"/>
                                        </p:tgtEl>
                                        <p:attrNameLst>
                                          <p:attrName>style.visibility</p:attrName>
                                        </p:attrNameLst>
                                      </p:cBhvr>
                                      <p:to>
                                        <p:strVal val="visible"/>
                                      </p:to>
                                    </p:set>
                                    <p:animEffect transition="in" filter="dissolve">
                                      <p:cBhvr>
                                        <p:cTn id="24" dur="500"/>
                                        <p:tgtEl>
                                          <p:spTgt spid="132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19"/>
                                        </p:tgtEl>
                                        <p:attrNameLst>
                                          <p:attrName>style.visibility</p:attrName>
                                        </p:attrNameLst>
                                      </p:cBhvr>
                                      <p:to>
                                        <p:strVal val="visible"/>
                                      </p:to>
                                    </p:set>
                                    <p:animEffect transition="in" filter="dissolve">
                                      <p:cBhvr>
                                        <p:cTn id="29" dur="500"/>
                                        <p:tgtEl>
                                          <p:spTgt spid="1319"/>
                                        </p:tgtEl>
                                      </p:cBhvr>
                                    </p:animEffect>
                                  </p:childTnLst>
                                </p:cTn>
                              </p:par>
                              <p:par>
                                <p:cTn id="30" presetID="9" presetClass="entr" presetSubtype="0" fill="hold" nodeType="withEffect">
                                  <p:stCondLst>
                                    <p:cond delay="0"/>
                                  </p:stCondLst>
                                  <p:childTnLst>
                                    <p:set>
                                      <p:cBhvr>
                                        <p:cTn id="31" dur="1" fill="hold">
                                          <p:stCondLst>
                                            <p:cond delay="0"/>
                                          </p:stCondLst>
                                        </p:cTn>
                                        <p:tgtEl>
                                          <p:spTgt spid="1326"/>
                                        </p:tgtEl>
                                        <p:attrNameLst>
                                          <p:attrName>style.visibility</p:attrName>
                                        </p:attrNameLst>
                                      </p:cBhvr>
                                      <p:to>
                                        <p:strVal val="visible"/>
                                      </p:to>
                                    </p:set>
                                    <p:animEffect transition="in" filter="dissolve">
                                      <p:cBhvr>
                                        <p:cTn id="32" dur="500"/>
                                        <p:tgtEl>
                                          <p:spTgt spid="132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25"/>
                                        </p:tgtEl>
                                        <p:attrNameLst>
                                          <p:attrName>style.visibility</p:attrName>
                                        </p:attrNameLst>
                                      </p:cBhvr>
                                      <p:to>
                                        <p:strVal val="visible"/>
                                      </p:to>
                                    </p:set>
                                    <p:animEffect transition="in" filter="dissolve">
                                      <p:cBhvr>
                                        <p:cTn id="35" dur="500"/>
                                        <p:tgtEl>
                                          <p:spTgt spid="132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329"/>
                                        </p:tgtEl>
                                        <p:attrNameLst>
                                          <p:attrName>style.visibility</p:attrName>
                                        </p:attrNameLst>
                                      </p:cBhvr>
                                      <p:to>
                                        <p:strVal val="visible"/>
                                      </p:to>
                                    </p:set>
                                    <p:animEffect transition="in" filter="dissolve">
                                      <p:cBhvr>
                                        <p:cTn id="40" dur="500"/>
                                        <p:tgtEl>
                                          <p:spTgt spid="132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27"/>
                                        </p:tgtEl>
                                        <p:attrNameLst>
                                          <p:attrName>style.visibility</p:attrName>
                                        </p:attrNameLst>
                                      </p:cBhvr>
                                      <p:to>
                                        <p:strVal val="visible"/>
                                      </p:to>
                                    </p:set>
                                    <p:animEffect transition="in" filter="dissolve">
                                      <p:cBhvr>
                                        <p:cTn id="43" dur="500"/>
                                        <p:tgtEl>
                                          <p:spTgt spid="132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328"/>
                                        </p:tgtEl>
                                        <p:attrNameLst>
                                          <p:attrName>style.visibility</p:attrName>
                                        </p:attrNameLst>
                                      </p:cBhvr>
                                      <p:to>
                                        <p:strVal val="visible"/>
                                      </p:to>
                                    </p:set>
                                    <p:animEffect transition="in" filter="dissolve">
                                      <p:cBhvr>
                                        <p:cTn id="46" dur="500"/>
                                        <p:tgtEl>
                                          <p:spTgt spid="132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335"/>
                                        </p:tgtEl>
                                        <p:attrNameLst>
                                          <p:attrName>style.visibility</p:attrName>
                                        </p:attrNameLst>
                                      </p:cBhvr>
                                      <p:to>
                                        <p:strVal val="visible"/>
                                      </p:to>
                                    </p:set>
                                    <p:animEffect transition="in" filter="dissolve">
                                      <p:cBhvr>
                                        <p:cTn id="51" dur="500"/>
                                        <p:tgtEl>
                                          <p:spTgt spid="1335"/>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333"/>
                                        </p:tgtEl>
                                        <p:attrNameLst>
                                          <p:attrName>style.visibility</p:attrName>
                                        </p:attrNameLst>
                                      </p:cBhvr>
                                      <p:to>
                                        <p:strVal val="visible"/>
                                      </p:to>
                                    </p:set>
                                    <p:animEffect transition="in" filter="dissolve">
                                      <p:cBhvr>
                                        <p:cTn id="54" dur="500"/>
                                        <p:tgtEl>
                                          <p:spTgt spid="1333"/>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334"/>
                                        </p:tgtEl>
                                        <p:attrNameLst>
                                          <p:attrName>style.visibility</p:attrName>
                                        </p:attrNameLst>
                                      </p:cBhvr>
                                      <p:to>
                                        <p:strVal val="visible"/>
                                      </p:to>
                                    </p:set>
                                    <p:animEffect transition="in" filter="dissolve">
                                      <p:cBhvr>
                                        <p:cTn id="57" dur="500"/>
                                        <p:tgtEl>
                                          <p:spTgt spid="133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30"/>
                                        </p:tgtEl>
                                        <p:attrNameLst>
                                          <p:attrName>style.visibility</p:attrName>
                                        </p:attrNameLst>
                                      </p:cBhvr>
                                      <p:to>
                                        <p:strVal val="visible"/>
                                      </p:to>
                                    </p:set>
                                    <p:animEffect transition="in" filter="dissolve">
                                      <p:cBhvr>
                                        <p:cTn id="62" dur="500"/>
                                        <p:tgtEl>
                                          <p:spTgt spid="1330"/>
                                        </p:tgtEl>
                                      </p:cBhvr>
                                    </p:animEffect>
                                  </p:childTnLst>
                                </p:cTn>
                              </p:par>
                              <p:par>
                                <p:cTn id="63" presetID="9" presetClass="entr" presetSubtype="0" fill="hold" nodeType="withEffect">
                                  <p:stCondLst>
                                    <p:cond delay="0"/>
                                  </p:stCondLst>
                                  <p:childTnLst>
                                    <p:set>
                                      <p:cBhvr>
                                        <p:cTn id="64" dur="1" fill="hold">
                                          <p:stCondLst>
                                            <p:cond delay="0"/>
                                          </p:stCondLst>
                                        </p:cTn>
                                        <p:tgtEl>
                                          <p:spTgt spid="1332"/>
                                        </p:tgtEl>
                                        <p:attrNameLst>
                                          <p:attrName>style.visibility</p:attrName>
                                        </p:attrNameLst>
                                      </p:cBhvr>
                                      <p:to>
                                        <p:strVal val="visible"/>
                                      </p:to>
                                    </p:set>
                                    <p:animEffect transition="in" filter="dissolve">
                                      <p:cBhvr>
                                        <p:cTn id="65" dur="500"/>
                                        <p:tgtEl>
                                          <p:spTgt spid="1332"/>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331"/>
                                        </p:tgtEl>
                                        <p:attrNameLst>
                                          <p:attrName>style.visibility</p:attrName>
                                        </p:attrNameLst>
                                      </p:cBhvr>
                                      <p:to>
                                        <p:strVal val="visible"/>
                                      </p:to>
                                    </p:set>
                                    <p:animEffect transition="in" filter="dissolve">
                                      <p:cBhvr>
                                        <p:cTn id="68" dur="500"/>
                                        <p:tgtEl>
                                          <p:spTgt spid="1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8" grpId="0" animBg="1"/>
      <p:bldP spid="1319" grpId="0" animBg="1"/>
      <p:bldP spid="1320" grpId="0" animBg="1"/>
      <p:bldP spid="1321" grpId="0" animBg="1"/>
      <p:bldP spid="1322" grpId="0" animBg="1"/>
      <p:bldP spid="1325" grpId="0" animBg="1"/>
      <p:bldP spid="1327" grpId="0" animBg="1"/>
      <p:bldP spid="1328" grpId="0" animBg="1"/>
      <p:bldP spid="1330" grpId="0" animBg="1"/>
      <p:bldP spid="1331" grpId="0" animBg="1"/>
      <p:bldP spid="1333" grpId="0" animBg="1"/>
      <p:bldP spid="13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59060"/>
            <a:ext cx="11573197" cy="585529"/>
          </a:xfrm>
        </p:spPr>
        <p:txBody>
          <a:bodyPr/>
          <a:lstStyle/>
          <a:p>
            <a:pPr algn="l"/>
            <a:r>
              <a:rPr lang="en-US" sz="2400" b="1" dirty="0">
                <a:latin typeface="Times New Roman" panose="02020603050405020304" pitchFamily="18" charset="0"/>
                <a:cs typeface="Times New Roman" panose="02020603050405020304" pitchFamily="18" charset="0"/>
              </a:rPr>
              <a:t>CÁCH KÊ KHAI THÔNG TIN ĐƠN VỊ KIỂM KÊ</a:t>
            </a:r>
          </a:p>
        </p:txBody>
      </p:sp>
      <p:grpSp>
        <p:nvGrpSpPr>
          <p:cNvPr id="15" name="Group 14">
            <a:extLst>
              <a:ext uri="{FF2B5EF4-FFF2-40B4-BE49-F238E27FC236}">
                <a16:creationId xmlns:a16="http://schemas.microsoft.com/office/drawing/2014/main" id="{EFB0F0EC-64F8-4BE4-BDE9-E93CDFB27B46}"/>
              </a:ext>
            </a:extLst>
          </p:cNvPr>
          <p:cNvGrpSpPr/>
          <p:nvPr/>
        </p:nvGrpSpPr>
        <p:grpSpPr>
          <a:xfrm>
            <a:off x="3120383" y="3247016"/>
            <a:ext cx="5927951" cy="1160647"/>
            <a:chOff x="1596377" y="3238221"/>
            <a:chExt cx="5927951" cy="1160647"/>
          </a:xfrm>
          <a:solidFill>
            <a:schemeClr val="accent5">
              <a:lumMod val="60000"/>
              <a:lumOff val="40000"/>
            </a:schemeClr>
          </a:solidFill>
        </p:grpSpPr>
        <p:sp>
          <p:nvSpPr>
            <p:cNvPr id="16" name="Freeform 8">
              <a:extLst>
                <a:ext uri="{FF2B5EF4-FFF2-40B4-BE49-F238E27FC236}">
                  <a16:creationId xmlns:a16="http://schemas.microsoft.com/office/drawing/2014/main" id="{462AEDE0-25DA-478C-9030-FD1E948EA2A3}"/>
                </a:ext>
              </a:extLst>
            </p:cNvPr>
            <p:cNvSpPr>
              <a:spLocks/>
            </p:cNvSpPr>
            <p:nvPr/>
          </p:nvSpPr>
          <p:spPr bwMode="auto">
            <a:xfrm>
              <a:off x="1596377" y="3942017"/>
              <a:ext cx="1373612" cy="423086"/>
            </a:xfrm>
            <a:custGeom>
              <a:avLst/>
              <a:gdLst/>
              <a:ahLst/>
              <a:cxnLst/>
              <a:rect l="l" t="t" r="r" b="b"/>
              <a:pathLst>
                <a:path w="1373612" h="423086">
                  <a:moveTo>
                    <a:pt x="582313" y="0"/>
                  </a:moveTo>
                  <a:cubicBezTo>
                    <a:pt x="595687" y="4649"/>
                    <a:pt x="606832" y="9299"/>
                    <a:pt x="620206" y="11623"/>
                  </a:cubicBezTo>
                  <a:cubicBezTo>
                    <a:pt x="622435" y="13948"/>
                    <a:pt x="624664" y="16273"/>
                    <a:pt x="626893" y="18597"/>
                  </a:cubicBezTo>
                  <a:cubicBezTo>
                    <a:pt x="626893" y="123206"/>
                    <a:pt x="626893" y="227816"/>
                    <a:pt x="626893" y="330100"/>
                  </a:cubicBezTo>
                  <a:cubicBezTo>
                    <a:pt x="631351" y="330100"/>
                    <a:pt x="635809" y="330100"/>
                    <a:pt x="642496" y="330100"/>
                  </a:cubicBezTo>
                  <a:cubicBezTo>
                    <a:pt x="642496" y="288257"/>
                    <a:pt x="642496" y="246413"/>
                    <a:pt x="642496" y="204569"/>
                  </a:cubicBezTo>
                  <a:cubicBezTo>
                    <a:pt x="646954" y="204569"/>
                    <a:pt x="651412" y="204569"/>
                    <a:pt x="655870" y="204569"/>
                  </a:cubicBezTo>
                  <a:cubicBezTo>
                    <a:pt x="655870" y="199920"/>
                    <a:pt x="655870" y="197595"/>
                    <a:pt x="655870" y="192946"/>
                  </a:cubicBezTo>
                  <a:cubicBezTo>
                    <a:pt x="660328" y="190621"/>
                    <a:pt x="664786" y="188297"/>
                    <a:pt x="669244" y="185972"/>
                  </a:cubicBezTo>
                  <a:lnTo>
                    <a:pt x="680389" y="185972"/>
                  </a:lnTo>
                  <a:cubicBezTo>
                    <a:pt x="680389" y="181323"/>
                    <a:pt x="680389" y="178998"/>
                    <a:pt x="680389" y="174349"/>
                  </a:cubicBezTo>
                  <a:cubicBezTo>
                    <a:pt x="682618" y="172024"/>
                    <a:pt x="687076" y="169699"/>
                    <a:pt x="689305" y="167375"/>
                  </a:cubicBezTo>
                  <a:cubicBezTo>
                    <a:pt x="695993" y="167375"/>
                    <a:pt x="704909" y="167375"/>
                    <a:pt x="711596" y="167375"/>
                  </a:cubicBezTo>
                  <a:cubicBezTo>
                    <a:pt x="711596" y="178998"/>
                    <a:pt x="711596" y="192946"/>
                    <a:pt x="711596" y="204569"/>
                  </a:cubicBezTo>
                  <a:cubicBezTo>
                    <a:pt x="727199" y="204569"/>
                    <a:pt x="742802" y="204569"/>
                    <a:pt x="758405" y="204569"/>
                  </a:cubicBezTo>
                  <a:cubicBezTo>
                    <a:pt x="758405" y="248738"/>
                    <a:pt x="758405" y="290581"/>
                    <a:pt x="758405" y="334750"/>
                  </a:cubicBezTo>
                  <a:cubicBezTo>
                    <a:pt x="765092" y="334750"/>
                    <a:pt x="771779" y="334750"/>
                    <a:pt x="776237" y="334750"/>
                  </a:cubicBezTo>
                  <a:cubicBezTo>
                    <a:pt x="782924" y="332425"/>
                    <a:pt x="787382" y="330100"/>
                    <a:pt x="794069" y="327776"/>
                  </a:cubicBezTo>
                  <a:cubicBezTo>
                    <a:pt x="794069" y="323126"/>
                    <a:pt x="794069" y="320802"/>
                    <a:pt x="794069" y="318477"/>
                  </a:cubicBezTo>
                  <a:cubicBezTo>
                    <a:pt x="791840" y="318477"/>
                    <a:pt x="789611" y="316152"/>
                    <a:pt x="787382" y="316152"/>
                  </a:cubicBezTo>
                  <a:cubicBezTo>
                    <a:pt x="787382" y="313828"/>
                    <a:pt x="787382" y="311503"/>
                    <a:pt x="787382" y="309178"/>
                  </a:cubicBezTo>
                  <a:cubicBezTo>
                    <a:pt x="789611" y="306854"/>
                    <a:pt x="791840" y="306854"/>
                    <a:pt x="794069" y="304529"/>
                  </a:cubicBezTo>
                  <a:cubicBezTo>
                    <a:pt x="794069" y="288257"/>
                    <a:pt x="794069" y="269659"/>
                    <a:pt x="794069" y="253387"/>
                  </a:cubicBezTo>
                  <a:cubicBezTo>
                    <a:pt x="791840" y="253387"/>
                    <a:pt x="789611" y="251062"/>
                    <a:pt x="787382" y="251062"/>
                  </a:cubicBezTo>
                  <a:cubicBezTo>
                    <a:pt x="787382" y="248738"/>
                    <a:pt x="787382" y="246413"/>
                    <a:pt x="787382" y="244088"/>
                  </a:cubicBezTo>
                  <a:cubicBezTo>
                    <a:pt x="789611" y="241764"/>
                    <a:pt x="791840" y="241764"/>
                    <a:pt x="794069" y="239439"/>
                  </a:cubicBezTo>
                  <a:lnTo>
                    <a:pt x="798527" y="234790"/>
                  </a:lnTo>
                  <a:lnTo>
                    <a:pt x="798527" y="225491"/>
                  </a:lnTo>
                  <a:cubicBezTo>
                    <a:pt x="796298" y="225491"/>
                    <a:pt x="796298" y="225491"/>
                    <a:pt x="794069" y="225491"/>
                  </a:cubicBezTo>
                  <a:cubicBezTo>
                    <a:pt x="794069" y="223166"/>
                    <a:pt x="794069" y="220842"/>
                    <a:pt x="794069" y="218517"/>
                  </a:cubicBezTo>
                  <a:cubicBezTo>
                    <a:pt x="796298" y="218517"/>
                    <a:pt x="798527" y="216192"/>
                    <a:pt x="800756" y="213868"/>
                  </a:cubicBezTo>
                  <a:cubicBezTo>
                    <a:pt x="802985" y="185972"/>
                    <a:pt x="809672" y="162726"/>
                    <a:pt x="836420" y="148778"/>
                  </a:cubicBezTo>
                  <a:cubicBezTo>
                    <a:pt x="834191" y="148778"/>
                    <a:pt x="834191" y="146453"/>
                    <a:pt x="831962" y="146453"/>
                  </a:cubicBezTo>
                  <a:cubicBezTo>
                    <a:pt x="831962" y="144128"/>
                    <a:pt x="831962" y="141804"/>
                    <a:pt x="831962" y="139479"/>
                  </a:cubicBezTo>
                  <a:cubicBezTo>
                    <a:pt x="834191" y="139479"/>
                    <a:pt x="836420" y="137154"/>
                    <a:pt x="838649" y="137154"/>
                  </a:cubicBezTo>
                  <a:cubicBezTo>
                    <a:pt x="838649" y="132505"/>
                    <a:pt x="838649" y="130180"/>
                    <a:pt x="838649" y="127856"/>
                  </a:cubicBezTo>
                  <a:cubicBezTo>
                    <a:pt x="840878" y="127856"/>
                    <a:pt x="840878" y="127856"/>
                    <a:pt x="843107" y="127856"/>
                  </a:cubicBezTo>
                  <a:cubicBezTo>
                    <a:pt x="843107" y="120882"/>
                    <a:pt x="843107" y="113908"/>
                    <a:pt x="843107" y="106934"/>
                  </a:cubicBezTo>
                  <a:cubicBezTo>
                    <a:pt x="840878" y="106934"/>
                    <a:pt x="840878" y="106934"/>
                    <a:pt x="838649" y="106934"/>
                  </a:cubicBezTo>
                  <a:cubicBezTo>
                    <a:pt x="838649" y="104609"/>
                    <a:pt x="838649" y="104609"/>
                    <a:pt x="838649" y="102285"/>
                  </a:cubicBezTo>
                  <a:lnTo>
                    <a:pt x="843107" y="99960"/>
                  </a:lnTo>
                  <a:cubicBezTo>
                    <a:pt x="847565" y="95311"/>
                    <a:pt x="849794" y="90661"/>
                    <a:pt x="854252" y="83687"/>
                  </a:cubicBezTo>
                  <a:cubicBezTo>
                    <a:pt x="856481" y="79038"/>
                    <a:pt x="856481" y="76714"/>
                    <a:pt x="856481" y="74389"/>
                  </a:cubicBezTo>
                  <a:cubicBezTo>
                    <a:pt x="852023" y="67415"/>
                    <a:pt x="852023" y="55792"/>
                    <a:pt x="856481" y="48818"/>
                  </a:cubicBezTo>
                  <a:cubicBezTo>
                    <a:pt x="856482" y="48815"/>
                    <a:pt x="856497" y="48769"/>
                    <a:pt x="856760" y="47946"/>
                  </a:cubicBezTo>
                  <a:lnTo>
                    <a:pt x="858710" y="41844"/>
                  </a:lnTo>
                  <a:cubicBezTo>
                    <a:pt x="858711" y="41847"/>
                    <a:pt x="858726" y="41893"/>
                    <a:pt x="858989" y="42716"/>
                  </a:cubicBezTo>
                  <a:lnTo>
                    <a:pt x="860939" y="48818"/>
                  </a:lnTo>
                  <a:cubicBezTo>
                    <a:pt x="865397" y="55792"/>
                    <a:pt x="867626" y="67415"/>
                    <a:pt x="863168" y="74389"/>
                  </a:cubicBezTo>
                  <a:cubicBezTo>
                    <a:pt x="863168" y="76714"/>
                    <a:pt x="863168" y="79038"/>
                    <a:pt x="863168" y="81363"/>
                  </a:cubicBezTo>
                  <a:cubicBezTo>
                    <a:pt x="867626" y="88337"/>
                    <a:pt x="872084" y="95311"/>
                    <a:pt x="874314" y="99960"/>
                  </a:cubicBezTo>
                  <a:cubicBezTo>
                    <a:pt x="876543" y="99960"/>
                    <a:pt x="876543" y="102285"/>
                    <a:pt x="878772" y="102285"/>
                  </a:cubicBezTo>
                  <a:cubicBezTo>
                    <a:pt x="878772" y="104609"/>
                    <a:pt x="878772" y="104609"/>
                    <a:pt x="878772" y="106934"/>
                  </a:cubicBezTo>
                  <a:cubicBezTo>
                    <a:pt x="876543" y="113908"/>
                    <a:pt x="876543" y="120882"/>
                    <a:pt x="876543" y="127856"/>
                  </a:cubicBezTo>
                  <a:cubicBezTo>
                    <a:pt x="881001" y="130180"/>
                    <a:pt x="881001" y="132505"/>
                    <a:pt x="881001" y="137154"/>
                  </a:cubicBezTo>
                  <a:lnTo>
                    <a:pt x="885459" y="139479"/>
                  </a:lnTo>
                  <a:cubicBezTo>
                    <a:pt x="885459" y="141804"/>
                    <a:pt x="885459" y="144128"/>
                    <a:pt x="885459" y="146453"/>
                  </a:cubicBezTo>
                  <a:cubicBezTo>
                    <a:pt x="883230" y="148778"/>
                    <a:pt x="883230" y="148778"/>
                    <a:pt x="881001" y="148778"/>
                  </a:cubicBezTo>
                  <a:cubicBezTo>
                    <a:pt x="907749" y="162726"/>
                    <a:pt x="912207" y="185972"/>
                    <a:pt x="916665" y="213868"/>
                  </a:cubicBezTo>
                  <a:cubicBezTo>
                    <a:pt x="918894" y="216192"/>
                    <a:pt x="921123" y="216192"/>
                    <a:pt x="923352" y="218517"/>
                  </a:cubicBezTo>
                  <a:cubicBezTo>
                    <a:pt x="923352" y="220842"/>
                    <a:pt x="923352" y="223166"/>
                    <a:pt x="923352" y="225491"/>
                  </a:cubicBezTo>
                  <a:cubicBezTo>
                    <a:pt x="921123" y="225491"/>
                    <a:pt x="921123" y="225491"/>
                    <a:pt x="918894" y="225491"/>
                  </a:cubicBezTo>
                  <a:cubicBezTo>
                    <a:pt x="918894" y="230140"/>
                    <a:pt x="918894" y="232465"/>
                    <a:pt x="918894" y="234790"/>
                  </a:cubicBezTo>
                  <a:cubicBezTo>
                    <a:pt x="921123" y="234790"/>
                    <a:pt x="921123" y="234790"/>
                    <a:pt x="923352" y="234790"/>
                  </a:cubicBezTo>
                  <a:cubicBezTo>
                    <a:pt x="925581" y="241764"/>
                    <a:pt x="927810" y="244088"/>
                    <a:pt x="930039" y="244088"/>
                  </a:cubicBezTo>
                  <a:cubicBezTo>
                    <a:pt x="930039" y="246413"/>
                    <a:pt x="930039" y="248738"/>
                    <a:pt x="930039" y="251062"/>
                  </a:cubicBezTo>
                  <a:cubicBezTo>
                    <a:pt x="927810" y="251062"/>
                    <a:pt x="925581" y="253387"/>
                    <a:pt x="923352" y="253387"/>
                  </a:cubicBezTo>
                  <a:cubicBezTo>
                    <a:pt x="923352" y="271984"/>
                    <a:pt x="923352" y="288257"/>
                    <a:pt x="923352" y="304529"/>
                  </a:cubicBezTo>
                  <a:cubicBezTo>
                    <a:pt x="925581" y="306854"/>
                    <a:pt x="927810" y="306854"/>
                    <a:pt x="930039" y="309178"/>
                  </a:cubicBezTo>
                  <a:cubicBezTo>
                    <a:pt x="930039" y="311503"/>
                    <a:pt x="930039" y="313828"/>
                    <a:pt x="930039" y="316152"/>
                  </a:cubicBezTo>
                  <a:cubicBezTo>
                    <a:pt x="927810" y="316152"/>
                    <a:pt x="925581" y="318477"/>
                    <a:pt x="923352" y="318477"/>
                  </a:cubicBezTo>
                  <a:cubicBezTo>
                    <a:pt x="923352" y="320802"/>
                    <a:pt x="923352" y="323126"/>
                    <a:pt x="923352" y="325451"/>
                  </a:cubicBezTo>
                  <a:lnTo>
                    <a:pt x="932268" y="325451"/>
                  </a:lnTo>
                  <a:cubicBezTo>
                    <a:pt x="932268" y="330100"/>
                    <a:pt x="932268" y="332425"/>
                    <a:pt x="932268" y="334750"/>
                  </a:cubicBezTo>
                  <a:cubicBezTo>
                    <a:pt x="938955" y="334750"/>
                    <a:pt x="943413" y="334750"/>
                    <a:pt x="947871" y="334750"/>
                  </a:cubicBezTo>
                  <a:cubicBezTo>
                    <a:pt x="947871" y="283607"/>
                    <a:pt x="947871" y="230140"/>
                    <a:pt x="947871" y="178998"/>
                  </a:cubicBezTo>
                  <a:cubicBezTo>
                    <a:pt x="967932" y="174349"/>
                    <a:pt x="985764" y="172024"/>
                    <a:pt x="1005825" y="167375"/>
                  </a:cubicBezTo>
                  <a:cubicBezTo>
                    <a:pt x="1016970" y="167375"/>
                    <a:pt x="1028115" y="167375"/>
                    <a:pt x="1037031" y="167375"/>
                  </a:cubicBezTo>
                  <a:cubicBezTo>
                    <a:pt x="1037031" y="137154"/>
                    <a:pt x="1037031" y="104609"/>
                    <a:pt x="1037031" y="74389"/>
                  </a:cubicBezTo>
                  <a:cubicBezTo>
                    <a:pt x="1059322" y="53467"/>
                    <a:pt x="1103902" y="53467"/>
                    <a:pt x="1123963" y="74389"/>
                  </a:cubicBezTo>
                  <a:cubicBezTo>
                    <a:pt x="1123963" y="153427"/>
                    <a:pt x="1123963" y="232465"/>
                    <a:pt x="1123963" y="313828"/>
                  </a:cubicBezTo>
                  <a:cubicBezTo>
                    <a:pt x="1135108" y="313828"/>
                    <a:pt x="1146253" y="313828"/>
                    <a:pt x="1155169" y="313828"/>
                  </a:cubicBezTo>
                  <a:cubicBezTo>
                    <a:pt x="1155169" y="271984"/>
                    <a:pt x="1155169" y="232465"/>
                    <a:pt x="1155169" y="192946"/>
                  </a:cubicBezTo>
                  <a:cubicBezTo>
                    <a:pt x="1179688" y="192946"/>
                    <a:pt x="1204207" y="192946"/>
                    <a:pt x="1228726" y="192946"/>
                  </a:cubicBezTo>
                  <a:cubicBezTo>
                    <a:pt x="1233185" y="199920"/>
                    <a:pt x="1237643" y="206894"/>
                    <a:pt x="1242101" y="213868"/>
                  </a:cubicBezTo>
                  <a:cubicBezTo>
                    <a:pt x="1242101" y="248738"/>
                    <a:pt x="1242101" y="281283"/>
                    <a:pt x="1242101" y="313828"/>
                  </a:cubicBezTo>
                  <a:cubicBezTo>
                    <a:pt x="1246559" y="313828"/>
                    <a:pt x="1248788" y="313828"/>
                    <a:pt x="1253246" y="313828"/>
                  </a:cubicBezTo>
                  <a:lnTo>
                    <a:pt x="1264391" y="323126"/>
                  </a:lnTo>
                  <a:cubicBezTo>
                    <a:pt x="1266620" y="323126"/>
                    <a:pt x="1268849" y="323126"/>
                    <a:pt x="1271078" y="323126"/>
                  </a:cubicBezTo>
                  <a:cubicBezTo>
                    <a:pt x="1271078" y="327776"/>
                    <a:pt x="1271078" y="330100"/>
                    <a:pt x="1271078" y="334750"/>
                  </a:cubicBezTo>
                  <a:cubicBezTo>
                    <a:pt x="1273307" y="334750"/>
                    <a:pt x="1275536" y="334750"/>
                    <a:pt x="1277765" y="334750"/>
                  </a:cubicBezTo>
                  <a:cubicBezTo>
                    <a:pt x="1277765" y="327776"/>
                    <a:pt x="1277765" y="320802"/>
                    <a:pt x="1277765" y="313828"/>
                  </a:cubicBezTo>
                  <a:lnTo>
                    <a:pt x="1286681" y="313828"/>
                  </a:lnTo>
                  <a:lnTo>
                    <a:pt x="1286681" y="304529"/>
                  </a:lnTo>
                  <a:cubicBezTo>
                    <a:pt x="1293368" y="304529"/>
                    <a:pt x="1297826" y="304529"/>
                    <a:pt x="1302284" y="304529"/>
                  </a:cubicBezTo>
                  <a:lnTo>
                    <a:pt x="1302284" y="313828"/>
                  </a:lnTo>
                  <a:cubicBezTo>
                    <a:pt x="1306742" y="313828"/>
                    <a:pt x="1313429" y="313828"/>
                    <a:pt x="1320116" y="313828"/>
                  </a:cubicBezTo>
                  <a:cubicBezTo>
                    <a:pt x="1322345" y="311503"/>
                    <a:pt x="1324574" y="306854"/>
                    <a:pt x="1326803" y="304529"/>
                  </a:cubicBezTo>
                  <a:cubicBezTo>
                    <a:pt x="1337948" y="304529"/>
                    <a:pt x="1349093" y="304529"/>
                    <a:pt x="1360238" y="304529"/>
                  </a:cubicBezTo>
                  <a:cubicBezTo>
                    <a:pt x="1360238" y="309178"/>
                    <a:pt x="1360238" y="316152"/>
                    <a:pt x="1360238" y="320802"/>
                  </a:cubicBezTo>
                  <a:cubicBezTo>
                    <a:pt x="1364696" y="320802"/>
                    <a:pt x="1369154" y="320802"/>
                    <a:pt x="1373612" y="320802"/>
                  </a:cubicBezTo>
                  <a:cubicBezTo>
                    <a:pt x="1373612" y="320809"/>
                    <a:pt x="1373612" y="321634"/>
                    <a:pt x="1373612" y="423086"/>
                  </a:cubicBezTo>
                  <a:cubicBezTo>
                    <a:pt x="1373597" y="423086"/>
                    <a:pt x="1368914" y="423086"/>
                    <a:pt x="0" y="423086"/>
                  </a:cubicBezTo>
                  <a:lnTo>
                    <a:pt x="45065" y="345031"/>
                  </a:lnTo>
                  <a:cubicBezTo>
                    <a:pt x="58273" y="343927"/>
                    <a:pt x="71508" y="342825"/>
                    <a:pt x="85243" y="341723"/>
                  </a:cubicBezTo>
                  <a:cubicBezTo>
                    <a:pt x="85243" y="330100"/>
                    <a:pt x="85243" y="320802"/>
                    <a:pt x="85243" y="309178"/>
                  </a:cubicBezTo>
                  <a:cubicBezTo>
                    <a:pt x="100846" y="309178"/>
                    <a:pt x="116449" y="309178"/>
                    <a:pt x="129823" y="309178"/>
                  </a:cubicBezTo>
                  <a:cubicBezTo>
                    <a:pt x="129823" y="302204"/>
                    <a:pt x="129823" y="297555"/>
                    <a:pt x="129823" y="290581"/>
                  </a:cubicBezTo>
                  <a:cubicBezTo>
                    <a:pt x="161030" y="290581"/>
                    <a:pt x="192236" y="290581"/>
                    <a:pt x="223442" y="290581"/>
                  </a:cubicBezTo>
                  <a:cubicBezTo>
                    <a:pt x="223442" y="295230"/>
                    <a:pt x="223442" y="297555"/>
                    <a:pt x="223442" y="302204"/>
                  </a:cubicBezTo>
                  <a:cubicBezTo>
                    <a:pt x="243503" y="302204"/>
                    <a:pt x="263564" y="302204"/>
                    <a:pt x="283625" y="302204"/>
                  </a:cubicBezTo>
                  <a:cubicBezTo>
                    <a:pt x="283625" y="304529"/>
                    <a:pt x="283625" y="306854"/>
                    <a:pt x="283625" y="309178"/>
                  </a:cubicBezTo>
                  <a:cubicBezTo>
                    <a:pt x="288083" y="309178"/>
                    <a:pt x="294770" y="309178"/>
                    <a:pt x="301457" y="309178"/>
                  </a:cubicBezTo>
                  <a:cubicBezTo>
                    <a:pt x="301457" y="311503"/>
                    <a:pt x="301457" y="313828"/>
                    <a:pt x="301457" y="316152"/>
                  </a:cubicBezTo>
                  <a:cubicBezTo>
                    <a:pt x="305915" y="316152"/>
                    <a:pt x="312602" y="316152"/>
                    <a:pt x="317060" y="316152"/>
                  </a:cubicBezTo>
                  <a:cubicBezTo>
                    <a:pt x="317060" y="281283"/>
                    <a:pt x="317060" y="246413"/>
                    <a:pt x="317060" y="211543"/>
                  </a:cubicBezTo>
                  <a:cubicBezTo>
                    <a:pt x="332663" y="206894"/>
                    <a:pt x="348267" y="202245"/>
                    <a:pt x="363870" y="197595"/>
                  </a:cubicBezTo>
                  <a:cubicBezTo>
                    <a:pt x="392847" y="197595"/>
                    <a:pt x="421824" y="197595"/>
                    <a:pt x="450801" y="197595"/>
                  </a:cubicBezTo>
                  <a:cubicBezTo>
                    <a:pt x="450801" y="141804"/>
                    <a:pt x="450801" y="86012"/>
                    <a:pt x="450801" y="30221"/>
                  </a:cubicBezTo>
                  <a:cubicBezTo>
                    <a:pt x="457488" y="25571"/>
                    <a:pt x="466404" y="23247"/>
                    <a:pt x="475320" y="18597"/>
                  </a:cubicBezTo>
                  <a:cubicBezTo>
                    <a:pt x="510984" y="13948"/>
                    <a:pt x="546649" y="6974"/>
                    <a:pt x="5823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a:latin typeface="Times New Roman" panose="02020603050405020304" pitchFamily="18" charset="0"/>
                <a:cs typeface="Times New Roman" panose="02020603050405020304" pitchFamily="18" charset="0"/>
              </a:endParaRPr>
            </a:p>
          </p:txBody>
        </p:sp>
        <p:sp>
          <p:nvSpPr>
            <p:cNvPr id="17" name="Freeform 8">
              <a:extLst>
                <a:ext uri="{FF2B5EF4-FFF2-40B4-BE49-F238E27FC236}">
                  <a16:creationId xmlns:a16="http://schemas.microsoft.com/office/drawing/2014/main" id="{27DF01D0-DDEC-4301-B9D4-F64F77819265}"/>
                </a:ext>
              </a:extLst>
            </p:cNvPr>
            <p:cNvSpPr>
              <a:spLocks/>
            </p:cNvSpPr>
            <p:nvPr/>
          </p:nvSpPr>
          <p:spPr bwMode="auto">
            <a:xfrm>
              <a:off x="5255462" y="3960615"/>
              <a:ext cx="2268866" cy="404489"/>
            </a:xfrm>
            <a:custGeom>
              <a:avLst/>
              <a:gdLst/>
              <a:ahLst/>
              <a:cxnLst/>
              <a:rect l="l" t="t" r="r" b="b"/>
              <a:pathLst>
                <a:path w="2268866" h="404489">
                  <a:moveTo>
                    <a:pt x="1486751" y="0"/>
                  </a:moveTo>
                  <a:cubicBezTo>
                    <a:pt x="1486751" y="0"/>
                    <a:pt x="1486751" y="0"/>
                    <a:pt x="1524645" y="0"/>
                  </a:cubicBezTo>
                  <a:cubicBezTo>
                    <a:pt x="1524645" y="0"/>
                    <a:pt x="1524645" y="0"/>
                    <a:pt x="1524645" y="1744"/>
                  </a:cubicBezTo>
                  <a:lnTo>
                    <a:pt x="1524645" y="13948"/>
                  </a:lnTo>
                  <a:cubicBezTo>
                    <a:pt x="1524645" y="13948"/>
                    <a:pt x="1524645" y="13948"/>
                    <a:pt x="1562538" y="13948"/>
                  </a:cubicBezTo>
                  <a:cubicBezTo>
                    <a:pt x="1562538" y="13948"/>
                    <a:pt x="1562538" y="13948"/>
                    <a:pt x="1562538" y="104609"/>
                  </a:cubicBezTo>
                  <a:cubicBezTo>
                    <a:pt x="1562538" y="104609"/>
                    <a:pt x="1562538" y="104609"/>
                    <a:pt x="1563931" y="104609"/>
                  </a:cubicBezTo>
                  <a:lnTo>
                    <a:pt x="1573683" y="104609"/>
                  </a:lnTo>
                  <a:cubicBezTo>
                    <a:pt x="1573683" y="104609"/>
                    <a:pt x="1573683" y="104609"/>
                    <a:pt x="1573683" y="237114"/>
                  </a:cubicBezTo>
                  <a:cubicBezTo>
                    <a:pt x="1573683" y="237114"/>
                    <a:pt x="1573683" y="237114"/>
                    <a:pt x="1575912" y="237114"/>
                  </a:cubicBezTo>
                  <a:lnTo>
                    <a:pt x="1591515" y="237114"/>
                  </a:lnTo>
                  <a:cubicBezTo>
                    <a:pt x="1591515" y="237114"/>
                    <a:pt x="1591515" y="237114"/>
                    <a:pt x="1591515" y="151102"/>
                  </a:cubicBezTo>
                  <a:cubicBezTo>
                    <a:pt x="1591515" y="151102"/>
                    <a:pt x="1591515" y="151102"/>
                    <a:pt x="1592351" y="150521"/>
                  </a:cubicBezTo>
                  <a:lnTo>
                    <a:pt x="1598202" y="146453"/>
                  </a:lnTo>
                  <a:cubicBezTo>
                    <a:pt x="1602660" y="146453"/>
                    <a:pt x="1602660" y="146453"/>
                    <a:pt x="1602660" y="147615"/>
                  </a:cubicBezTo>
                  <a:lnTo>
                    <a:pt x="1602660" y="155752"/>
                  </a:lnTo>
                  <a:cubicBezTo>
                    <a:pt x="1602660" y="155752"/>
                    <a:pt x="1602660" y="155752"/>
                    <a:pt x="1604889" y="154589"/>
                  </a:cubicBezTo>
                  <a:lnTo>
                    <a:pt x="1620492" y="146453"/>
                  </a:lnTo>
                  <a:cubicBezTo>
                    <a:pt x="1620492" y="146453"/>
                    <a:pt x="1620492" y="146453"/>
                    <a:pt x="1622443" y="146453"/>
                  </a:cubicBezTo>
                  <a:lnTo>
                    <a:pt x="1636095" y="146453"/>
                  </a:lnTo>
                  <a:cubicBezTo>
                    <a:pt x="1636095" y="146453"/>
                    <a:pt x="1636095" y="146453"/>
                    <a:pt x="1636095" y="304529"/>
                  </a:cubicBezTo>
                  <a:cubicBezTo>
                    <a:pt x="1636095" y="304529"/>
                    <a:pt x="1636095" y="304529"/>
                    <a:pt x="1667302" y="309179"/>
                  </a:cubicBezTo>
                  <a:cubicBezTo>
                    <a:pt x="1667302" y="306854"/>
                    <a:pt x="1667302" y="304529"/>
                    <a:pt x="1667302" y="302205"/>
                  </a:cubicBezTo>
                  <a:cubicBezTo>
                    <a:pt x="1678447" y="302205"/>
                    <a:pt x="1689592" y="302205"/>
                    <a:pt x="1700737" y="302205"/>
                  </a:cubicBezTo>
                  <a:cubicBezTo>
                    <a:pt x="1700737" y="290581"/>
                    <a:pt x="1700737" y="281283"/>
                    <a:pt x="1700737" y="271984"/>
                  </a:cubicBezTo>
                  <a:lnTo>
                    <a:pt x="1709653" y="271984"/>
                  </a:lnTo>
                  <a:cubicBezTo>
                    <a:pt x="1709653" y="258036"/>
                    <a:pt x="1709653" y="246413"/>
                    <a:pt x="1709653" y="232465"/>
                  </a:cubicBezTo>
                  <a:cubicBezTo>
                    <a:pt x="1711882" y="232465"/>
                    <a:pt x="1714111" y="232465"/>
                    <a:pt x="1716340" y="232465"/>
                  </a:cubicBezTo>
                  <a:cubicBezTo>
                    <a:pt x="1716340" y="218517"/>
                    <a:pt x="1716340" y="206894"/>
                    <a:pt x="1716340" y="192946"/>
                  </a:cubicBezTo>
                  <a:cubicBezTo>
                    <a:pt x="1720798" y="192946"/>
                    <a:pt x="1725256" y="192946"/>
                    <a:pt x="1731943" y="192946"/>
                  </a:cubicBezTo>
                  <a:cubicBezTo>
                    <a:pt x="1747546" y="188297"/>
                    <a:pt x="1765378" y="178998"/>
                    <a:pt x="1780981" y="172024"/>
                  </a:cubicBezTo>
                  <a:cubicBezTo>
                    <a:pt x="1783210" y="165050"/>
                    <a:pt x="1783210" y="158076"/>
                    <a:pt x="1783210" y="151102"/>
                  </a:cubicBezTo>
                  <a:cubicBezTo>
                    <a:pt x="1785439" y="158076"/>
                    <a:pt x="1785439" y="165050"/>
                    <a:pt x="1787668" y="172024"/>
                  </a:cubicBezTo>
                  <a:cubicBezTo>
                    <a:pt x="1805500" y="181323"/>
                    <a:pt x="1821103" y="190621"/>
                    <a:pt x="1838935" y="199920"/>
                  </a:cubicBezTo>
                  <a:cubicBezTo>
                    <a:pt x="1838935" y="197601"/>
                    <a:pt x="1838935" y="195283"/>
                    <a:pt x="1838935" y="195271"/>
                  </a:cubicBezTo>
                  <a:cubicBezTo>
                    <a:pt x="1843393" y="195271"/>
                    <a:pt x="1847852" y="195271"/>
                    <a:pt x="1852310" y="195271"/>
                  </a:cubicBezTo>
                  <a:cubicBezTo>
                    <a:pt x="1852310" y="206894"/>
                    <a:pt x="1852310" y="220842"/>
                    <a:pt x="1852310" y="232465"/>
                  </a:cubicBezTo>
                  <a:cubicBezTo>
                    <a:pt x="1854539" y="232465"/>
                    <a:pt x="1856768" y="232465"/>
                    <a:pt x="1858997" y="232465"/>
                  </a:cubicBezTo>
                  <a:cubicBezTo>
                    <a:pt x="1858997" y="246413"/>
                    <a:pt x="1858997" y="260361"/>
                    <a:pt x="1858997" y="276633"/>
                  </a:cubicBezTo>
                  <a:cubicBezTo>
                    <a:pt x="1861226" y="276633"/>
                    <a:pt x="1863455" y="276633"/>
                    <a:pt x="1865684" y="276633"/>
                  </a:cubicBezTo>
                  <a:cubicBezTo>
                    <a:pt x="1865684" y="283607"/>
                    <a:pt x="1865684" y="290581"/>
                    <a:pt x="1865684" y="297555"/>
                  </a:cubicBezTo>
                  <a:cubicBezTo>
                    <a:pt x="1870142" y="297555"/>
                    <a:pt x="1874600" y="297555"/>
                    <a:pt x="1879058" y="297555"/>
                  </a:cubicBezTo>
                  <a:cubicBezTo>
                    <a:pt x="1879058" y="309179"/>
                    <a:pt x="1879058" y="318477"/>
                    <a:pt x="1879058" y="330100"/>
                  </a:cubicBezTo>
                  <a:cubicBezTo>
                    <a:pt x="1908035" y="327776"/>
                    <a:pt x="1934783" y="325451"/>
                    <a:pt x="1963760" y="323126"/>
                  </a:cubicBezTo>
                  <a:cubicBezTo>
                    <a:pt x="1963760" y="311503"/>
                    <a:pt x="1963760" y="302205"/>
                    <a:pt x="1963760" y="290581"/>
                  </a:cubicBezTo>
                  <a:cubicBezTo>
                    <a:pt x="1979363" y="290581"/>
                    <a:pt x="1994966" y="290581"/>
                    <a:pt x="2008340" y="290581"/>
                  </a:cubicBezTo>
                  <a:cubicBezTo>
                    <a:pt x="2008340" y="283607"/>
                    <a:pt x="2008340" y="278958"/>
                    <a:pt x="2008340" y="271984"/>
                  </a:cubicBezTo>
                  <a:cubicBezTo>
                    <a:pt x="2039547" y="271984"/>
                    <a:pt x="2070753" y="271984"/>
                    <a:pt x="2101959" y="271984"/>
                  </a:cubicBezTo>
                  <a:cubicBezTo>
                    <a:pt x="2101959" y="276633"/>
                    <a:pt x="2101959" y="278958"/>
                    <a:pt x="2101959" y="283607"/>
                  </a:cubicBezTo>
                  <a:cubicBezTo>
                    <a:pt x="2122020" y="283607"/>
                    <a:pt x="2142081" y="283607"/>
                    <a:pt x="2162142" y="283607"/>
                  </a:cubicBezTo>
                  <a:cubicBezTo>
                    <a:pt x="2162142" y="285932"/>
                    <a:pt x="2162142" y="288257"/>
                    <a:pt x="2162142" y="290581"/>
                  </a:cubicBezTo>
                  <a:cubicBezTo>
                    <a:pt x="2166600" y="290581"/>
                    <a:pt x="2173287" y="290581"/>
                    <a:pt x="2179974" y="290581"/>
                  </a:cubicBezTo>
                  <a:cubicBezTo>
                    <a:pt x="2179974" y="292906"/>
                    <a:pt x="2179974" y="295231"/>
                    <a:pt x="2179974" y="297555"/>
                  </a:cubicBezTo>
                  <a:cubicBezTo>
                    <a:pt x="2184432" y="297555"/>
                    <a:pt x="2191119" y="297555"/>
                    <a:pt x="2195577" y="297555"/>
                  </a:cubicBezTo>
                  <a:cubicBezTo>
                    <a:pt x="2195577" y="290886"/>
                    <a:pt x="2195577" y="284217"/>
                    <a:pt x="2195577" y="277548"/>
                  </a:cubicBezTo>
                  <a:lnTo>
                    <a:pt x="2268866" y="404489"/>
                  </a:lnTo>
                  <a:cubicBezTo>
                    <a:pt x="1787136" y="404489"/>
                    <a:pt x="1069391" y="404489"/>
                    <a:pt x="0" y="404489"/>
                  </a:cubicBezTo>
                  <a:cubicBezTo>
                    <a:pt x="0" y="404489"/>
                    <a:pt x="0" y="404489"/>
                    <a:pt x="0" y="306854"/>
                  </a:cubicBezTo>
                  <a:cubicBezTo>
                    <a:pt x="0" y="306854"/>
                    <a:pt x="0" y="306854"/>
                    <a:pt x="836" y="307435"/>
                  </a:cubicBezTo>
                  <a:lnTo>
                    <a:pt x="6687" y="311503"/>
                  </a:lnTo>
                  <a:cubicBezTo>
                    <a:pt x="6687" y="311503"/>
                    <a:pt x="6687" y="311503"/>
                    <a:pt x="13374" y="281283"/>
                  </a:cubicBezTo>
                  <a:cubicBezTo>
                    <a:pt x="13374" y="281283"/>
                    <a:pt x="13374" y="281283"/>
                    <a:pt x="14210" y="281283"/>
                  </a:cubicBezTo>
                  <a:lnTo>
                    <a:pt x="20061" y="281283"/>
                  </a:lnTo>
                  <a:cubicBezTo>
                    <a:pt x="20061" y="281283"/>
                    <a:pt x="20061" y="281283"/>
                    <a:pt x="28977" y="211543"/>
                  </a:cubicBezTo>
                  <a:lnTo>
                    <a:pt x="24519" y="206894"/>
                  </a:lnTo>
                  <a:cubicBezTo>
                    <a:pt x="24519" y="206894"/>
                    <a:pt x="24519" y="206894"/>
                    <a:pt x="24519" y="206022"/>
                  </a:cubicBezTo>
                  <a:lnTo>
                    <a:pt x="24519" y="199920"/>
                  </a:lnTo>
                  <a:cubicBezTo>
                    <a:pt x="24519" y="199920"/>
                    <a:pt x="24519" y="199920"/>
                    <a:pt x="25355" y="199339"/>
                  </a:cubicBezTo>
                  <a:lnTo>
                    <a:pt x="31206" y="195271"/>
                  </a:lnTo>
                  <a:cubicBezTo>
                    <a:pt x="31206" y="195271"/>
                    <a:pt x="31206" y="195271"/>
                    <a:pt x="31485" y="193527"/>
                  </a:cubicBezTo>
                  <a:lnTo>
                    <a:pt x="33435" y="181323"/>
                  </a:lnTo>
                  <a:cubicBezTo>
                    <a:pt x="33435" y="181323"/>
                    <a:pt x="33435" y="181323"/>
                    <a:pt x="33993" y="183066"/>
                  </a:cubicBezTo>
                  <a:lnTo>
                    <a:pt x="37893" y="195271"/>
                  </a:lnTo>
                  <a:lnTo>
                    <a:pt x="42351" y="199920"/>
                  </a:lnTo>
                  <a:cubicBezTo>
                    <a:pt x="42351" y="199920"/>
                    <a:pt x="42351" y="199920"/>
                    <a:pt x="42351" y="201082"/>
                  </a:cubicBezTo>
                  <a:lnTo>
                    <a:pt x="42351" y="209219"/>
                  </a:lnTo>
                  <a:lnTo>
                    <a:pt x="37893" y="211543"/>
                  </a:lnTo>
                  <a:cubicBezTo>
                    <a:pt x="37893" y="211543"/>
                    <a:pt x="37893" y="211543"/>
                    <a:pt x="49039" y="278958"/>
                  </a:cubicBezTo>
                  <a:cubicBezTo>
                    <a:pt x="49039" y="278958"/>
                    <a:pt x="49039" y="278958"/>
                    <a:pt x="50153" y="278958"/>
                  </a:cubicBezTo>
                  <a:lnTo>
                    <a:pt x="57955" y="278958"/>
                  </a:lnTo>
                  <a:cubicBezTo>
                    <a:pt x="57955" y="278958"/>
                    <a:pt x="57955" y="278958"/>
                    <a:pt x="64642" y="311503"/>
                  </a:cubicBezTo>
                  <a:cubicBezTo>
                    <a:pt x="64642" y="311503"/>
                    <a:pt x="64642" y="311503"/>
                    <a:pt x="98077" y="318477"/>
                  </a:cubicBezTo>
                  <a:cubicBezTo>
                    <a:pt x="98077" y="318477"/>
                    <a:pt x="98077" y="318477"/>
                    <a:pt x="98077" y="278958"/>
                  </a:cubicBezTo>
                  <a:cubicBezTo>
                    <a:pt x="98077" y="278958"/>
                    <a:pt x="98077" y="278958"/>
                    <a:pt x="153802" y="278958"/>
                  </a:cubicBezTo>
                  <a:cubicBezTo>
                    <a:pt x="153802" y="278958"/>
                    <a:pt x="153802" y="278958"/>
                    <a:pt x="176092" y="295231"/>
                  </a:cubicBezTo>
                  <a:cubicBezTo>
                    <a:pt x="176092" y="295231"/>
                    <a:pt x="176092" y="295231"/>
                    <a:pt x="177485" y="295231"/>
                  </a:cubicBezTo>
                  <a:lnTo>
                    <a:pt x="187237" y="295231"/>
                  </a:lnTo>
                  <a:cubicBezTo>
                    <a:pt x="187237" y="295231"/>
                    <a:pt x="187237" y="295231"/>
                    <a:pt x="188630" y="293197"/>
                  </a:cubicBezTo>
                  <a:lnTo>
                    <a:pt x="198382" y="278958"/>
                  </a:lnTo>
                  <a:cubicBezTo>
                    <a:pt x="198382" y="278958"/>
                    <a:pt x="198382" y="278958"/>
                    <a:pt x="200333" y="278958"/>
                  </a:cubicBezTo>
                  <a:lnTo>
                    <a:pt x="213985" y="278958"/>
                  </a:lnTo>
                  <a:cubicBezTo>
                    <a:pt x="213985" y="278958"/>
                    <a:pt x="213985" y="278958"/>
                    <a:pt x="213985" y="344048"/>
                  </a:cubicBezTo>
                  <a:cubicBezTo>
                    <a:pt x="213985" y="344048"/>
                    <a:pt x="213985" y="344048"/>
                    <a:pt x="215100" y="344339"/>
                  </a:cubicBezTo>
                  <a:lnTo>
                    <a:pt x="222901" y="346373"/>
                  </a:lnTo>
                  <a:cubicBezTo>
                    <a:pt x="222901" y="346373"/>
                    <a:pt x="222901" y="346373"/>
                    <a:pt x="222901" y="345211"/>
                  </a:cubicBezTo>
                  <a:lnTo>
                    <a:pt x="222901" y="337074"/>
                  </a:lnTo>
                  <a:cubicBezTo>
                    <a:pt x="222901" y="337074"/>
                    <a:pt x="222901" y="337074"/>
                    <a:pt x="247421" y="337074"/>
                  </a:cubicBezTo>
                  <a:cubicBezTo>
                    <a:pt x="247421" y="337074"/>
                    <a:pt x="247421" y="337074"/>
                    <a:pt x="247421" y="239439"/>
                  </a:cubicBezTo>
                  <a:cubicBezTo>
                    <a:pt x="249650" y="237114"/>
                    <a:pt x="249650" y="237114"/>
                    <a:pt x="300917" y="237114"/>
                  </a:cubicBezTo>
                  <a:cubicBezTo>
                    <a:pt x="300917" y="237114"/>
                    <a:pt x="300917" y="237114"/>
                    <a:pt x="300917" y="235661"/>
                  </a:cubicBezTo>
                  <a:lnTo>
                    <a:pt x="300917" y="225491"/>
                  </a:lnTo>
                  <a:cubicBezTo>
                    <a:pt x="300917" y="225491"/>
                    <a:pt x="300917" y="225491"/>
                    <a:pt x="323207" y="225491"/>
                  </a:cubicBezTo>
                  <a:cubicBezTo>
                    <a:pt x="323207" y="225491"/>
                    <a:pt x="323207" y="225491"/>
                    <a:pt x="323207" y="224329"/>
                  </a:cubicBezTo>
                  <a:lnTo>
                    <a:pt x="323207" y="216193"/>
                  </a:lnTo>
                  <a:cubicBezTo>
                    <a:pt x="323207" y="216193"/>
                    <a:pt x="323207" y="216193"/>
                    <a:pt x="367787" y="216193"/>
                  </a:cubicBezTo>
                  <a:cubicBezTo>
                    <a:pt x="367787" y="216193"/>
                    <a:pt x="367787" y="216193"/>
                    <a:pt x="367787" y="237114"/>
                  </a:cubicBezTo>
                  <a:cubicBezTo>
                    <a:pt x="367787" y="237114"/>
                    <a:pt x="367787" y="237114"/>
                    <a:pt x="370016" y="238277"/>
                  </a:cubicBezTo>
                  <a:lnTo>
                    <a:pt x="385619" y="246413"/>
                  </a:lnTo>
                  <a:cubicBezTo>
                    <a:pt x="385619" y="246413"/>
                    <a:pt x="385619" y="246413"/>
                    <a:pt x="385619" y="276633"/>
                  </a:cubicBezTo>
                  <a:cubicBezTo>
                    <a:pt x="385619" y="276633"/>
                    <a:pt x="385619" y="276633"/>
                    <a:pt x="387012" y="277215"/>
                  </a:cubicBezTo>
                  <a:lnTo>
                    <a:pt x="396764" y="281283"/>
                  </a:lnTo>
                  <a:cubicBezTo>
                    <a:pt x="396764" y="281283"/>
                    <a:pt x="396764" y="281283"/>
                    <a:pt x="396764" y="280121"/>
                  </a:cubicBezTo>
                  <a:lnTo>
                    <a:pt x="396764" y="271984"/>
                  </a:lnTo>
                  <a:cubicBezTo>
                    <a:pt x="396764" y="271984"/>
                    <a:pt x="396764" y="271984"/>
                    <a:pt x="397879" y="271984"/>
                  </a:cubicBezTo>
                  <a:lnTo>
                    <a:pt x="405681" y="271984"/>
                  </a:lnTo>
                  <a:cubicBezTo>
                    <a:pt x="405681" y="271984"/>
                    <a:pt x="405681" y="271984"/>
                    <a:pt x="405681" y="271112"/>
                  </a:cubicBezTo>
                  <a:lnTo>
                    <a:pt x="405681" y="265010"/>
                  </a:lnTo>
                  <a:cubicBezTo>
                    <a:pt x="405681" y="265010"/>
                    <a:pt x="405681" y="265010"/>
                    <a:pt x="404566" y="265010"/>
                  </a:cubicBezTo>
                  <a:lnTo>
                    <a:pt x="396764" y="265010"/>
                  </a:lnTo>
                  <a:cubicBezTo>
                    <a:pt x="396764" y="265010"/>
                    <a:pt x="396764" y="265010"/>
                    <a:pt x="396764" y="263848"/>
                  </a:cubicBezTo>
                  <a:lnTo>
                    <a:pt x="396764" y="255712"/>
                  </a:lnTo>
                  <a:cubicBezTo>
                    <a:pt x="396764" y="255712"/>
                    <a:pt x="396764" y="255712"/>
                    <a:pt x="397879" y="255712"/>
                  </a:cubicBezTo>
                  <a:lnTo>
                    <a:pt x="405681" y="255712"/>
                  </a:lnTo>
                  <a:cubicBezTo>
                    <a:pt x="405681" y="255712"/>
                    <a:pt x="405681" y="255712"/>
                    <a:pt x="405681" y="254549"/>
                  </a:cubicBezTo>
                  <a:lnTo>
                    <a:pt x="405681" y="246413"/>
                  </a:lnTo>
                  <a:cubicBezTo>
                    <a:pt x="405681" y="246413"/>
                    <a:pt x="405681" y="246413"/>
                    <a:pt x="404566" y="246413"/>
                  </a:cubicBezTo>
                  <a:lnTo>
                    <a:pt x="396764" y="246413"/>
                  </a:lnTo>
                  <a:cubicBezTo>
                    <a:pt x="396764" y="246413"/>
                    <a:pt x="396764" y="246413"/>
                    <a:pt x="396764" y="245251"/>
                  </a:cubicBezTo>
                  <a:lnTo>
                    <a:pt x="396764" y="237114"/>
                  </a:lnTo>
                  <a:cubicBezTo>
                    <a:pt x="396764" y="237114"/>
                    <a:pt x="396764" y="237114"/>
                    <a:pt x="397879" y="237114"/>
                  </a:cubicBezTo>
                  <a:lnTo>
                    <a:pt x="405681" y="237114"/>
                  </a:lnTo>
                  <a:cubicBezTo>
                    <a:pt x="405681" y="237114"/>
                    <a:pt x="405681" y="237114"/>
                    <a:pt x="405681" y="236243"/>
                  </a:cubicBezTo>
                  <a:lnTo>
                    <a:pt x="405681" y="230141"/>
                  </a:lnTo>
                  <a:cubicBezTo>
                    <a:pt x="405681" y="230141"/>
                    <a:pt x="405681" y="230141"/>
                    <a:pt x="404566" y="230141"/>
                  </a:cubicBezTo>
                  <a:lnTo>
                    <a:pt x="396764" y="230141"/>
                  </a:lnTo>
                  <a:cubicBezTo>
                    <a:pt x="396764" y="230141"/>
                    <a:pt x="396764" y="230141"/>
                    <a:pt x="396764" y="228978"/>
                  </a:cubicBezTo>
                  <a:lnTo>
                    <a:pt x="396764" y="220842"/>
                  </a:lnTo>
                  <a:cubicBezTo>
                    <a:pt x="396764" y="220842"/>
                    <a:pt x="396764" y="220842"/>
                    <a:pt x="397879" y="220842"/>
                  </a:cubicBezTo>
                  <a:lnTo>
                    <a:pt x="405681" y="220842"/>
                  </a:lnTo>
                  <a:cubicBezTo>
                    <a:pt x="405681" y="220842"/>
                    <a:pt x="405681" y="220842"/>
                    <a:pt x="405681" y="219680"/>
                  </a:cubicBezTo>
                  <a:lnTo>
                    <a:pt x="405681" y="211543"/>
                  </a:lnTo>
                  <a:cubicBezTo>
                    <a:pt x="405681" y="211543"/>
                    <a:pt x="405681" y="211543"/>
                    <a:pt x="404566" y="211543"/>
                  </a:cubicBezTo>
                  <a:lnTo>
                    <a:pt x="396764" y="211543"/>
                  </a:lnTo>
                  <a:cubicBezTo>
                    <a:pt x="396764" y="211543"/>
                    <a:pt x="396764" y="211543"/>
                    <a:pt x="396764" y="210672"/>
                  </a:cubicBezTo>
                  <a:lnTo>
                    <a:pt x="396764" y="204569"/>
                  </a:lnTo>
                  <a:cubicBezTo>
                    <a:pt x="396764" y="204569"/>
                    <a:pt x="396764" y="204569"/>
                    <a:pt x="397879" y="204569"/>
                  </a:cubicBezTo>
                  <a:lnTo>
                    <a:pt x="405681" y="204569"/>
                  </a:lnTo>
                  <a:cubicBezTo>
                    <a:pt x="405681" y="204569"/>
                    <a:pt x="405681" y="204569"/>
                    <a:pt x="405681" y="203407"/>
                  </a:cubicBezTo>
                  <a:lnTo>
                    <a:pt x="405681" y="195271"/>
                  </a:lnTo>
                  <a:cubicBezTo>
                    <a:pt x="405681" y="195271"/>
                    <a:pt x="405681" y="195271"/>
                    <a:pt x="404566" y="195271"/>
                  </a:cubicBezTo>
                  <a:lnTo>
                    <a:pt x="396764" y="195271"/>
                  </a:lnTo>
                  <a:cubicBezTo>
                    <a:pt x="396764" y="195271"/>
                    <a:pt x="396764" y="195271"/>
                    <a:pt x="396764" y="194109"/>
                  </a:cubicBezTo>
                  <a:lnTo>
                    <a:pt x="396764" y="185972"/>
                  </a:lnTo>
                  <a:cubicBezTo>
                    <a:pt x="396764" y="185972"/>
                    <a:pt x="396764" y="185972"/>
                    <a:pt x="397879" y="185972"/>
                  </a:cubicBezTo>
                  <a:lnTo>
                    <a:pt x="405681" y="185972"/>
                  </a:lnTo>
                  <a:cubicBezTo>
                    <a:pt x="405681" y="185972"/>
                    <a:pt x="405681" y="185972"/>
                    <a:pt x="405681" y="184810"/>
                  </a:cubicBezTo>
                  <a:lnTo>
                    <a:pt x="405681" y="176674"/>
                  </a:lnTo>
                  <a:cubicBezTo>
                    <a:pt x="405681" y="176674"/>
                    <a:pt x="405681" y="176674"/>
                    <a:pt x="404566" y="176674"/>
                  </a:cubicBezTo>
                  <a:lnTo>
                    <a:pt x="396764" y="176674"/>
                  </a:lnTo>
                  <a:cubicBezTo>
                    <a:pt x="396764" y="176674"/>
                    <a:pt x="396764" y="176674"/>
                    <a:pt x="396764" y="175802"/>
                  </a:cubicBezTo>
                  <a:lnTo>
                    <a:pt x="396764" y="169700"/>
                  </a:lnTo>
                  <a:cubicBezTo>
                    <a:pt x="396764" y="169700"/>
                    <a:pt x="396764" y="169700"/>
                    <a:pt x="397879" y="169700"/>
                  </a:cubicBezTo>
                  <a:lnTo>
                    <a:pt x="405681" y="169700"/>
                  </a:lnTo>
                  <a:cubicBezTo>
                    <a:pt x="405681" y="169700"/>
                    <a:pt x="405681" y="169700"/>
                    <a:pt x="405681" y="168537"/>
                  </a:cubicBezTo>
                  <a:lnTo>
                    <a:pt x="405681" y="160401"/>
                  </a:lnTo>
                  <a:cubicBezTo>
                    <a:pt x="405681" y="160401"/>
                    <a:pt x="405681" y="160401"/>
                    <a:pt x="404566" y="160401"/>
                  </a:cubicBezTo>
                  <a:lnTo>
                    <a:pt x="396764" y="160401"/>
                  </a:lnTo>
                  <a:cubicBezTo>
                    <a:pt x="396764" y="160401"/>
                    <a:pt x="396764" y="160401"/>
                    <a:pt x="396764" y="159239"/>
                  </a:cubicBezTo>
                  <a:lnTo>
                    <a:pt x="396764" y="151102"/>
                  </a:lnTo>
                  <a:cubicBezTo>
                    <a:pt x="396764" y="151102"/>
                    <a:pt x="396764" y="151102"/>
                    <a:pt x="397879" y="151102"/>
                  </a:cubicBezTo>
                  <a:lnTo>
                    <a:pt x="405681" y="151102"/>
                  </a:lnTo>
                  <a:cubicBezTo>
                    <a:pt x="405681" y="151102"/>
                    <a:pt x="405681" y="151102"/>
                    <a:pt x="405681" y="150231"/>
                  </a:cubicBezTo>
                  <a:lnTo>
                    <a:pt x="405681" y="144129"/>
                  </a:lnTo>
                  <a:cubicBezTo>
                    <a:pt x="405681" y="144129"/>
                    <a:pt x="405681" y="144129"/>
                    <a:pt x="404566" y="144129"/>
                  </a:cubicBezTo>
                  <a:lnTo>
                    <a:pt x="396764" y="144129"/>
                  </a:lnTo>
                  <a:cubicBezTo>
                    <a:pt x="396764" y="144129"/>
                    <a:pt x="396764" y="144129"/>
                    <a:pt x="396764" y="142966"/>
                  </a:cubicBezTo>
                  <a:lnTo>
                    <a:pt x="396764" y="134830"/>
                  </a:lnTo>
                  <a:cubicBezTo>
                    <a:pt x="396764" y="134830"/>
                    <a:pt x="396764" y="134830"/>
                    <a:pt x="397879" y="134830"/>
                  </a:cubicBezTo>
                  <a:lnTo>
                    <a:pt x="405681" y="134830"/>
                  </a:lnTo>
                  <a:cubicBezTo>
                    <a:pt x="405681" y="134830"/>
                    <a:pt x="405681" y="134830"/>
                    <a:pt x="405681" y="133668"/>
                  </a:cubicBezTo>
                  <a:lnTo>
                    <a:pt x="405681" y="125531"/>
                  </a:lnTo>
                  <a:cubicBezTo>
                    <a:pt x="405681" y="125531"/>
                    <a:pt x="405681" y="125531"/>
                    <a:pt x="404566" y="125531"/>
                  </a:cubicBezTo>
                  <a:lnTo>
                    <a:pt x="396764" y="125531"/>
                  </a:lnTo>
                  <a:cubicBezTo>
                    <a:pt x="396764" y="125531"/>
                    <a:pt x="396764" y="125531"/>
                    <a:pt x="396764" y="124369"/>
                  </a:cubicBezTo>
                  <a:lnTo>
                    <a:pt x="396764" y="116233"/>
                  </a:lnTo>
                  <a:cubicBezTo>
                    <a:pt x="396764" y="116233"/>
                    <a:pt x="396764" y="116233"/>
                    <a:pt x="397879" y="116233"/>
                  </a:cubicBezTo>
                  <a:lnTo>
                    <a:pt x="405681" y="116233"/>
                  </a:lnTo>
                  <a:cubicBezTo>
                    <a:pt x="405681" y="116233"/>
                    <a:pt x="405681" y="116233"/>
                    <a:pt x="405681" y="115361"/>
                  </a:cubicBezTo>
                  <a:lnTo>
                    <a:pt x="405681" y="109259"/>
                  </a:lnTo>
                  <a:cubicBezTo>
                    <a:pt x="405681" y="109259"/>
                    <a:pt x="405681" y="109259"/>
                    <a:pt x="404566" y="109259"/>
                  </a:cubicBezTo>
                  <a:lnTo>
                    <a:pt x="396764" y="109259"/>
                  </a:lnTo>
                  <a:cubicBezTo>
                    <a:pt x="396764" y="109259"/>
                    <a:pt x="396764" y="109259"/>
                    <a:pt x="396764" y="108097"/>
                  </a:cubicBezTo>
                  <a:lnTo>
                    <a:pt x="396764" y="99960"/>
                  </a:lnTo>
                  <a:cubicBezTo>
                    <a:pt x="396764" y="99960"/>
                    <a:pt x="396764" y="99960"/>
                    <a:pt x="397879" y="99960"/>
                  </a:cubicBezTo>
                  <a:lnTo>
                    <a:pt x="405681" y="99960"/>
                  </a:lnTo>
                  <a:cubicBezTo>
                    <a:pt x="405681" y="99960"/>
                    <a:pt x="405681" y="99960"/>
                    <a:pt x="405681" y="98798"/>
                  </a:cubicBezTo>
                  <a:lnTo>
                    <a:pt x="405681" y="90662"/>
                  </a:lnTo>
                  <a:cubicBezTo>
                    <a:pt x="405681" y="90662"/>
                    <a:pt x="405681" y="90662"/>
                    <a:pt x="404566" y="90662"/>
                  </a:cubicBezTo>
                  <a:lnTo>
                    <a:pt x="396764" y="90662"/>
                  </a:lnTo>
                  <a:cubicBezTo>
                    <a:pt x="396764" y="90662"/>
                    <a:pt x="396764" y="90662"/>
                    <a:pt x="396764" y="89499"/>
                  </a:cubicBezTo>
                  <a:lnTo>
                    <a:pt x="396764" y="81363"/>
                  </a:lnTo>
                  <a:cubicBezTo>
                    <a:pt x="396764" y="81363"/>
                    <a:pt x="396764" y="81363"/>
                    <a:pt x="397879" y="81363"/>
                  </a:cubicBezTo>
                  <a:lnTo>
                    <a:pt x="405681" y="81363"/>
                  </a:lnTo>
                  <a:cubicBezTo>
                    <a:pt x="405681" y="81363"/>
                    <a:pt x="405681" y="81363"/>
                    <a:pt x="405681" y="80491"/>
                  </a:cubicBezTo>
                  <a:lnTo>
                    <a:pt x="405681" y="74389"/>
                  </a:lnTo>
                  <a:cubicBezTo>
                    <a:pt x="405681" y="74389"/>
                    <a:pt x="405681" y="74389"/>
                    <a:pt x="404566" y="74389"/>
                  </a:cubicBezTo>
                  <a:lnTo>
                    <a:pt x="396764" y="74389"/>
                  </a:lnTo>
                  <a:cubicBezTo>
                    <a:pt x="396764" y="74389"/>
                    <a:pt x="396764" y="74389"/>
                    <a:pt x="396764" y="73227"/>
                  </a:cubicBezTo>
                  <a:lnTo>
                    <a:pt x="396764" y="65090"/>
                  </a:lnTo>
                  <a:cubicBezTo>
                    <a:pt x="396764" y="65090"/>
                    <a:pt x="396764" y="65090"/>
                    <a:pt x="397879" y="65090"/>
                  </a:cubicBezTo>
                  <a:lnTo>
                    <a:pt x="405681" y="65090"/>
                  </a:lnTo>
                  <a:cubicBezTo>
                    <a:pt x="405681" y="65090"/>
                    <a:pt x="405681" y="65090"/>
                    <a:pt x="404566" y="63347"/>
                  </a:cubicBezTo>
                  <a:lnTo>
                    <a:pt x="396764" y="51143"/>
                  </a:lnTo>
                  <a:cubicBezTo>
                    <a:pt x="396764" y="51143"/>
                    <a:pt x="396764" y="51143"/>
                    <a:pt x="396764" y="13948"/>
                  </a:cubicBezTo>
                  <a:cubicBezTo>
                    <a:pt x="396764" y="13948"/>
                    <a:pt x="396764" y="13948"/>
                    <a:pt x="546108" y="13948"/>
                  </a:cubicBezTo>
                  <a:cubicBezTo>
                    <a:pt x="546108" y="13948"/>
                    <a:pt x="546108" y="13948"/>
                    <a:pt x="559482" y="34870"/>
                  </a:cubicBezTo>
                  <a:cubicBezTo>
                    <a:pt x="559482" y="34870"/>
                    <a:pt x="559482" y="34870"/>
                    <a:pt x="559482" y="81363"/>
                  </a:cubicBezTo>
                  <a:cubicBezTo>
                    <a:pt x="559482" y="81363"/>
                    <a:pt x="559482" y="81363"/>
                    <a:pt x="558368" y="81363"/>
                  </a:cubicBezTo>
                  <a:lnTo>
                    <a:pt x="550566" y="81363"/>
                  </a:lnTo>
                  <a:cubicBezTo>
                    <a:pt x="550566" y="81363"/>
                    <a:pt x="550566" y="81363"/>
                    <a:pt x="550566" y="82525"/>
                  </a:cubicBezTo>
                  <a:lnTo>
                    <a:pt x="550566" y="90662"/>
                  </a:lnTo>
                  <a:cubicBezTo>
                    <a:pt x="550566" y="90662"/>
                    <a:pt x="550566" y="90662"/>
                    <a:pt x="551681" y="90662"/>
                  </a:cubicBezTo>
                  <a:lnTo>
                    <a:pt x="559482" y="90662"/>
                  </a:lnTo>
                  <a:cubicBezTo>
                    <a:pt x="559482" y="90662"/>
                    <a:pt x="559482" y="90662"/>
                    <a:pt x="559482" y="91824"/>
                  </a:cubicBezTo>
                  <a:lnTo>
                    <a:pt x="559482" y="99960"/>
                  </a:lnTo>
                  <a:cubicBezTo>
                    <a:pt x="559482" y="99960"/>
                    <a:pt x="559482" y="99960"/>
                    <a:pt x="558368" y="99960"/>
                  </a:cubicBezTo>
                  <a:lnTo>
                    <a:pt x="550566" y="99960"/>
                  </a:lnTo>
                  <a:cubicBezTo>
                    <a:pt x="550566" y="99960"/>
                    <a:pt x="550566" y="99960"/>
                    <a:pt x="550566" y="101122"/>
                  </a:cubicBezTo>
                  <a:lnTo>
                    <a:pt x="550566" y="109259"/>
                  </a:lnTo>
                  <a:cubicBezTo>
                    <a:pt x="550566" y="109259"/>
                    <a:pt x="550566" y="109259"/>
                    <a:pt x="551681" y="109259"/>
                  </a:cubicBezTo>
                  <a:lnTo>
                    <a:pt x="559482" y="109259"/>
                  </a:lnTo>
                  <a:cubicBezTo>
                    <a:pt x="559482" y="109259"/>
                    <a:pt x="559482" y="109259"/>
                    <a:pt x="559482" y="110131"/>
                  </a:cubicBezTo>
                  <a:lnTo>
                    <a:pt x="559482" y="116233"/>
                  </a:lnTo>
                  <a:cubicBezTo>
                    <a:pt x="559482" y="116233"/>
                    <a:pt x="559482" y="116233"/>
                    <a:pt x="558368" y="116233"/>
                  </a:cubicBezTo>
                  <a:lnTo>
                    <a:pt x="550566" y="116233"/>
                  </a:lnTo>
                  <a:cubicBezTo>
                    <a:pt x="550566" y="116233"/>
                    <a:pt x="550566" y="116233"/>
                    <a:pt x="550566" y="117395"/>
                  </a:cubicBezTo>
                  <a:lnTo>
                    <a:pt x="550566" y="125531"/>
                  </a:lnTo>
                  <a:cubicBezTo>
                    <a:pt x="550566" y="125531"/>
                    <a:pt x="550566" y="125531"/>
                    <a:pt x="551681" y="125531"/>
                  </a:cubicBezTo>
                  <a:lnTo>
                    <a:pt x="559482" y="125531"/>
                  </a:lnTo>
                  <a:cubicBezTo>
                    <a:pt x="559482" y="125531"/>
                    <a:pt x="559482" y="125531"/>
                    <a:pt x="559482" y="126694"/>
                  </a:cubicBezTo>
                  <a:lnTo>
                    <a:pt x="559482" y="134830"/>
                  </a:lnTo>
                  <a:cubicBezTo>
                    <a:pt x="559482" y="134830"/>
                    <a:pt x="559482" y="134830"/>
                    <a:pt x="558368" y="134830"/>
                  </a:cubicBezTo>
                  <a:lnTo>
                    <a:pt x="550566" y="134830"/>
                  </a:lnTo>
                  <a:cubicBezTo>
                    <a:pt x="550566" y="134830"/>
                    <a:pt x="550566" y="134830"/>
                    <a:pt x="550566" y="135992"/>
                  </a:cubicBezTo>
                  <a:lnTo>
                    <a:pt x="550566" y="144129"/>
                  </a:lnTo>
                  <a:cubicBezTo>
                    <a:pt x="550566" y="144129"/>
                    <a:pt x="550566" y="144129"/>
                    <a:pt x="551681" y="144129"/>
                  </a:cubicBezTo>
                  <a:lnTo>
                    <a:pt x="559482" y="144129"/>
                  </a:lnTo>
                  <a:cubicBezTo>
                    <a:pt x="559482" y="144129"/>
                    <a:pt x="559482" y="144129"/>
                    <a:pt x="559482" y="145000"/>
                  </a:cubicBezTo>
                  <a:lnTo>
                    <a:pt x="559482" y="151102"/>
                  </a:lnTo>
                  <a:cubicBezTo>
                    <a:pt x="559482" y="151102"/>
                    <a:pt x="559482" y="151102"/>
                    <a:pt x="558368" y="151102"/>
                  </a:cubicBezTo>
                  <a:lnTo>
                    <a:pt x="550566" y="151102"/>
                  </a:lnTo>
                  <a:cubicBezTo>
                    <a:pt x="550566" y="151102"/>
                    <a:pt x="550566" y="151102"/>
                    <a:pt x="550566" y="152265"/>
                  </a:cubicBezTo>
                  <a:lnTo>
                    <a:pt x="550566" y="160401"/>
                  </a:lnTo>
                  <a:cubicBezTo>
                    <a:pt x="550566" y="160401"/>
                    <a:pt x="550566" y="160401"/>
                    <a:pt x="551681" y="160401"/>
                  </a:cubicBezTo>
                  <a:lnTo>
                    <a:pt x="559482" y="160401"/>
                  </a:lnTo>
                  <a:cubicBezTo>
                    <a:pt x="559482" y="160401"/>
                    <a:pt x="559482" y="160401"/>
                    <a:pt x="559482" y="161563"/>
                  </a:cubicBezTo>
                  <a:lnTo>
                    <a:pt x="559482" y="169700"/>
                  </a:lnTo>
                  <a:cubicBezTo>
                    <a:pt x="559482" y="169700"/>
                    <a:pt x="559482" y="169700"/>
                    <a:pt x="558368" y="169700"/>
                  </a:cubicBezTo>
                  <a:lnTo>
                    <a:pt x="550566" y="169700"/>
                  </a:lnTo>
                  <a:cubicBezTo>
                    <a:pt x="550566" y="169700"/>
                    <a:pt x="550566" y="169700"/>
                    <a:pt x="550566" y="170571"/>
                  </a:cubicBezTo>
                  <a:lnTo>
                    <a:pt x="550566" y="176674"/>
                  </a:lnTo>
                  <a:cubicBezTo>
                    <a:pt x="550566" y="176674"/>
                    <a:pt x="550566" y="176674"/>
                    <a:pt x="551681" y="176674"/>
                  </a:cubicBezTo>
                  <a:lnTo>
                    <a:pt x="559482" y="176674"/>
                  </a:lnTo>
                  <a:cubicBezTo>
                    <a:pt x="559482" y="176674"/>
                    <a:pt x="559482" y="176674"/>
                    <a:pt x="559482" y="177836"/>
                  </a:cubicBezTo>
                  <a:lnTo>
                    <a:pt x="559482" y="185972"/>
                  </a:lnTo>
                  <a:cubicBezTo>
                    <a:pt x="559482" y="185972"/>
                    <a:pt x="559482" y="185972"/>
                    <a:pt x="558368" y="185972"/>
                  </a:cubicBezTo>
                  <a:lnTo>
                    <a:pt x="550566" y="185972"/>
                  </a:lnTo>
                  <a:cubicBezTo>
                    <a:pt x="550566" y="185972"/>
                    <a:pt x="550566" y="185972"/>
                    <a:pt x="550566" y="187134"/>
                  </a:cubicBezTo>
                  <a:lnTo>
                    <a:pt x="550566" y="195271"/>
                  </a:lnTo>
                  <a:cubicBezTo>
                    <a:pt x="550566" y="195271"/>
                    <a:pt x="550566" y="195271"/>
                    <a:pt x="551681" y="195271"/>
                  </a:cubicBezTo>
                  <a:lnTo>
                    <a:pt x="559482" y="195271"/>
                  </a:lnTo>
                  <a:cubicBezTo>
                    <a:pt x="559482" y="195271"/>
                    <a:pt x="559482" y="195271"/>
                    <a:pt x="559482" y="196433"/>
                  </a:cubicBezTo>
                  <a:lnTo>
                    <a:pt x="559482" y="204569"/>
                  </a:lnTo>
                  <a:cubicBezTo>
                    <a:pt x="559482" y="204569"/>
                    <a:pt x="559482" y="204569"/>
                    <a:pt x="558368" y="204569"/>
                  </a:cubicBezTo>
                  <a:lnTo>
                    <a:pt x="550566" y="204569"/>
                  </a:lnTo>
                  <a:cubicBezTo>
                    <a:pt x="550566" y="204569"/>
                    <a:pt x="550566" y="204569"/>
                    <a:pt x="550566" y="205441"/>
                  </a:cubicBezTo>
                  <a:lnTo>
                    <a:pt x="550566" y="211543"/>
                  </a:lnTo>
                  <a:cubicBezTo>
                    <a:pt x="550566" y="211543"/>
                    <a:pt x="550566" y="211543"/>
                    <a:pt x="551681" y="211543"/>
                  </a:cubicBezTo>
                  <a:lnTo>
                    <a:pt x="559482" y="211543"/>
                  </a:lnTo>
                  <a:cubicBezTo>
                    <a:pt x="559482" y="211543"/>
                    <a:pt x="559482" y="211543"/>
                    <a:pt x="559482" y="212706"/>
                  </a:cubicBezTo>
                  <a:lnTo>
                    <a:pt x="559482" y="220842"/>
                  </a:lnTo>
                  <a:cubicBezTo>
                    <a:pt x="559482" y="220842"/>
                    <a:pt x="559482" y="220842"/>
                    <a:pt x="558368" y="220842"/>
                  </a:cubicBezTo>
                  <a:lnTo>
                    <a:pt x="550566" y="220842"/>
                  </a:lnTo>
                  <a:cubicBezTo>
                    <a:pt x="550566" y="220842"/>
                    <a:pt x="550566" y="220842"/>
                    <a:pt x="550566" y="222004"/>
                  </a:cubicBezTo>
                  <a:lnTo>
                    <a:pt x="550566" y="230141"/>
                  </a:lnTo>
                  <a:cubicBezTo>
                    <a:pt x="550566" y="230141"/>
                    <a:pt x="550566" y="230141"/>
                    <a:pt x="551681" y="230141"/>
                  </a:cubicBezTo>
                  <a:lnTo>
                    <a:pt x="559482" y="230141"/>
                  </a:lnTo>
                  <a:cubicBezTo>
                    <a:pt x="559482" y="230141"/>
                    <a:pt x="559482" y="230141"/>
                    <a:pt x="559482" y="231012"/>
                  </a:cubicBezTo>
                  <a:lnTo>
                    <a:pt x="559482" y="237114"/>
                  </a:lnTo>
                  <a:cubicBezTo>
                    <a:pt x="559482" y="237114"/>
                    <a:pt x="559482" y="237114"/>
                    <a:pt x="558368" y="237114"/>
                  </a:cubicBezTo>
                  <a:lnTo>
                    <a:pt x="550566" y="237114"/>
                  </a:lnTo>
                  <a:cubicBezTo>
                    <a:pt x="550566" y="237114"/>
                    <a:pt x="550566" y="237114"/>
                    <a:pt x="550566" y="238277"/>
                  </a:cubicBezTo>
                  <a:lnTo>
                    <a:pt x="550566" y="246413"/>
                  </a:lnTo>
                  <a:cubicBezTo>
                    <a:pt x="550566" y="246413"/>
                    <a:pt x="550566" y="246413"/>
                    <a:pt x="551681" y="246413"/>
                  </a:cubicBezTo>
                  <a:lnTo>
                    <a:pt x="559482" y="246413"/>
                  </a:lnTo>
                  <a:cubicBezTo>
                    <a:pt x="559482" y="246413"/>
                    <a:pt x="559482" y="246413"/>
                    <a:pt x="559482" y="247575"/>
                  </a:cubicBezTo>
                  <a:lnTo>
                    <a:pt x="559482" y="255712"/>
                  </a:lnTo>
                  <a:cubicBezTo>
                    <a:pt x="559482" y="255712"/>
                    <a:pt x="559482" y="255712"/>
                    <a:pt x="558368" y="255712"/>
                  </a:cubicBezTo>
                  <a:lnTo>
                    <a:pt x="550566" y="255712"/>
                  </a:lnTo>
                  <a:cubicBezTo>
                    <a:pt x="550566" y="255712"/>
                    <a:pt x="550566" y="255712"/>
                    <a:pt x="550566" y="256874"/>
                  </a:cubicBezTo>
                  <a:lnTo>
                    <a:pt x="550566" y="265010"/>
                  </a:lnTo>
                  <a:cubicBezTo>
                    <a:pt x="550566" y="265010"/>
                    <a:pt x="550566" y="265010"/>
                    <a:pt x="551681" y="265010"/>
                  </a:cubicBezTo>
                  <a:lnTo>
                    <a:pt x="559482" y="265010"/>
                  </a:lnTo>
                  <a:cubicBezTo>
                    <a:pt x="559482" y="265010"/>
                    <a:pt x="559482" y="265010"/>
                    <a:pt x="559482" y="265882"/>
                  </a:cubicBezTo>
                  <a:lnTo>
                    <a:pt x="559482" y="271984"/>
                  </a:lnTo>
                  <a:cubicBezTo>
                    <a:pt x="559482" y="271984"/>
                    <a:pt x="559482" y="271984"/>
                    <a:pt x="558368" y="271984"/>
                  </a:cubicBezTo>
                  <a:lnTo>
                    <a:pt x="550566" y="271984"/>
                  </a:lnTo>
                  <a:cubicBezTo>
                    <a:pt x="550566" y="271984"/>
                    <a:pt x="550566" y="271984"/>
                    <a:pt x="550566" y="273146"/>
                  </a:cubicBezTo>
                  <a:lnTo>
                    <a:pt x="550566" y="281283"/>
                  </a:lnTo>
                  <a:cubicBezTo>
                    <a:pt x="550566" y="281283"/>
                    <a:pt x="550566" y="281283"/>
                    <a:pt x="575085" y="302205"/>
                  </a:cubicBezTo>
                  <a:cubicBezTo>
                    <a:pt x="575085" y="306854"/>
                    <a:pt x="575085" y="306854"/>
                    <a:pt x="573971" y="306854"/>
                  </a:cubicBezTo>
                  <a:lnTo>
                    <a:pt x="566169" y="306854"/>
                  </a:lnTo>
                  <a:cubicBezTo>
                    <a:pt x="566169" y="306854"/>
                    <a:pt x="566169" y="306854"/>
                    <a:pt x="566169" y="332425"/>
                  </a:cubicBezTo>
                  <a:cubicBezTo>
                    <a:pt x="566169" y="332425"/>
                    <a:pt x="566169" y="332425"/>
                    <a:pt x="567284" y="332425"/>
                  </a:cubicBezTo>
                  <a:lnTo>
                    <a:pt x="575085" y="332425"/>
                  </a:lnTo>
                  <a:cubicBezTo>
                    <a:pt x="575085" y="332425"/>
                    <a:pt x="575085" y="332425"/>
                    <a:pt x="575085" y="330972"/>
                  </a:cubicBezTo>
                  <a:lnTo>
                    <a:pt x="575085" y="320802"/>
                  </a:lnTo>
                  <a:cubicBezTo>
                    <a:pt x="575085" y="320802"/>
                    <a:pt x="575085" y="320802"/>
                    <a:pt x="576200" y="320221"/>
                  </a:cubicBezTo>
                  <a:lnTo>
                    <a:pt x="584001" y="316153"/>
                  </a:lnTo>
                  <a:cubicBezTo>
                    <a:pt x="584001" y="316153"/>
                    <a:pt x="584001" y="316153"/>
                    <a:pt x="585952" y="316153"/>
                  </a:cubicBezTo>
                  <a:lnTo>
                    <a:pt x="599605" y="316153"/>
                  </a:lnTo>
                  <a:cubicBezTo>
                    <a:pt x="599605" y="316153"/>
                    <a:pt x="599605" y="316153"/>
                    <a:pt x="599605" y="317315"/>
                  </a:cubicBezTo>
                  <a:lnTo>
                    <a:pt x="599605" y="325451"/>
                  </a:lnTo>
                  <a:cubicBezTo>
                    <a:pt x="599605" y="325451"/>
                    <a:pt x="599605" y="325451"/>
                    <a:pt x="601276" y="325451"/>
                  </a:cubicBezTo>
                  <a:lnTo>
                    <a:pt x="612979" y="325451"/>
                  </a:lnTo>
                  <a:cubicBezTo>
                    <a:pt x="612979" y="330100"/>
                    <a:pt x="612979" y="330100"/>
                    <a:pt x="614093" y="330100"/>
                  </a:cubicBezTo>
                  <a:lnTo>
                    <a:pt x="621895" y="330100"/>
                  </a:lnTo>
                  <a:cubicBezTo>
                    <a:pt x="621895" y="330100"/>
                    <a:pt x="621895" y="330100"/>
                    <a:pt x="646414" y="362645"/>
                  </a:cubicBezTo>
                  <a:cubicBezTo>
                    <a:pt x="646414" y="362645"/>
                    <a:pt x="646414" y="362645"/>
                    <a:pt x="646414" y="397515"/>
                  </a:cubicBezTo>
                  <a:cubicBezTo>
                    <a:pt x="646414" y="397515"/>
                    <a:pt x="646414" y="397515"/>
                    <a:pt x="647528" y="397515"/>
                  </a:cubicBezTo>
                  <a:lnTo>
                    <a:pt x="655330" y="397515"/>
                  </a:lnTo>
                  <a:cubicBezTo>
                    <a:pt x="655330" y="397515"/>
                    <a:pt x="655330" y="397515"/>
                    <a:pt x="655330" y="395481"/>
                  </a:cubicBezTo>
                  <a:lnTo>
                    <a:pt x="655330" y="381243"/>
                  </a:lnTo>
                  <a:cubicBezTo>
                    <a:pt x="655330" y="381243"/>
                    <a:pt x="655330" y="381243"/>
                    <a:pt x="656166" y="381243"/>
                  </a:cubicBezTo>
                  <a:lnTo>
                    <a:pt x="662017" y="381243"/>
                  </a:lnTo>
                  <a:cubicBezTo>
                    <a:pt x="662017" y="381243"/>
                    <a:pt x="662017" y="381243"/>
                    <a:pt x="662017" y="382405"/>
                  </a:cubicBezTo>
                  <a:lnTo>
                    <a:pt x="662017" y="390541"/>
                  </a:lnTo>
                  <a:cubicBezTo>
                    <a:pt x="670933" y="392866"/>
                    <a:pt x="670933" y="392866"/>
                    <a:pt x="670933" y="341724"/>
                  </a:cubicBezTo>
                  <a:cubicBezTo>
                    <a:pt x="670933" y="341724"/>
                    <a:pt x="670933" y="341724"/>
                    <a:pt x="708826" y="341724"/>
                  </a:cubicBezTo>
                  <a:cubicBezTo>
                    <a:pt x="708826" y="341724"/>
                    <a:pt x="708826" y="341724"/>
                    <a:pt x="708826" y="267335"/>
                  </a:cubicBezTo>
                  <a:cubicBezTo>
                    <a:pt x="708826" y="267335"/>
                    <a:pt x="708826" y="267335"/>
                    <a:pt x="744490" y="267335"/>
                  </a:cubicBezTo>
                  <a:cubicBezTo>
                    <a:pt x="744490" y="267335"/>
                    <a:pt x="744490" y="267335"/>
                    <a:pt x="744490" y="266463"/>
                  </a:cubicBezTo>
                  <a:lnTo>
                    <a:pt x="744490" y="260361"/>
                  </a:lnTo>
                  <a:cubicBezTo>
                    <a:pt x="744490" y="260361"/>
                    <a:pt x="744490" y="260361"/>
                    <a:pt x="766781" y="260361"/>
                  </a:cubicBezTo>
                  <a:cubicBezTo>
                    <a:pt x="766781" y="260361"/>
                    <a:pt x="766781" y="260361"/>
                    <a:pt x="766781" y="220842"/>
                  </a:cubicBezTo>
                  <a:cubicBezTo>
                    <a:pt x="762322" y="220842"/>
                    <a:pt x="762322" y="220842"/>
                    <a:pt x="762322" y="219098"/>
                  </a:cubicBezTo>
                  <a:lnTo>
                    <a:pt x="762322" y="206894"/>
                  </a:lnTo>
                  <a:lnTo>
                    <a:pt x="766781" y="209219"/>
                  </a:lnTo>
                  <a:cubicBezTo>
                    <a:pt x="766781" y="209219"/>
                    <a:pt x="766781" y="209219"/>
                    <a:pt x="771239" y="185972"/>
                  </a:cubicBezTo>
                  <a:cubicBezTo>
                    <a:pt x="771239" y="185972"/>
                    <a:pt x="771239" y="185972"/>
                    <a:pt x="775697" y="209219"/>
                  </a:cubicBezTo>
                  <a:cubicBezTo>
                    <a:pt x="777926" y="206894"/>
                    <a:pt x="777926" y="206894"/>
                    <a:pt x="778204" y="206022"/>
                  </a:cubicBezTo>
                  <a:lnTo>
                    <a:pt x="780155" y="199920"/>
                  </a:lnTo>
                  <a:cubicBezTo>
                    <a:pt x="780155" y="199920"/>
                    <a:pt x="780155" y="199920"/>
                    <a:pt x="780712" y="198758"/>
                  </a:cubicBezTo>
                  <a:lnTo>
                    <a:pt x="784613" y="190621"/>
                  </a:lnTo>
                  <a:cubicBezTo>
                    <a:pt x="784613" y="190621"/>
                    <a:pt x="784613" y="190621"/>
                    <a:pt x="785170" y="189459"/>
                  </a:cubicBezTo>
                  <a:lnTo>
                    <a:pt x="789071" y="181323"/>
                  </a:lnTo>
                  <a:cubicBezTo>
                    <a:pt x="789071" y="181323"/>
                    <a:pt x="789071" y="181323"/>
                    <a:pt x="790464" y="180451"/>
                  </a:cubicBezTo>
                  <a:lnTo>
                    <a:pt x="800216" y="174349"/>
                  </a:lnTo>
                  <a:cubicBezTo>
                    <a:pt x="800216" y="174349"/>
                    <a:pt x="800216" y="174349"/>
                    <a:pt x="801888" y="173187"/>
                  </a:cubicBezTo>
                  <a:lnTo>
                    <a:pt x="813590" y="165050"/>
                  </a:lnTo>
                  <a:cubicBezTo>
                    <a:pt x="813590" y="165050"/>
                    <a:pt x="813590" y="165050"/>
                    <a:pt x="814426" y="163888"/>
                  </a:cubicBezTo>
                  <a:lnTo>
                    <a:pt x="820277" y="155752"/>
                  </a:lnTo>
                  <a:cubicBezTo>
                    <a:pt x="820277" y="155752"/>
                    <a:pt x="820277" y="155752"/>
                    <a:pt x="820834" y="153718"/>
                  </a:cubicBezTo>
                  <a:lnTo>
                    <a:pt x="824735" y="139479"/>
                  </a:lnTo>
                  <a:cubicBezTo>
                    <a:pt x="824735" y="139479"/>
                    <a:pt x="824735" y="139479"/>
                    <a:pt x="825292" y="141513"/>
                  </a:cubicBezTo>
                  <a:lnTo>
                    <a:pt x="829193" y="155752"/>
                  </a:lnTo>
                  <a:cubicBezTo>
                    <a:pt x="829193" y="155752"/>
                    <a:pt x="829193" y="155752"/>
                    <a:pt x="829750" y="156623"/>
                  </a:cubicBezTo>
                  <a:lnTo>
                    <a:pt x="833651" y="162726"/>
                  </a:lnTo>
                  <a:cubicBezTo>
                    <a:pt x="833651" y="162726"/>
                    <a:pt x="833651" y="162726"/>
                    <a:pt x="835044" y="163888"/>
                  </a:cubicBezTo>
                  <a:lnTo>
                    <a:pt x="844796" y="172024"/>
                  </a:lnTo>
                  <a:cubicBezTo>
                    <a:pt x="844796" y="172024"/>
                    <a:pt x="844796" y="172024"/>
                    <a:pt x="845911" y="173187"/>
                  </a:cubicBezTo>
                  <a:lnTo>
                    <a:pt x="853712" y="181323"/>
                  </a:lnTo>
                  <a:cubicBezTo>
                    <a:pt x="853712" y="181323"/>
                    <a:pt x="853712" y="181323"/>
                    <a:pt x="854827" y="182485"/>
                  </a:cubicBezTo>
                  <a:lnTo>
                    <a:pt x="862628" y="190621"/>
                  </a:lnTo>
                  <a:cubicBezTo>
                    <a:pt x="862628" y="190621"/>
                    <a:pt x="862628" y="190621"/>
                    <a:pt x="862907" y="191784"/>
                  </a:cubicBezTo>
                  <a:lnTo>
                    <a:pt x="864857" y="199920"/>
                  </a:lnTo>
                  <a:cubicBezTo>
                    <a:pt x="864857" y="199920"/>
                    <a:pt x="864857" y="199920"/>
                    <a:pt x="865136" y="201082"/>
                  </a:cubicBezTo>
                  <a:lnTo>
                    <a:pt x="867086" y="209219"/>
                  </a:lnTo>
                  <a:cubicBezTo>
                    <a:pt x="871544" y="209219"/>
                    <a:pt x="871544" y="209219"/>
                    <a:pt x="873773" y="185972"/>
                  </a:cubicBezTo>
                  <a:cubicBezTo>
                    <a:pt x="873773" y="185972"/>
                    <a:pt x="873773" y="185972"/>
                    <a:pt x="878231" y="209219"/>
                  </a:cubicBezTo>
                  <a:cubicBezTo>
                    <a:pt x="882689" y="209219"/>
                    <a:pt x="882689" y="209219"/>
                    <a:pt x="882689" y="210962"/>
                  </a:cubicBezTo>
                  <a:lnTo>
                    <a:pt x="882689" y="223167"/>
                  </a:lnTo>
                  <a:cubicBezTo>
                    <a:pt x="878231" y="223167"/>
                    <a:pt x="878231" y="223167"/>
                    <a:pt x="878231" y="255712"/>
                  </a:cubicBezTo>
                  <a:cubicBezTo>
                    <a:pt x="878231" y="255712"/>
                    <a:pt x="878231" y="255712"/>
                    <a:pt x="879346" y="255712"/>
                  </a:cubicBezTo>
                  <a:lnTo>
                    <a:pt x="887147" y="255712"/>
                  </a:lnTo>
                  <a:cubicBezTo>
                    <a:pt x="887147" y="260361"/>
                    <a:pt x="887147" y="260361"/>
                    <a:pt x="887983" y="260361"/>
                  </a:cubicBezTo>
                  <a:lnTo>
                    <a:pt x="893834" y="260361"/>
                  </a:lnTo>
                  <a:cubicBezTo>
                    <a:pt x="893834" y="260361"/>
                    <a:pt x="893834" y="260361"/>
                    <a:pt x="893834" y="259199"/>
                  </a:cubicBezTo>
                  <a:lnTo>
                    <a:pt x="893834" y="251062"/>
                  </a:lnTo>
                  <a:cubicBezTo>
                    <a:pt x="893834" y="251062"/>
                    <a:pt x="893834" y="251062"/>
                    <a:pt x="896063" y="251062"/>
                  </a:cubicBezTo>
                  <a:lnTo>
                    <a:pt x="911666" y="251062"/>
                  </a:lnTo>
                  <a:cubicBezTo>
                    <a:pt x="911666" y="251062"/>
                    <a:pt x="911666" y="251062"/>
                    <a:pt x="911666" y="249028"/>
                  </a:cubicBezTo>
                  <a:lnTo>
                    <a:pt x="911666" y="234790"/>
                  </a:lnTo>
                  <a:cubicBezTo>
                    <a:pt x="911666" y="234790"/>
                    <a:pt x="911666" y="234790"/>
                    <a:pt x="949560" y="234790"/>
                  </a:cubicBezTo>
                  <a:cubicBezTo>
                    <a:pt x="949560" y="234790"/>
                    <a:pt x="949560" y="234790"/>
                    <a:pt x="949560" y="236243"/>
                  </a:cubicBezTo>
                  <a:lnTo>
                    <a:pt x="949560" y="246413"/>
                  </a:lnTo>
                  <a:cubicBezTo>
                    <a:pt x="949560" y="246413"/>
                    <a:pt x="949560" y="246413"/>
                    <a:pt x="969621" y="246413"/>
                  </a:cubicBezTo>
                  <a:cubicBezTo>
                    <a:pt x="969621" y="246413"/>
                    <a:pt x="969621" y="246413"/>
                    <a:pt x="969621" y="248738"/>
                  </a:cubicBezTo>
                  <a:lnTo>
                    <a:pt x="969621" y="265010"/>
                  </a:lnTo>
                  <a:cubicBezTo>
                    <a:pt x="965163" y="265010"/>
                    <a:pt x="965163" y="265010"/>
                    <a:pt x="965163" y="265882"/>
                  </a:cubicBezTo>
                  <a:lnTo>
                    <a:pt x="965163" y="271984"/>
                  </a:lnTo>
                  <a:cubicBezTo>
                    <a:pt x="969621" y="271984"/>
                    <a:pt x="969621" y="271984"/>
                    <a:pt x="969621" y="273728"/>
                  </a:cubicBezTo>
                  <a:lnTo>
                    <a:pt x="969621" y="285932"/>
                  </a:lnTo>
                  <a:lnTo>
                    <a:pt x="965163" y="290581"/>
                  </a:lnTo>
                  <a:cubicBezTo>
                    <a:pt x="965163" y="290581"/>
                    <a:pt x="965163" y="290581"/>
                    <a:pt x="965163" y="346373"/>
                  </a:cubicBezTo>
                  <a:cubicBezTo>
                    <a:pt x="965163" y="346373"/>
                    <a:pt x="965163" y="346373"/>
                    <a:pt x="967113" y="346373"/>
                  </a:cubicBezTo>
                  <a:lnTo>
                    <a:pt x="980766" y="346373"/>
                  </a:lnTo>
                  <a:cubicBezTo>
                    <a:pt x="980766" y="351022"/>
                    <a:pt x="980766" y="351022"/>
                    <a:pt x="982437" y="351022"/>
                  </a:cubicBezTo>
                  <a:lnTo>
                    <a:pt x="994140" y="351022"/>
                  </a:lnTo>
                  <a:cubicBezTo>
                    <a:pt x="994140" y="351022"/>
                    <a:pt x="994140" y="351022"/>
                    <a:pt x="994140" y="353056"/>
                  </a:cubicBezTo>
                  <a:lnTo>
                    <a:pt x="994140" y="367295"/>
                  </a:lnTo>
                  <a:cubicBezTo>
                    <a:pt x="994140" y="367295"/>
                    <a:pt x="994140" y="367295"/>
                    <a:pt x="995812" y="367295"/>
                  </a:cubicBezTo>
                  <a:lnTo>
                    <a:pt x="1007514" y="367295"/>
                  </a:lnTo>
                  <a:cubicBezTo>
                    <a:pt x="1007514" y="367295"/>
                    <a:pt x="1007514" y="367295"/>
                    <a:pt x="1007514" y="365261"/>
                  </a:cubicBezTo>
                  <a:lnTo>
                    <a:pt x="1007514" y="351022"/>
                  </a:lnTo>
                  <a:cubicBezTo>
                    <a:pt x="1007514" y="351022"/>
                    <a:pt x="1007514" y="351022"/>
                    <a:pt x="1009464" y="349860"/>
                  </a:cubicBezTo>
                  <a:lnTo>
                    <a:pt x="1023117" y="341724"/>
                  </a:lnTo>
                  <a:cubicBezTo>
                    <a:pt x="1023117" y="341724"/>
                    <a:pt x="1023117" y="341724"/>
                    <a:pt x="1023117" y="320802"/>
                  </a:cubicBezTo>
                  <a:cubicBezTo>
                    <a:pt x="1018659" y="320802"/>
                    <a:pt x="1018659" y="320802"/>
                    <a:pt x="1018659" y="297555"/>
                  </a:cubicBezTo>
                  <a:cubicBezTo>
                    <a:pt x="1018659" y="297555"/>
                    <a:pt x="1018659" y="297555"/>
                    <a:pt x="1019773" y="297555"/>
                  </a:cubicBezTo>
                  <a:lnTo>
                    <a:pt x="1027575" y="297555"/>
                  </a:lnTo>
                  <a:cubicBezTo>
                    <a:pt x="1027575" y="295231"/>
                    <a:pt x="1027575" y="295231"/>
                    <a:pt x="1047636" y="295231"/>
                  </a:cubicBezTo>
                  <a:cubicBezTo>
                    <a:pt x="1047636" y="295231"/>
                    <a:pt x="1047636" y="295231"/>
                    <a:pt x="1047636" y="294068"/>
                  </a:cubicBezTo>
                  <a:lnTo>
                    <a:pt x="1047636" y="285932"/>
                  </a:lnTo>
                  <a:cubicBezTo>
                    <a:pt x="1047636" y="285932"/>
                    <a:pt x="1047636" y="285932"/>
                    <a:pt x="1049308" y="285932"/>
                  </a:cubicBezTo>
                  <a:lnTo>
                    <a:pt x="1061010" y="285932"/>
                  </a:lnTo>
                  <a:cubicBezTo>
                    <a:pt x="1061010" y="285932"/>
                    <a:pt x="1061010" y="285932"/>
                    <a:pt x="1061010" y="169700"/>
                  </a:cubicBezTo>
                  <a:cubicBezTo>
                    <a:pt x="1061010" y="169700"/>
                    <a:pt x="1061010" y="169700"/>
                    <a:pt x="1062125" y="169700"/>
                  </a:cubicBezTo>
                  <a:lnTo>
                    <a:pt x="1069926" y="169700"/>
                  </a:lnTo>
                  <a:cubicBezTo>
                    <a:pt x="1069926" y="169700"/>
                    <a:pt x="1069926" y="169700"/>
                    <a:pt x="1069926" y="167375"/>
                  </a:cubicBezTo>
                  <a:lnTo>
                    <a:pt x="1069926" y="151102"/>
                  </a:lnTo>
                  <a:cubicBezTo>
                    <a:pt x="1072155" y="151102"/>
                    <a:pt x="1072155" y="151102"/>
                    <a:pt x="1072155" y="104609"/>
                  </a:cubicBezTo>
                  <a:cubicBezTo>
                    <a:pt x="1072155" y="104609"/>
                    <a:pt x="1072155" y="104609"/>
                    <a:pt x="1073270" y="104609"/>
                  </a:cubicBezTo>
                  <a:lnTo>
                    <a:pt x="1081071" y="104609"/>
                  </a:lnTo>
                  <a:cubicBezTo>
                    <a:pt x="1081071" y="104609"/>
                    <a:pt x="1081071" y="104609"/>
                    <a:pt x="1081071" y="105772"/>
                  </a:cubicBezTo>
                  <a:lnTo>
                    <a:pt x="1081071" y="113908"/>
                  </a:lnTo>
                  <a:cubicBezTo>
                    <a:pt x="1085529" y="113908"/>
                    <a:pt x="1085529" y="113908"/>
                    <a:pt x="1085529" y="111583"/>
                  </a:cubicBezTo>
                  <a:lnTo>
                    <a:pt x="1085529" y="95311"/>
                  </a:lnTo>
                  <a:cubicBezTo>
                    <a:pt x="1085529" y="95311"/>
                    <a:pt x="1085529" y="95311"/>
                    <a:pt x="1086922" y="94730"/>
                  </a:cubicBezTo>
                  <a:lnTo>
                    <a:pt x="1096674" y="90662"/>
                  </a:lnTo>
                  <a:cubicBezTo>
                    <a:pt x="1096674" y="90662"/>
                    <a:pt x="1096674" y="90662"/>
                    <a:pt x="1097789" y="91243"/>
                  </a:cubicBezTo>
                  <a:lnTo>
                    <a:pt x="1105590" y="95311"/>
                  </a:lnTo>
                  <a:cubicBezTo>
                    <a:pt x="1105590" y="95311"/>
                    <a:pt x="1105590" y="95311"/>
                    <a:pt x="1107262" y="95311"/>
                  </a:cubicBezTo>
                  <a:lnTo>
                    <a:pt x="1118964" y="95311"/>
                  </a:lnTo>
                  <a:cubicBezTo>
                    <a:pt x="1118964" y="95311"/>
                    <a:pt x="1118964" y="95311"/>
                    <a:pt x="1118964" y="65090"/>
                  </a:cubicBezTo>
                  <a:cubicBezTo>
                    <a:pt x="1118964" y="65090"/>
                    <a:pt x="1118964" y="65090"/>
                    <a:pt x="1120079" y="65090"/>
                  </a:cubicBezTo>
                  <a:lnTo>
                    <a:pt x="1127880" y="65090"/>
                  </a:lnTo>
                  <a:cubicBezTo>
                    <a:pt x="1127880" y="69740"/>
                    <a:pt x="1127880" y="69740"/>
                    <a:pt x="1129273" y="69740"/>
                  </a:cubicBezTo>
                  <a:lnTo>
                    <a:pt x="1139026" y="69740"/>
                  </a:lnTo>
                  <a:cubicBezTo>
                    <a:pt x="1139026" y="65090"/>
                    <a:pt x="1139026" y="65090"/>
                    <a:pt x="1140140" y="65090"/>
                  </a:cubicBezTo>
                  <a:lnTo>
                    <a:pt x="1147942" y="65090"/>
                  </a:lnTo>
                  <a:cubicBezTo>
                    <a:pt x="1147942" y="65090"/>
                    <a:pt x="1147942" y="65090"/>
                    <a:pt x="1147942" y="99960"/>
                  </a:cubicBezTo>
                  <a:cubicBezTo>
                    <a:pt x="1147942" y="99960"/>
                    <a:pt x="1147942" y="99960"/>
                    <a:pt x="1149335" y="101122"/>
                  </a:cubicBezTo>
                  <a:lnTo>
                    <a:pt x="1159087" y="109259"/>
                  </a:lnTo>
                  <a:cubicBezTo>
                    <a:pt x="1156858" y="116233"/>
                    <a:pt x="1156858" y="116233"/>
                    <a:pt x="1181377" y="116233"/>
                  </a:cubicBezTo>
                  <a:cubicBezTo>
                    <a:pt x="1181377" y="116233"/>
                    <a:pt x="1181377" y="116233"/>
                    <a:pt x="1181377" y="114780"/>
                  </a:cubicBezTo>
                  <a:lnTo>
                    <a:pt x="1181377" y="104609"/>
                  </a:lnTo>
                  <a:cubicBezTo>
                    <a:pt x="1181377" y="104609"/>
                    <a:pt x="1181377" y="104609"/>
                    <a:pt x="1210354" y="95311"/>
                  </a:cubicBezTo>
                  <a:cubicBezTo>
                    <a:pt x="1210354" y="95311"/>
                    <a:pt x="1210354" y="95311"/>
                    <a:pt x="1210354" y="94149"/>
                  </a:cubicBezTo>
                  <a:lnTo>
                    <a:pt x="1210354" y="86012"/>
                  </a:lnTo>
                  <a:cubicBezTo>
                    <a:pt x="1210354" y="86012"/>
                    <a:pt x="1210354" y="86012"/>
                    <a:pt x="1211190" y="86012"/>
                  </a:cubicBezTo>
                  <a:lnTo>
                    <a:pt x="1217041" y="86012"/>
                  </a:lnTo>
                  <a:cubicBezTo>
                    <a:pt x="1217041" y="86012"/>
                    <a:pt x="1217041" y="86012"/>
                    <a:pt x="1217041" y="85141"/>
                  </a:cubicBezTo>
                  <a:lnTo>
                    <a:pt x="1217041" y="79038"/>
                  </a:lnTo>
                  <a:cubicBezTo>
                    <a:pt x="1217041" y="79038"/>
                    <a:pt x="1217041" y="79038"/>
                    <a:pt x="1219270" y="79038"/>
                  </a:cubicBezTo>
                  <a:lnTo>
                    <a:pt x="1234873" y="79038"/>
                  </a:lnTo>
                  <a:cubicBezTo>
                    <a:pt x="1234873" y="79038"/>
                    <a:pt x="1234873" y="79038"/>
                    <a:pt x="1234873" y="79910"/>
                  </a:cubicBezTo>
                  <a:lnTo>
                    <a:pt x="1234873" y="86012"/>
                  </a:lnTo>
                  <a:cubicBezTo>
                    <a:pt x="1234873" y="86012"/>
                    <a:pt x="1234873" y="86012"/>
                    <a:pt x="1236545" y="86012"/>
                  </a:cubicBezTo>
                  <a:lnTo>
                    <a:pt x="1248247" y="86012"/>
                  </a:lnTo>
                  <a:cubicBezTo>
                    <a:pt x="1248247" y="86012"/>
                    <a:pt x="1248247" y="86012"/>
                    <a:pt x="1248247" y="87756"/>
                  </a:cubicBezTo>
                  <a:lnTo>
                    <a:pt x="1248247" y="99960"/>
                  </a:lnTo>
                  <a:cubicBezTo>
                    <a:pt x="1248247" y="99960"/>
                    <a:pt x="1248247" y="99960"/>
                    <a:pt x="1272766" y="99960"/>
                  </a:cubicBezTo>
                  <a:cubicBezTo>
                    <a:pt x="1272766" y="99960"/>
                    <a:pt x="1272766" y="99960"/>
                    <a:pt x="1272766" y="98798"/>
                  </a:cubicBezTo>
                  <a:lnTo>
                    <a:pt x="1272766" y="90662"/>
                  </a:lnTo>
                  <a:cubicBezTo>
                    <a:pt x="1272766" y="90662"/>
                    <a:pt x="1272766" y="90662"/>
                    <a:pt x="1274159" y="90662"/>
                  </a:cubicBezTo>
                  <a:lnTo>
                    <a:pt x="1283911" y="90662"/>
                  </a:lnTo>
                  <a:cubicBezTo>
                    <a:pt x="1283911" y="90662"/>
                    <a:pt x="1283911" y="90662"/>
                    <a:pt x="1283911" y="89499"/>
                  </a:cubicBezTo>
                  <a:lnTo>
                    <a:pt x="1283911" y="81363"/>
                  </a:lnTo>
                  <a:cubicBezTo>
                    <a:pt x="1283911" y="81363"/>
                    <a:pt x="1283911" y="81363"/>
                    <a:pt x="1285583" y="81363"/>
                  </a:cubicBezTo>
                  <a:lnTo>
                    <a:pt x="1297285" y="81363"/>
                  </a:lnTo>
                  <a:cubicBezTo>
                    <a:pt x="1297285" y="81363"/>
                    <a:pt x="1297285" y="81363"/>
                    <a:pt x="1297285" y="82525"/>
                  </a:cubicBezTo>
                  <a:lnTo>
                    <a:pt x="1297285" y="90662"/>
                  </a:lnTo>
                  <a:cubicBezTo>
                    <a:pt x="1301743" y="90662"/>
                    <a:pt x="1301743" y="90662"/>
                    <a:pt x="1301743" y="34870"/>
                  </a:cubicBezTo>
                  <a:cubicBezTo>
                    <a:pt x="1301743" y="34870"/>
                    <a:pt x="1301743" y="34870"/>
                    <a:pt x="1402049" y="34870"/>
                  </a:cubicBezTo>
                  <a:cubicBezTo>
                    <a:pt x="1402049" y="34870"/>
                    <a:pt x="1402049" y="34870"/>
                    <a:pt x="1402049" y="109259"/>
                  </a:cubicBezTo>
                  <a:cubicBezTo>
                    <a:pt x="1402049" y="109259"/>
                    <a:pt x="1402049" y="109259"/>
                    <a:pt x="1404278" y="109259"/>
                  </a:cubicBezTo>
                  <a:lnTo>
                    <a:pt x="1419881" y="109259"/>
                  </a:lnTo>
                  <a:cubicBezTo>
                    <a:pt x="1419881" y="109259"/>
                    <a:pt x="1419881" y="109259"/>
                    <a:pt x="1419881" y="25571"/>
                  </a:cubicBezTo>
                  <a:cubicBezTo>
                    <a:pt x="1419881" y="25571"/>
                    <a:pt x="1419881" y="25571"/>
                    <a:pt x="1442171" y="13948"/>
                  </a:cubicBezTo>
                  <a:cubicBezTo>
                    <a:pt x="1442171" y="13948"/>
                    <a:pt x="1442171" y="13948"/>
                    <a:pt x="1471148" y="13948"/>
                  </a:cubicBezTo>
                  <a:cubicBezTo>
                    <a:pt x="1471148" y="13948"/>
                    <a:pt x="1471148" y="13948"/>
                    <a:pt x="1473099" y="12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a:latin typeface="Times New Roman" panose="02020603050405020304" pitchFamily="18" charset="0"/>
                <a:cs typeface="Times New Roman" panose="02020603050405020304" pitchFamily="18" charset="0"/>
              </a:endParaRPr>
            </a:p>
          </p:txBody>
        </p:sp>
        <p:sp>
          <p:nvSpPr>
            <p:cNvPr id="18" name="Rectangle 35">
              <a:extLst>
                <a:ext uri="{FF2B5EF4-FFF2-40B4-BE49-F238E27FC236}">
                  <a16:creationId xmlns:a16="http://schemas.microsoft.com/office/drawing/2014/main" id="{857559B4-2080-4F54-AE8D-437FB564CCFD}"/>
                </a:ext>
              </a:extLst>
            </p:cNvPr>
            <p:cNvSpPr/>
            <p:nvPr/>
          </p:nvSpPr>
          <p:spPr>
            <a:xfrm>
              <a:off x="2483768" y="3238221"/>
              <a:ext cx="3079941" cy="1160647"/>
            </a:xfrm>
            <a:custGeom>
              <a:avLst/>
              <a:gdLst/>
              <a:ahLst/>
              <a:cxnLst/>
              <a:rect l="l" t="t" r="r" b="b"/>
              <a:pathLst>
                <a:path w="3079941" h="1160647">
                  <a:moveTo>
                    <a:pt x="215205" y="0"/>
                  </a:moveTo>
                  <a:cubicBezTo>
                    <a:pt x="215205" y="18"/>
                    <a:pt x="215221" y="2040"/>
                    <a:pt x="217231" y="246443"/>
                  </a:cubicBezTo>
                  <a:cubicBezTo>
                    <a:pt x="217243" y="246467"/>
                    <a:pt x="217888" y="247808"/>
                    <a:pt x="255738" y="326429"/>
                  </a:cubicBezTo>
                  <a:cubicBezTo>
                    <a:pt x="255746" y="326429"/>
                    <a:pt x="255857" y="326429"/>
                    <a:pt x="257765" y="326429"/>
                  </a:cubicBezTo>
                  <a:lnTo>
                    <a:pt x="271952" y="326429"/>
                  </a:lnTo>
                  <a:cubicBezTo>
                    <a:pt x="271952" y="326443"/>
                    <a:pt x="271952" y="327005"/>
                    <a:pt x="271952" y="350208"/>
                  </a:cubicBezTo>
                  <a:cubicBezTo>
                    <a:pt x="271954" y="350214"/>
                    <a:pt x="271992" y="350272"/>
                    <a:pt x="272459" y="351019"/>
                  </a:cubicBezTo>
                  <a:lnTo>
                    <a:pt x="276005" y="356694"/>
                  </a:lnTo>
                  <a:cubicBezTo>
                    <a:pt x="276005" y="356714"/>
                    <a:pt x="276005" y="358229"/>
                    <a:pt x="276005" y="471268"/>
                  </a:cubicBezTo>
                  <a:cubicBezTo>
                    <a:pt x="276014" y="471268"/>
                    <a:pt x="276154" y="471268"/>
                    <a:pt x="278285" y="471268"/>
                  </a:cubicBezTo>
                  <a:lnTo>
                    <a:pt x="294246" y="471268"/>
                  </a:lnTo>
                  <a:cubicBezTo>
                    <a:pt x="294246" y="471288"/>
                    <a:pt x="294246" y="472923"/>
                    <a:pt x="294246" y="611783"/>
                  </a:cubicBezTo>
                  <a:cubicBezTo>
                    <a:pt x="294256" y="611782"/>
                    <a:pt x="294368" y="611761"/>
                    <a:pt x="295766" y="611513"/>
                  </a:cubicBezTo>
                  <a:lnTo>
                    <a:pt x="306406" y="609622"/>
                  </a:lnTo>
                  <a:cubicBezTo>
                    <a:pt x="306406" y="609644"/>
                    <a:pt x="306376" y="610978"/>
                    <a:pt x="304379" y="698254"/>
                  </a:cubicBezTo>
                  <a:cubicBezTo>
                    <a:pt x="304389" y="698256"/>
                    <a:pt x="304500" y="698276"/>
                    <a:pt x="305899" y="698525"/>
                  </a:cubicBezTo>
                  <a:lnTo>
                    <a:pt x="316539" y="700416"/>
                  </a:lnTo>
                  <a:cubicBezTo>
                    <a:pt x="316541" y="700423"/>
                    <a:pt x="316561" y="700487"/>
                    <a:pt x="316792" y="701227"/>
                  </a:cubicBezTo>
                  <a:lnTo>
                    <a:pt x="318566" y="706902"/>
                  </a:lnTo>
                  <a:cubicBezTo>
                    <a:pt x="318568" y="706893"/>
                    <a:pt x="318613" y="706750"/>
                    <a:pt x="319326" y="704470"/>
                  </a:cubicBezTo>
                  <a:lnTo>
                    <a:pt x="324646" y="687446"/>
                  </a:lnTo>
                  <a:cubicBezTo>
                    <a:pt x="324653" y="687446"/>
                    <a:pt x="324753" y="687446"/>
                    <a:pt x="326419" y="687446"/>
                  </a:cubicBezTo>
                  <a:lnTo>
                    <a:pt x="338833" y="687446"/>
                  </a:lnTo>
                  <a:cubicBezTo>
                    <a:pt x="338833" y="687463"/>
                    <a:pt x="338833" y="688156"/>
                    <a:pt x="338833" y="719872"/>
                  </a:cubicBezTo>
                  <a:cubicBezTo>
                    <a:pt x="338839" y="719877"/>
                    <a:pt x="338916" y="719917"/>
                    <a:pt x="339846" y="720413"/>
                  </a:cubicBezTo>
                  <a:lnTo>
                    <a:pt x="346940" y="724196"/>
                  </a:lnTo>
                  <a:cubicBezTo>
                    <a:pt x="346940" y="724205"/>
                    <a:pt x="346940" y="724306"/>
                    <a:pt x="346940" y="725547"/>
                  </a:cubicBezTo>
                  <a:lnTo>
                    <a:pt x="346940" y="735005"/>
                  </a:lnTo>
                  <a:cubicBezTo>
                    <a:pt x="346960" y="735005"/>
                    <a:pt x="347868" y="735005"/>
                    <a:pt x="391527" y="735005"/>
                  </a:cubicBezTo>
                  <a:cubicBezTo>
                    <a:pt x="391527" y="735013"/>
                    <a:pt x="391527" y="735096"/>
                    <a:pt x="391527" y="736086"/>
                  </a:cubicBezTo>
                  <a:lnTo>
                    <a:pt x="391527" y="743652"/>
                  </a:lnTo>
                  <a:cubicBezTo>
                    <a:pt x="391536" y="743652"/>
                    <a:pt x="391657" y="743652"/>
                    <a:pt x="393553" y="743652"/>
                  </a:cubicBezTo>
                  <a:lnTo>
                    <a:pt x="407740" y="743652"/>
                  </a:lnTo>
                  <a:cubicBezTo>
                    <a:pt x="407740" y="743634"/>
                    <a:pt x="407740" y="742905"/>
                    <a:pt x="407740" y="713387"/>
                  </a:cubicBezTo>
                  <a:cubicBezTo>
                    <a:pt x="407761" y="713387"/>
                    <a:pt x="408691" y="713387"/>
                    <a:pt x="452327" y="713387"/>
                  </a:cubicBezTo>
                  <a:cubicBezTo>
                    <a:pt x="452327" y="713379"/>
                    <a:pt x="452327" y="713282"/>
                    <a:pt x="452327" y="712036"/>
                  </a:cubicBezTo>
                  <a:lnTo>
                    <a:pt x="452327" y="702578"/>
                  </a:lnTo>
                  <a:cubicBezTo>
                    <a:pt x="452333" y="702578"/>
                    <a:pt x="452407" y="702578"/>
                    <a:pt x="453341" y="702578"/>
                  </a:cubicBezTo>
                  <a:lnTo>
                    <a:pt x="460434" y="702578"/>
                  </a:lnTo>
                  <a:cubicBezTo>
                    <a:pt x="460434" y="702571"/>
                    <a:pt x="460434" y="702458"/>
                    <a:pt x="460434" y="700687"/>
                  </a:cubicBezTo>
                  <a:lnTo>
                    <a:pt x="460434" y="687446"/>
                  </a:lnTo>
                  <a:cubicBezTo>
                    <a:pt x="460443" y="687446"/>
                    <a:pt x="460515" y="687446"/>
                    <a:pt x="461194" y="687446"/>
                  </a:cubicBezTo>
                  <a:lnTo>
                    <a:pt x="466514" y="687446"/>
                  </a:lnTo>
                  <a:cubicBezTo>
                    <a:pt x="466514" y="687439"/>
                    <a:pt x="466514" y="687354"/>
                    <a:pt x="466514" y="686365"/>
                  </a:cubicBezTo>
                  <a:lnTo>
                    <a:pt x="466514" y="678798"/>
                  </a:lnTo>
                  <a:cubicBezTo>
                    <a:pt x="466522" y="678798"/>
                    <a:pt x="466646" y="678798"/>
                    <a:pt x="468541" y="678798"/>
                  </a:cubicBezTo>
                  <a:lnTo>
                    <a:pt x="482728" y="678798"/>
                  </a:lnTo>
                  <a:cubicBezTo>
                    <a:pt x="482728" y="678805"/>
                    <a:pt x="482728" y="678882"/>
                    <a:pt x="482728" y="679879"/>
                  </a:cubicBezTo>
                  <a:lnTo>
                    <a:pt x="482728" y="687446"/>
                  </a:lnTo>
                  <a:cubicBezTo>
                    <a:pt x="482739" y="687446"/>
                    <a:pt x="483240" y="687446"/>
                    <a:pt x="505021" y="687446"/>
                  </a:cubicBezTo>
                  <a:cubicBezTo>
                    <a:pt x="505021" y="687438"/>
                    <a:pt x="505021" y="687324"/>
                    <a:pt x="505021" y="685554"/>
                  </a:cubicBezTo>
                  <a:lnTo>
                    <a:pt x="505021" y="672313"/>
                  </a:lnTo>
                  <a:cubicBezTo>
                    <a:pt x="505027" y="672313"/>
                    <a:pt x="505124" y="672313"/>
                    <a:pt x="506795" y="672313"/>
                  </a:cubicBezTo>
                  <a:lnTo>
                    <a:pt x="519208" y="672313"/>
                  </a:lnTo>
                  <a:cubicBezTo>
                    <a:pt x="519208" y="672325"/>
                    <a:pt x="519208" y="672839"/>
                    <a:pt x="519208" y="696093"/>
                  </a:cubicBezTo>
                  <a:cubicBezTo>
                    <a:pt x="519215" y="696093"/>
                    <a:pt x="519295" y="696093"/>
                    <a:pt x="520222" y="696093"/>
                  </a:cubicBezTo>
                  <a:lnTo>
                    <a:pt x="527315" y="696093"/>
                  </a:lnTo>
                  <a:cubicBezTo>
                    <a:pt x="527315" y="696087"/>
                    <a:pt x="527315" y="696006"/>
                    <a:pt x="527315" y="695012"/>
                  </a:cubicBezTo>
                  <a:lnTo>
                    <a:pt x="527315" y="687446"/>
                  </a:lnTo>
                  <a:cubicBezTo>
                    <a:pt x="527324" y="687446"/>
                    <a:pt x="527442" y="687446"/>
                    <a:pt x="529088" y="687446"/>
                  </a:cubicBezTo>
                  <a:lnTo>
                    <a:pt x="541502" y="687446"/>
                  </a:lnTo>
                  <a:cubicBezTo>
                    <a:pt x="541502" y="687459"/>
                    <a:pt x="541502" y="688018"/>
                    <a:pt x="541502" y="713387"/>
                  </a:cubicBezTo>
                  <a:cubicBezTo>
                    <a:pt x="541510" y="713387"/>
                    <a:pt x="541628" y="713387"/>
                    <a:pt x="543529" y="713387"/>
                  </a:cubicBezTo>
                  <a:lnTo>
                    <a:pt x="557715" y="713387"/>
                  </a:lnTo>
                  <a:cubicBezTo>
                    <a:pt x="557715" y="713398"/>
                    <a:pt x="557715" y="713513"/>
                    <a:pt x="557715" y="715008"/>
                  </a:cubicBezTo>
                  <a:lnTo>
                    <a:pt x="557715" y="726358"/>
                  </a:lnTo>
                  <a:cubicBezTo>
                    <a:pt x="557723" y="726358"/>
                    <a:pt x="557794" y="726358"/>
                    <a:pt x="558475" y="726358"/>
                  </a:cubicBezTo>
                  <a:lnTo>
                    <a:pt x="563796" y="726358"/>
                  </a:lnTo>
                  <a:cubicBezTo>
                    <a:pt x="563796" y="726350"/>
                    <a:pt x="563796" y="726274"/>
                    <a:pt x="563796" y="725547"/>
                  </a:cubicBezTo>
                  <a:lnTo>
                    <a:pt x="563796" y="719872"/>
                  </a:lnTo>
                  <a:cubicBezTo>
                    <a:pt x="563813" y="719872"/>
                    <a:pt x="564532" y="719872"/>
                    <a:pt x="594196" y="719872"/>
                  </a:cubicBezTo>
                  <a:cubicBezTo>
                    <a:pt x="594196" y="719886"/>
                    <a:pt x="594196" y="720449"/>
                    <a:pt x="594196" y="743652"/>
                  </a:cubicBezTo>
                  <a:cubicBezTo>
                    <a:pt x="594203" y="743652"/>
                    <a:pt x="594282" y="743652"/>
                    <a:pt x="595209" y="743652"/>
                  </a:cubicBezTo>
                  <a:lnTo>
                    <a:pt x="602303" y="743652"/>
                  </a:lnTo>
                  <a:cubicBezTo>
                    <a:pt x="602303" y="743659"/>
                    <a:pt x="602303" y="743732"/>
                    <a:pt x="602303" y="744733"/>
                  </a:cubicBezTo>
                  <a:lnTo>
                    <a:pt x="602303" y="752299"/>
                  </a:lnTo>
                  <a:cubicBezTo>
                    <a:pt x="602312" y="752299"/>
                    <a:pt x="602385" y="752299"/>
                    <a:pt x="603063" y="752299"/>
                  </a:cubicBezTo>
                  <a:lnTo>
                    <a:pt x="608383" y="752299"/>
                  </a:lnTo>
                  <a:cubicBezTo>
                    <a:pt x="608383" y="752292"/>
                    <a:pt x="608383" y="752172"/>
                    <a:pt x="608383" y="750137"/>
                  </a:cubicBezTo>
                  <a:lnTo>
                    <a:pt x="608383" y="735005"/>
                  </a:lnTo>
                  <a:cubicBezTo>
                    <a:pt x="608390" y="735005"/>
                    <a:pt x="608468" y="735005"/>
                    <a:pt x="609396" y="735005"/>
                  </a:cubicBezTo>
                  <a:lnTo>
                    <a:pt x="616490" y="735005"/>
                  </a:lnTo>
                  <a:cubicBezTo>
                    <a:pt x="616490" y="735013"/>
                    <a:pt x="616490" y="735096"/>
                    <a:pt x="616490" y="736086"/>
                  </a:cubicBezTo>
                  <a:lnTo>
                    <a:pt x="616490" y="743652"/>
                  </a:lnTo>
                  <a:lnTo>
                    <a:pt x="621810" y="741659"/>
                  </a:lnTo>
                  <a:cubicBezTo>
                    <a:pt x="622570" y="741287"/>
                    <a:pt x="622570" y="741085"/>
                    <a:pt x="622570" y="740679"/>
                  </a:cubicBezTo>
                  <a:lnTo>
                    <a:pt x="622570" y="735005"/>
                  </a:lnTo>
                  <a:cubicBezTo>
                    <a:pt x="622587" y="735005"/>
                    <a:pt x="623388" y="735005"/>
                    <a:pt x="661077" y="735005"/>
                  </a:cubicBezTo>
                  <a:cubicBezTo>
                    <a:pt x="661077" y="735019"/>
                    <a:pt x="661077" y="735566"/>
                    <a:pt x="661077" y="758784"/>
                  </a:cubicBezTo>
                  <a:cubicBezTo>
                    <a:pt x="661085" y="758784"/>
                    <a:pt x="661203" y="758784"/>
                    <a:pt x="663103" y="758784"/>
                  </a:cubicBezTo>
                  <a:lnTo>
                    <a:pt x="677290" y="758784"/>
                  </a:lnTo>
                  <a:cubicBezTo>
                    <a:pt x="677290" y="758792"/>
                    <a:pt x="677290" y="758874"/>
                    <a:pt x="677290" y="759865"/>
                  </a:cubicBezTo>
                  <a:lnTo>
                    <a:pt x="677290" y="767431"/>
                  </a:lnTo>
                  <a:cubicBezTo>
                    <a:pt x="677299" y="767431"/>
                    <a:pt x="677422" y="767431"/>
                    <a:pt x="679064" y="767431"/>
                  </a:cubicBezTo>
                  <a:lnTo>
                    <a:pt x="691477" y="767431"/>
                  </a:lnTo>
                  <a:cubicBezTo>
                    <a:pt x="691477" y="767419"/>
                    <a:pt x="691477" y="766908"/>
                    <a:pt x="691477" y="743652"/>
                  </a:cubicBezTo>
                  <a:cubicBezTo>
                    <a:pt x="691484" y="743652"/>
                    <a:pt x="691562" y="743652"/>
                    <a:pt x="692490" y="743652"/>
                  </a:cubicBezTo>
                  <a:lnTo>
                    <a:pt x="699584" y="743652"/>
                  </a:lnTo>
                  <a:cubicBezTo>
                    <a:pt x="699584" y="743633"/>
                    <a:pt x="699584" y="742862"/>
                    <a:pt x="699584" y="711225"/>
                  </a:cubicBezTo>
                  <a:cubicBezTo>
                    <a:pt x="699591" y="711225"/>
                    <a:pt x="699668" y="711225"/>
                    <a:pt x="700597" y="711225"/>
                  </a:cubicBezTo>
                  <a:lnTo>
                    <a:pt x="707691" y="711225"/>
                  </a:lnTo>
                  <a:cubicBezTo>
                    <a:pt x="707691" y="711219"/>
                    <a:pt x="707691" y="711110"/>
                    <a:pt x="707691" y="709334"/>
                  </a:cubicBezTo>
                  <a:lnTo>
                    <a:pt x="707691" y="696093"/>
                  </a:lnTo>
                  <a:cubicBezTo>
                    <a:pt x="705664" y="696093"/>
                    <a:pt x="705664" y="696093"/>
                    <a:pt x="706424" y="694471"/>
                  </a:cubicBezTo>
                  <a:lnTo>
                    <a:pt x="711744" y="683122"/>
                  </a:lnTo>
                  <a:cubicBezTo>
                    <a:pt x="711749" y="683139"/>
                    <a:pt x="711944" y="683813"/>
                    <a:pt x="719851" y="711225"/>
                  </a:cubicBezTo>
                  <a:cubicBezTo>
                    <a:pt x="719859" y="711225"/>
                    <a:pt x="719932" y="711225"/>
                    <a:pt x="720611" y="711225"/>
                  </a:cubicBezTo>
                  <a:lnTo>
                    <a:pt x="725931" y="711225"/>
                  </a:lnTo>
                  <a:cubicBezTo>
                    <a:pt x="725931" y="711212"/>
                    <a:pt x="725931" y="710033"/>
                    <a:pt x="725931" y="605298"/>
                  </a:cubicBezTo>
                  <a:cubicBezTo>
                    <a:pt x="725941" y="605298"/>
                    <a:pt x="726055" y="605298"/>
                    <a:pt x="727451" y="605298"/>
                  </a:cubicBezTo>
                  <a:lnTo>
                    <a:pt x="738091" y="605298"/>
                  </a:lnTo>
                  <a:cubicBezTo>
                    <a:pt x="738091" y="605276"/>
                    <a:pt x="738091" y="604266"/>
                    <a:pt x="738091" y="557739"/>
                  </a:cubicBezTo>
                  <a:cubicBezTo>
                    <a:pt x="738108" y="557739"/>
                    <a:pt x="738733" y="557739"/>
                    <a:pt x="764438" y="557739"/>
                  </a:cubicBezTo>
                  <a:cubicBezTo>
                    <a:pt x="764438" y="557727"/>
                    <a:pt x="764438" y="557217"/>
                    <a:pt x="764438" y="536121"/>
                  </a:cubicBezTo>
                  <a:cubicBezTo>
                    <a:pt x="764457" y="536121"/>
                    <a:pt x="765246" y="536121"/>
                    <a:pt x="798892" y="536121"/>
                  </a:cubicBezTo>
                  <a:cubicBezTo>
                    <a:pt x="798892" y="536129"/>
                    <a:pt x="798892" y="536259"/>
                    <a:pt x="798892" y="538553"/>
                  </a:cubicBezTo>
                  <a:lnTo>
                    <a:pt x="798892" y="555577"/>
                  </a:lnTo>
                  <a:cubicBezTo>
                    <a:pt x="798901" y="555577"/>
                    <a:pt x="799032" y="555577"/>
                    <a:pt x="801172" y="555577"/>
                  </a:cubicBezTo>
                  <a:lnTo>
                    <a:pt x="817132" y="555577"/>
                  </a:lnTo>
                  <a:cubicBezTo>
                    <a:pt x="817132" y="555595"/>
                    <a:pt x="817132" y="556489"/>
                    <a:pt x="817132" y="603136"/>
                  </a:cubicBezTo>
                  <a:cubicBezTo>
                    <a:pt x="817138" y="603136"/>
                    <a:pt x="817214" y="603136"/>
                    <a:pt x="818145" y="603136"/>
                  </a:cubicBezTo>
                  <a:lnTo>
                    <a:pt x="825239" y="603136"/>
                  </a:lnTo>
                  <a:lnTo>
                    <a:pt x="839426" y="607460"/>
                  </a:lnTo>
                  <a:cubicBezTo>
                    <a:pt x="839426" y="607470"/>
                    <a:pt x="839426" y="608120"/>
                    <a:pt x="839426" y="646372"/>
                  </a:cubicBezTo>
                  <a:cubicBezTo>
                    <a:pt x="839432" y="646372"/>
                    <a:pt x="839507" y="646372"/>
                    <a:pt x="840439" y="646372"/>
                  </a:cubicBezTo>
                  <a:lnTo>
                    <a:pt x="847532" y="646372"/>
                  </a:lnTo>
                  <a:cubicBezTo>
                    <a:pt x="847532" y="646382"/>
                    <a:pt x="847532" y="646488"/>
                    <a:pt x="847532" y="647993"/>
                  </a:cubicBezTo>
                  <a:lnTo>
                    <a:pt x="847532" y="659342"/>
                  </a:lnTo>
                  <a:cubicBezTo>
                    <a:pt x="847540" y="659342"/>
                    <a:pt x="847664" y="659342"/>
                    <a:pt x="849559" y="659342"/>
                  </a:cubicBezTo>
                  <a:lnTo>
                    <a:pt x="863746" y="659342"/>
                  </a:lnTo>
                  <a:lnTo>
                    <a:pt x="869826" y="665828"/>
                  </a:lnTo>
                  <a:cubicBezTo>
                    <a:pt x="869826" y="665840"/>
                    <a:pt x="869826" y="666326"/>
                    <a:pt x="869826" y="687446"/>
                  </a:cubicBezTo>
                  <a:cubicBezTo>
                    <a:pt x="869835" y="687446"/>
                    <a:pt x="869966" y="687446"/>
                    <a:pt x="872106" y="687446"/>
                  </a:cubicBezTo>
                  <a:lnTo>
                    <a:pt x="888066" y="687446"/>
                  </a:lnTo>
                  <a:cubicBezTo>
                    <a:pt x="888066" y="687453"/>
                    <a:pt x="888066" y="687533"/>
                    <a:pt x="888066" y="688526"/>
                  </a:cubicBezTo>
                  <a:lnTo>
                    <a:pt x="888066" y="696093"/>
                  </a:lnTo>
                  <a:cubicBezTo>
                    <a:pt x="888075" y="696093"/>
                    <a:pt x="888174" y="696093"/>
                    <a:pt x="889333" y="696093"/>
                  </a:cubicBezTo>
                  <a:lnTo>
                    <a:pt x="898200" y="696093"/>
                  </a:lnTo>
                  <a:cubicBezTo>
                    <a:pt x="898200" y="696102"/>
                    <a:pt x="898200" y="696231"/>
                    <a:pt x="898200" y="698254"/>
                  </a:cubicBezTo>
                  <a:lnTo>
                    <a:pt x="898200" y="713387"/>
                  </a:lnTo>
                  <a:cubicBezTo>
                    <a:pt x="902253" y="713387"/>
                    <a:pt x="902253" y="713387"/>
                    <a:pt x="902253" y="711495"/>
                  </a:cubicBezTo>
                  <a:lnTo>
                    <a:pt x="902253" y="698254"/>
                  </a:lnTo>
                  <a:cubicBezTo>
                    <a:pt x="902259" y="698254"/>
                    <a:pt x="902337" y="698254"/>
                    <a:pt x="903266" y="698254"/>
                  </a:cubicBezTo>
                  <a:lnTo>
                    <a:pt x="910360" y="698254"/>
                  </a:lnTo>
                  <a:cubicBezTo>
                    <a:pt x="910360" y="698265"/>
                    <a:pt x="910360" y="698384"/>
                    <a:pt x="910360" y="699876"/>
                  </a:cubicBezTo>
                  <a:lnTo>
                    <a:pt x="910360" y="711225"/>
                  </a:lnTo>
                  <a:cubicBezTo>
                    <a:pt x="910369" y="711225"/>
                    <a:pt x="910442" y="711225"/>
                    <a:pt x="911120" y="711225"/>
                  </a:cubicBezTo>
                  <a:lnTo>
                    <a:pt x="916440" y="711225"/>
                  </a:lnTo>
                  <a:cubicBezTo>
                    <a:pt x="916440" y="706902"/>
                    <a:pt x="916440" y="706902"/>
                    <a:pt x="965080" y="706902"/>
                  </a:cubicBezTo>
                  <a:cubicBezTo>
                    <a:pt x="965080" y="706911"/>
                    <a:pt x="965080" y="707012"/>
                    <a:pt x="965080" y="708253"/>
                  </a:cubicBezTo>
                  <a:lnTo>
                    <a:pt x="965080" y="717710"/>
                  </a:lnTo>
                  <a:cubicBezTo>
                    <a:pt x="965088" y="717710"/>
                    <a:pt x="965163" y="717710"/>
                    <a:pt x="965840" y="717710"/>
                  </a:cubicBezTo>
                  <a:lnTo>
                    <a:pt x="971161" y="717710"/>
                  </a:lnTo>
                  <a:cubicBezTo>
                    <a:pt x="971161" y="717719"/>
                    <a:pt x="971161" y="717841"/>
                    <a:pt x="971161" y="719872"/>
                  </a:cubicBezTo>
                  <a:lnTo>
                    <a:pt x="971161" y="735005"/>
                  </a:lnTo>
                  <a:cubicBezTo>
                    <a:pt x="971169" y="735001"/>
                    <a:pt x="971285" y="734923"/>
                    <a:pt x="973187" y="733654"/>
                  </a:cubicBezTo>
                  <a:lnTo>
                    <a:pt x="987374" y="724196"/>
                  </a:lnTo>
                  <a:cubicBezTo>
                    <a:pt x="987376" y="724177"/>
                    <a:pt x="987507" y="723302"/>
                    <a:pt x="993454" y="683122"/>
                  </a:cubicBezTo>
                  <a:cubicBezTo>
                    <a:pt x="993463" y="683120"/>
                    <a:pt x="993532" y="683094"/>
                    <a:pt x="994214" y="682852"/>
                  </a:cubicBezTo>
                  <a:lnTo>
                    <a:pt x="999534" y="680960"/>
                  </a:lnTo>
                  <a:cubicBezTo>
                    <a:pt x="999534" y="680944"/>
                    <a:pt x="999567" y="679883"/>
                    <a:pt x="1001561" y="611783"/>
                  </a:cubicBezTo>
                  <a:cubicBezTo>
                    <a:pt x="1001561" y="611801"/>
                    <a:pt x="1001594" y="612892"/>
                    <a:pt x="1003588" y="680960"/>
                  </a:cubicBezTo>
                  <a:cubicBezTo>
                    <a:pt x="1003597" y="680963"/>
                    <a:pt x="1003668" y="680988"/>
                    <a:pt x="1004348" y="681230"/>
                  </a:cubicBezTo>
                  <a:lnTo>
                    <a:pt x="1009668" y="683122"/>
                  </a:lnTo>
                  <a:cubicBezTo>
                    <a:pt x="1009668" y="683102"/>
                    <a:pt x="1009668" y="681769"/>
                    <a:pt x="1009668" y="596651"/>
                  </a:cubicBezTo>
                  <a:cubicBezTo>
                    <a:pt x="1013721" y="596651"/>
                    <a:pt x="1013721" y="596651"/>
                    <a:pt x="1013721" y="564224"/>
                  </a:cubicBezTo>
                  <a:cubicBezTo>
                    <a:pt x="1013733" y="564224"/>
                    <a:pt x="1014419" y="564224"/>
                    <a:pt x="1052228" y="564224"/>
                  </a:cubicBezTo>
                  <a:cubicBezTo>
                    <a:pt x="1052228" y="564241"/>
                    <a:pt x="1052228" y="564959"/>
                    <a:pt x="1052228" y="596651"/>
                  </a:cubicBezTo>
                  <a:cubicBezTo>
                    <a:pt x="1052237" y="596651"/>
                    <a:pt x="1052309" y="596651"/>
                    <a:pt x="1052988" y="596651"/>
                  </a:cubicBezTo>
                  <a:lnTo>
                    <a:pt x="1058308" y="596651"/>
                  </a:lnTo>
                  <a:cubicBezTo>
                    <a:pt x="1058308" y="596630"/>
                    <a:pt x="1058308" y="595324"/>
                    <a:pt x="1058308" y="514503"/>
                  </a:cubicBezTo>
                  <a:cubicBezTo>
                    <a:pt x="1058314" y="514503"/>
                    <a:pt x="1058413" y="514503"/>
                    <a:pt x="1060082" y="514503"/>
                  </a:cubicBezTo>
                  <a:lnTo>
                    <a:pt x="1072495" y="514503"/>
                  </a:lnTo>
                  <a:cubicBezTo>
                    <a:pt x="1072495" y="514496"/>
                    <a:pt x="1072495" y="514385"/>
                    <a:pt x="1072495" y="512612"/>
                  </a:cubicBezTo>
                  <a:lnTo>
                    <a:pt x="1072495" y="499371"/>
                  </a:lnTo>
                  <a:cubicBezTo>
                    <a:pt x="1072506" y="499371"/>
                    <a:pt x="1073004" y="499371"/>
                    <a:pt x="1094789" y="499371"/>
                  </a:cubicBezTo>
                  <a:cubicBezTo>
                    <a:pt x="1094789" y="499364"/>
                    <a:pt x="1094789" y="499283"/>
                    <a:pt x="1094789" y="498290"/>
                  </a:cubicBezTo>
                  <a:lnTo>
                    <a:pt x="1094789" y="490724"/>
                  </a:lnTo>
                  <a:cubicBezTo>
                    <a:pt x="1094796" y="490724"/>
                    <a:pt x="1094906" y="490724"/>
                    <a:pt x="1096562" y="490724"/>
                  </a:cubicBezTo>
                  <a:lnTo>
                    <a:pt x="1108976" y="490724"/>
                  </a:lnTo>
                  <a:cubicBezTo>
                    <a:pt x="1108976" y="490732"/>
                    <a:pt x="1108976" y="490811"/>
                    <a:pt x="1108976" y="491805"/>
                  </a:cubicBezTo>
                  <a:lnTo>
                    <a:pt x="1108976" y="499371"/>
                  </a:lnTo>
                  <a:cubicBezTo>
                    <a:pt x="1108985" y="499371"/>
                    <a:pt x="1109058" y="499371"/>
                    <a:pt x="1109736" y="499371"/>
                  </a:cubicBezTo>
                  <a:lnTo>
                    <a:pt x="1115056" y="499371"/>
                  </a:lnTo>
                  <a:lnTo>
                    <a:pt x="1125189" y="495047"/>
                  </a:lnTo>
                  <a:lnTo>
                    <a:pt x="1129242" y="498290"/>
                  </a:lnTo>
                  <a:lnTo>
                    <a:pt x="1129242" y="490724"/>
                  </a:lnTo>
                  <a:cubicBezTo>
                    <a:pt x="1129251" y="490724"/>
                    <a:pt x="1129388" y="490724"/>
                    <a:pt x="1131522" y="490724"/>
                  </a:cubicBezTo>
                  <a:lnTo>
                    <a:pt x="1147483" y="490724"/>
                  </a:lnTo>
                  <a:cubicBezTo>
                    <a:pt x="1147483" y="490732"/>
                    <a:pt x="1147483" y="490811"/>
                    <a:pt x="1147483" y="491805"/>
                  </a:cubicBezTo>
                  <a:lnTo>
                    <a:pt x="1147483" y="499371"/>
                  </a:lnTo>
                  <a:cubicBezTo>
                    <a:pt x="1147502" y="499371"/>
                    <a:pt x="1148238" y="499371"/>
                    <a:pt x="1177883" y="499371"/>
                  </a:cubicBezTo>
                  <a:cubicBezTo>
                    <a:pt x="1177883" y="499381"/>
                    <a:pt x="1177883" y="499490"/>
                    <a:pt x="1177883" y="500992"/>
                  </a:cubicBezTo>
                  <a:lnTo>
                    <a:pt x="1177883" y="512342"/>
                  </a:lnTo>
                  <a:cubicBezTo>
                    <a:pt x="1177900" y="512342"/>
                    <a:pt x="1178540" y="512342"/>
                    <a:pt x="1204230" y="512342"/>
                  </a:cubicBezTo>
                  <a:cubicBezTo>
                    <a:pt x="1204230" y="512358"/>
                    <a:pt x="1204230" y="513038"/>
                    <a:pt x="1204230" y="542606"/>
                  </a:cubicBezTo>
                  <a:cubicBezTo>
                    <a:pt x="1204239" y="542606"/>
                    <a:pt x="1204312" y="542606"/>
                    <a:pt x="1204990" y="542606"/>
                  </a:cubicBezTo>
                  <a:lnTo>
                    <a:pt x="1210310" y="542606"/>
                  </a:lnTo>
                  <a:cubicBezTo>
                    <a:pt x="1210310" y="542613"/>
                    <a:pt x="1210310" y="542699"/>
                    <a:pt x="1210310" y="543687"/>
                  </a:cubicBezTo>
                  <a:lnTo>
                    <a:pt x="1210310" y="551254"/>
                  </a:lnTo>
                  <a:cubicBezTo>
                    <a:pt x="1214364" y="551254"/>
                    <a:pt x="1214364" y="551254"/>
                    <a:pt x="1214364" y="581518"/>
                  </a:cubicBezTo>
                  <a:cubicBezTo>
                    <a:pt x="1214373" y="581518"/>
                    <a:pt x="1214447" y="581518"/>
                    <a:pt x="1215124" y="581518"/>
                  </a:cubicBezTo>
                  <a:lnTo>
                    <a:pt x="1220444" y="581518"/>
                  </a:lnTo>
                  <a:cubicBezTo>
                    <a:pt x="1220444" y="581527"/>
                    <a:pt x="1220444" y="581594"/>
                    <a:pt x="1220444" y="582329"/>
                  </a:cubicBezTo>
                  <a:lnTo>
                    <a:pt x="1220444" y="588004"/>
                  </a:lnTo>
                  <a:cubicBezTo>
                    <a:pt x="1220450" y="588004"/>
                    <a:pt x="1220528" y="588004"/>
                    <a:pt x="1221457" y="588004"/>
                  </a:cubicBezTo>
                  <a:lnTo>
                    <a:pt x="1228550" y="588004"/>
                  </a:lnTo>
                  <a:cubicBezTo>
                    <a:pt x="1228550" y="588021"/>
                    <a:pt x="1228550" y="588734"/>
                    <a:pt x="1228550" y="618269"/>
                  </a:cubicBezTo>
                  <a:cubicBezTo>
                    <a:pt x="1228558" y="618269"/>
                    <a:pt x="1228678" y="618269"/>
                    <a:pt x="1230577" y="618269"/>
                  </a:cubicBezTo>
                  <a:lnTo>
                    <a:pt x="1244764" y="618269"/>
                  </a:lnTo>
                  <a:cubicBezTo>
                    <a:pt x="1244764" y="618285"/>
                    <a:pt x="1244764" y="618865"/>
                    <a:pt x="1244764" y="642048"/>
                  </a:cubicBezTo>
                  <a:cubicBezTo>
                    <a:pt x="1246791" y="642048"/>
                    <a:pt x="1246791" y="642048"/>
                    <a:pt x="1246791" y="643669"/>
                  </a:cubicBezTo>
                  <a:lnTo>
                    <a:pt x="1246791" y="655019"/>
                  </a:lnTo>
                  <a:cubicBezTo>
                    <a:pt x="1246800" y="655019"/>
                    <a:pt x="1246870" y="655019"/>
                    <a:pt x="1247551" y="655019"/>
                  </a:cubicBezTo>
                  <a:lnTo>
                    <a:pt x="1252871" y="655019"/>
                  </a:lnTo>
                  <a:cubicBezTo>
                    <a:pt x="1252871" y="655033"/>
                    <a:pt x="1252871" y="655596"/>
                    <a:pt x="1252871" y="678798"/>
                  </a:cubicBezTo>
                  <a:cubicBezTo>
                    <a:pt x="1252879" y="678798"/>
                    <a:pt x="1252978" y="678798"/>
                    <a:pt x="1254137" y="678798"/>
                  </a:cubicBezTo>
                  <a:lnTo>
                    <a:pt x="1263004" y="678798"/>
                  </a:lnTo>
                  <a:cubicBezTo>
                    <a:pt x="1265031" y="680960"/>
                    <a:pt x="1265031" y="680960"/>
                    <a:pt x="1265031" y="682852"/>
                  </a:cubicBezTo>
                  <a:lnTo>
                    <a:pt x="1265031" y="696093"/>
                  </a:lnTo>
                  <a:cubicBezTo>
                    <a:pt x="1265036" y="696086"/>
                    <a:pt x="1265123" y="695979"/>
                    <a:pt x="1266551" y="694201"/>
                  </a:cubicBezTo>
                  <a:lnTo>
                    <a:pt x="1277191" y="680960"/>
                  </a:lnTo>
                  <a:cubicBezTo>
                    <a:pt x="1277206" y="680960"/>
                    <a:pt x="1277845" y="680960"/>
                    <a:pt x="1305565" y="680960"/>
                  </a:cubicBezTo>
                  <a:cubicBezTo>
                    <a:pt x="1305565" y="680985"/>
                    <a:pt x="1305565" y="682386"/>
                    <a:pt x="1305565" y="767431"/>
                  </a:cubicBezTo>
                  <a:cubicBezTo>
                    <a:pt x="1305573" y="767431"/>
                    <a:pt x="1305649" y="767431"/>
                    <a:pt x="1306325" y="767431"/>
                  </a:cubicBezTo>
                  <a:lnTo>
                    <a:pt x="1311645" y="767431"/>
                  </a:lnTo>
                  <a:cubicBezTo>
                    <a:pt x="1311649" y="767423"/>
                    <a:pt x="1311708" y="767323"/>
                    <a:pt x="1312405" y="766080"/>
                  </a:cubicBezTo>
                  <a:lnTo>
                    <a:pt x="1317725" y="756622"/>
                  </a:lnTo>
                  <a:cubicBezTo>
                    <a:pt x="1317725" y="756629"/>
                    <a:pt x="1317725" y="756728"/>
                    <a:pt x="1317725" y="758514"/>
                  </a:cubicBezTo>
                  <a:lnTo>
                    <a:pt x="1317725" y="771755"/>
                  </a:lnTo>
                  <a:cubicBezTo>
                    <a:pt x="1321778" y="771755"/>
                    <a:pt x="1321778" y="771755"/>
                    <a:pt x="1321778" y="726358"/>
                  </a:cubicBezTo>
                  <a:cubicBezTo>
                    <a:pt x="1321787" y="726358"/>
                    <a:pt x="1321857" y="726358"/>
                    <a:pt x="1322538" y="726358"/>
                  </a:cubicBezTo>
                  <a:lnTo>
                    <a:pt x="1327858" y="726358"/>
                  </a:lnTo>
                  <a:cubicBezTo>
                    <a:pt x="1327858" y="726343"/>
                    <a:pt x="1327858" y="725343"/>
                    <a:pt x="1327858" y="661504"/>
                  </a:cubicBezTo>
                  <a:cubicBezTo>
                    <a:pt x="1327865" y="661504"/>
                    <a:pt x="1327946" y="661504"/>
                    <a:pt x="1328872" y="661504"/>
                  </a:cubicBezTo>
                  <a:lnTo>
                    <a:pt x="1335965" y="661504"/>
                  </a:lnTo>
                  <a:cubicBezTo>
                    <a:pt x="1335971" y="661483"/>
                    <a:pt x="1336235" y="660543"/>
                    <a:pt x="1348125" y="618269"/>
                  </a:cubicBezTo>
                  <a:cubicBezTo>
                    <a:pt x="1348134" y="618269"/>
                    <a:pt x="1348231" y="618269"/>
                    <a:pt x="1349392" y="618269"/>
                  </a:cubicBezTo>
                  <a:lnTo>
                    <a:pt x="1358259" y="618269"/>
                  </a:lnTo>
                  <a:cubicBezTo>
                    <a:pt x="1358264" y="618292"/>
                    <a:pt x="1358490" y="619258"/>
                    <a:pt x="1368392" y="661504"/>
                  </a:cubicBezTo>
                  <a:cubicBezTo>
                    <a:pt x="1368398" y="661504"/>
                    <a:pt x="1368472" y="661504"/>
                    <a:pt x="1369405" y="661504"/>
                  </a:cubicBezTo>
                  <a:lnTo>
                    <a:pt x="1376499" y="661504"/>
                  </a:lnTo>
                  <a:cubicBezTo>
                    <a:pt x="1376499" y="661515"/>
                    <a:pt x="1376499" y="662182"/>
                    <a:pt x="1376499" y="700416"/>
                  </a:cubicBezTo>
                  <a:cubicBezTo>
                    <a:pt x="1376506" y="700416"/>
                    <a:pt x="1376605" y="700416"/>
                    <a:pt x="1378272" y="700416"/>
                  </a:cubicBezTo>
                  <a:lnTo>
                    <a:pt x="1390686" y="700416"/>
                  </a:lnTo>
                  <a:cubicBezTo>
                    <a:pt x="1390686" y="700424"/>
                    <a:pt x="1390686" y="700546"/>
                    <a:pt x="1390686" y="702578"/>
                  </a:cubicBezTo>
                  <a:lnTo>
                    <a:pt x="1390686" y="717710"/>
                  </a:lnTo>
                  <a:cubicBezTo>
                    <a:pt x="1394739" y="717710"/>
                    <a:pt x="1394739" y="717710"/>
                    <a:pt x="1394739" y="715549"/>
                  </a:cubicBezTo>
                  <a:lnTo>
                    <a:pt x="1394739" y="700416"/>
                  </a:lnTo>
                  <a:cubicBezTo>
                    <a:pt x="1394749" y="700416"/>
                    <a:pt x="1394861" y="700416"/>
                    <a:pt x="1396259" y="700416"/>
                  </a:cubicBezTo>
                  <a:lnTo>
                    <a:pt x="1406899" y="700416"/>
                  </a:lnTo>
                  <a:cubicBezTo>
                    <a:pt x="1406899" y="700426"/>
                    <a:pt x="1406899" y="700543"/>
                    <a:pt x="1406899" y="702037"/>
                  </a:cubicBezTo>
                  <a:lnTo>
                    <a:pt x="1406899" y="713387"/>
                  </a:lnTo>
                  <a:cubicBezTo>
                    <a:pt x="1406915" y="713387"/>
                    <a:pt x="1407624" y="713387"/>
                    <a:pt x="1437300" y="713387"/>
                  </a:cubicBezTo>
                  <a:cubicBezTo>
                    <a:pt x="1437300" y="713370"/>
                    <a:pt x="1437300" y="712599"/>
                    <a:pt x="1437300" y="676637"/>
                  </a:cubicBezTo>
                  <a:cubicBezTo>
                    <a:pt x="1437308" y="676637"/>
                    <a:pt x="1437401" y="676637"/>
                    <a:pt x="1438566" y="676637"/>
                  </a:cubicBezTo>
                  <a:lnTo>
                    <a:pt x="1447433" y="676637"/>
                  </a:lnTo>
                  <a:cubicBezTo>
                    <a:pt x="1447433" y="676648"/>
                    <a:pt x="1447433" y="677142"/>
                    <a:pt x="1447433" y="698254"/>
                  </a:cubicBezTo>
                  <a:cubicBezTo>
                    <a:pt x="1449460" y="698254"/>
                    <a:pt x="1449460" y="698254"/>
                    <a:pt x="1449460" y="665828"/>
                  </a:cubicBezTo>
                  <a:cubicBezTo>
                    <a:pt x="1449474" y="665828"/>
                    <a:pt x="1450015" y="665828"/>
                    <a:pt x="1471753" y="665828"/>
                  </a:cubicBezTo>
                  <a:cubicBezTo>
                    <a:pt x="1471753" y="665818"/>
                    <a:pt x="1471753" y="665698"/>
                    <a:pt x="1471753" y="664206"/>
                  </a:cubicBezTo>
                  <a:lnTo>
                    <a:pt x="1471753" y="652857"/>
                  </a:lnTo>
                  <a:cubicBezTo>
                    <a:pt x="1471761" y="652857"/>
                    <a:pt x="1471836" y="652857"/>
                    <a:pt x="1472513" y="652857"/>
                  </a:cubicBezTo>
                  <a:lnTo>
                    <a:pt x="1477833" y="652857"/>
                  </a:lnTo>
                  <a:cubicBezTo>
                    <a:pt x="1477833" y="652851"/>
                    <a:pt x="1477833" y="652738"/>
                    <a:pt x="1477833" y="650966"/>
                  </a:cubicBezTo>
                  <a:lnTo>
                    <a:pt x="1477833" y="637725"/>
                  </a:lnTo>
                  <a:lnTo>
                    <a:pt x="1481887" y="644210"/>
                  </a:lnTo>
                  <a:cubicBezTo>
                    <a:pt x="1481895" y="644210"/>
                    <a:pt x="1482024" y="644210"/>
                    <a:pt x="1484167" y="644210"/>
                  </a:cubicBezTo>
                  <a:lnTo>
                    <a:pt x="1500127" y="644210"/>
                  </a:lnTo>
                  <a:cubicBezTo>
                    <a:pt x="1500127" y="644202"/>
                    <a:pt x="1500127" y="644134"/>
                    <a:pt x="1500127" y="643399"/>
                  </a:cubicBezTo>
                  <a:lnTo>
                    <a:pt x="1500127" y="637725"/>
                  </a:lnTo>
                  <a:cubicBezTo>
                    <a:pt x="1500136" y="637725"/>
                    <a:pt x="1500210" y="637725"/>
                    <a:pt x="1500887" y="637725"/>
                  </a:cubicBezTo>
                  <a:lnTo>
                    <a:pt x="1506207" y="637725"/>
                  </a:lnTo>
                  <a:cubicBezTo>
                    <a:pt x="1506207" y="637734"/>
                    <a:pt x="1506207" y="637834"/>
                    <a:pt x="1506207" y="639076"/>
                  </a:cubicBezTo>
                  <a:lnTo>
                    <a:pt x="1506207" y="648534"/>
                  </a:lnTo>
                  <a:cubicBezTo>
                    <a:pt x="1506222" y="648534"/>
                    <a:pt x="1506955" y="648534"/>
                    <a:pt x="1544714" y="648534"/>
                  </a:cubicBezTo>
                  <a:cubicBezTo>
                    <a:pt x="1544714" y="648552"/>
                    <a:pt x="1544714" y="650062"/>
                    <a:pt x="1544714" y="786887"/>
                  </a:cubicBezTo>
                  <a:cubicBezTo>
                    <a:pt x="1544724" y="786887"/>
                    <a:pt x="1544839" y="786887"/>
                    <a:pt x="1546234" y="786887"/>
                  </a:cubicBezTo>
                  <a:lnTo>
                    <a:pt x="1556874" y="786887"/>
                  </a:lnTo>
                  <a:cubicBezTo>
                    <a:pt x="1556874" y="782564"/>
                    <a:pt x="1556874" y="778240"/>
                    <a:pt x="1556874" y="773917"/>
                  </a:cubicBezTo>
                  <a:cubicBezTo>
                    <a:pt x="1558901" y="773917"/>
                    <a:pt x="1558901" y="773917"/>
                    <a:pt x="1560928" y="773917"/>
                  </a:cubicBezTo>
                  <a:cubicBezTo>
                    <a:pt x="1560928" y="778240"/>
                    <a:pt x="1560928" y="782564"/>
                    <a:pt x="1560928" y="786887"/>
                  </a:cubicBezTo>
                  <a:cubicBezTo>
                    <a:pt x="1571061" y="786887"/>
                    <a:pt x="1581195" y="786887"/>
                    <a:pt x="1591328" y="786887"/>
                  </a:cubicBezTo>
                  <a:cubicBezTo>
                    <a:pt x="1591328" y="776078"/>
                    <a:pt x="1591328" y="767431"/>
                    <a:pt x="1591328" y="756622"/>
                  </a:cubicBezTo>
                  <a:cubicBezTo>
                    <a:pt x="1595382" y="756622"/>
                    <a:pt x="1599435" y="756622"/>
                    <a:pt x="1603488" y="756622"/>
                  </a:cubicBezTo>
                  <a:lnTo>
                    <a:pt x="1615648" y="754461"/>
                  </a:lnTo>
                  <a:cubicBezTo>
                    <a:pt x="1617675" y="754461"/>
                    <a:pt x="1617675" y="756622"/>
                    <a:pt x="1619702" y="756622"/>
                  </a:cubicBezTo>
                  <a:lnTo>
                    <a:pt x="1629835" y="756622"/>
                  </a:lnTo>
                  <a:cubicBezTo>
                    <a:pt x="1629835" y="767431"/>
                    <a:pt x="1629835" y="778240"/>
                    <a:pt x="1629835" y="786887"/>
                  </a:cubicBezTo>
                  <a:cubicBezTo>
                    <a:pt x="1631862" y="786887"/>
                    <a:pt x="1633889" y="786887"/>
                    <a:pt x="1637942" y="786887"/>
                  </a:cubicBezTo>
                  <a:cubicBezTo>
                    <a:pt x="1637942" y="793373"/>
                    <a:pt x="1637942" y="799858"/>
                    <a:pt x="1637942" y="804182"/>
                  </a:cubicBezTo>
                  <a:lnTo>
                    <a:pt x="1647278" y="805087"/>
                  </a:lnTo>
                  <a:lnTo>
                    <a:pt x="1660236" y="805087"/>
                  </a:lnTo>
                  <a:cubicBezTo>
                    <a:pt x="1660236" y="799278"/>
                    <a:pt x="1660236" y="795106"/>
                    <a:pt x="1660236" y="789049"/>
                  </a:cubicBezTo>
                  <a:lnTo>
                    <a:pt x="1728192" y="789049"/>
                  </a:lnTo>
                  <a:lnTo>
                    <a:pt x="1728192" y="703796"/>
                  </a:lnTo>
                  <a:lnTo>
                    <a:pt x="1800200" y="703796"/>
                  </a:lnTo>
                  <a:lnTo>
                    <a:pt x="1800200" y="782564"/>
                  </a:lnTo>
                  <a:cubicBezTo>
                    <a:pt x="1800835" y="782564"/>
                    <a:pt x="1801470" y="782564"/>
                    <a:pt x="1802104" y="782564"/>
                  </a:cubicBezTo>
                  <a:lnTo>
                    <a:pt x="1803346" y="805087"/>
                  </a:lnTo>
                  <a:lnTo>
                    <a:pt x="1813022" y="805087"/>
                  </a:lnTo>
                  <a:cubicBezTo>
                    <a:pt x="1813558" y="797873"/>
                    <a:pt x="1814264" y="790219"/>
                    <a:pt x="1814264" y="782564"/>
                  </a:cubicBezTo>
                  <a:cubicBezTo>
                    <a:pt x="1816291" y="782564"/>
                    <a:pt x="1818318" y="782564"/>
                    <a:pt x="1820344" y="782564"/>
                  </a:cubicBezTo>
                  <a:lnTo>
                    <a:pt x="1821586" y="805087"/>
                  </a:lnTo>
                  <a:lnTo>
                    <a:pt x="1872208" y="805087"/>
                  </a:lnTo>
                  <a:lnTo>
                    <a:pt x="1872208" y="642059"/>
                  </a:lnTo>
                  <a:lnTo>
                    <a:pt x="2069535" y="642059"/>
                  </a:lnTo>
                  <a:lnTo>
                    <a:pt x="2069535" y="805087"/>
                  </a:lnTo>
                  <a:lnTo>
                    <a:pt x="2088232" y="805087"/>
                  </a:lnTo>
                  <a:lnTo>
                    <a:pt x="2088232" y="722394"/>
                  </a:lnTo>
                  <a:lnTo>
                    <a:pt x="2183352" y="722394"/>
                  </a:lnTo>
                  <a:cubicBezTo>
                    <a:pt x="2187427" y="616373"/>
                    <a:pt x="2190805" y="510899"/>
                    <a:pt x="2195282" y="404253"/>
                  </a:cubicBezTo>
                  <a:cubicBezTo>
                    <a:pt x="2185149" y="404253"/>
                    <a:pt x="2160829" y="391282"/>
                    <a:pt x="2183122" y="382635"/>
                  </a:cubicBezTo>
                  <a:cubicBezTo>
                    <a:pt x="2181095" y="380473"/>
                    <a:pt x="2179069" y="378311"/>
                    <a:pt x="2177042" y="378311"/>
                  </a:cubicBezTo>
                  <a:cubicBezTo>
                    <a:pt x="2177042" y="365341"/>
                    <a:pt x="2175015" y="363179"/>
                    <a:pt x="2185149" y="354532"/>
                  </a:cubicBezTo>
                  <a:cubicBezTo>
                    <a:pt x="2185149" y="350208"/>
                    <a:pt x="2185149" y="343723"/>
                    <a:pt x="2185149" y="337238"/>
                  </a:cubicBezTo>
                  <a:cubicBezTo>
                    <a:pt x="2189202" y="337238"/>
                    <a:pt x="2193256" y="337238"/>
                    <a:pt x="2199336" y="337238"/>
                  </a:cubicBezTo>
                  <a:cubicBezTo>
                    <a:pt x="2199336" y="328590"/>
                    <a:pt x="2199336" y="322105"/>
                    <a:pt x="2199336" y="315620"/>
                  </a:cubicBezTo>
                  <a:cubicBezTo>
                    <a:pt x="2199336" y="313458"/>
                    <a:pt x="2201362" y="313458"/>
                    <a:pt x="2201362" y="311296"/>
                  </a:cubicBezTo>
                  <a:cubicBezTo>
                    <a:pt x="2201362" y="285355"/>
                    <a:pt x="2201362" y="259414"/>
                    <a:pt x="2201362" y="233472"/>
                  </a:cubicBezTo>
                  <a:cubicBezTo>
                    <a:pt x="2201362" y="231310"/>
                    <a:pt x="2199336" y="229149"/>
                    <a:pt x="2199336" y="226987"/>
                  </a:cubicBezTo>
                  <a:cubicBezTo>
                    <a:pt x="2201362" y="224825"/>
                    <a:pt x="2203389" y="222663"/>
                    <a:pt x="2205416" y="220501"/>
                  </a:cubicBezTo>
                  <a:cubicBezTo>
                    <a:pt x="2205416" y="201045"/>
                    <a:pt x="2205416" y="181589"/>
                    <a:pt x="2205416" y="162133"/>
                  </a:cubicBezTo>
                  <a:cubicBezTo>
                    <a:pt x="2205416" y="159972"/>
                    <a:pt x="2205416" y="159972"/>
                    <a:pt x="2207442" y="157810"/>
                  </a:cubicBezTo>
                  <a:cubicBezTo>
                    <a:pt x="2207442" y="140516"/>
                    <a:pt x="2207442" y="121060"/>
                    <a:pt x="2207442" y="101604"/>
                  </a:cubicBezTo>
                  <a:cubicBezTo>
                    <a:pt x="2209469" y="92957"/>
                    <a:pt x="2209469" y="88633"/>
                    <a:pt x="2209469" y="82148"/>
                  </a:cubicBezTo>
                  <a:cubicBezTo>
                    <a:pt x="2213523" y="88633"/>
                    <a:pt x="2213523" y="92957"/>
                    <a:pt x="2213523" y="99442"/>
                  </a:cubicBezTo>
                  <a:cubicBezTo>
                    <a:pt x="2215549" y="121060"/>
                    <a:pt x="2215549" y="140516"/>
                    <a:pt x="2215549" y="157810"/>
                  </a:cubicBezTo>
                  <a:cubicBezTo>
                    <a:pt x="2217576" y="181589"/>
                    <a:pt x="2217576" y="201045"/>
                    <a:pt x="2217576" y="220501"/>
                  </a:cubicBezTo>
                  <a:cubicBezTo>
                    <a:pt x="2219603" y="222663"/>
                    <a:pt x="2221629" y="224825"/>
                    <a:pt x="2223656" y="226987"/>
                  </a:cubicBezTo>
                  <a:cubicBezTo>
                    <a:pt x="2223656" y="229149"/>
                    <a:pt x="2221629" y="231310"/>
                    <a:pt x="2221629" y="233472"/>
                  </a:cubicBezTo>
                  <a:cubicBezTo>
                    <a:pt x="2221629" y="259414"/>
                    <a:pt x="2221629" y="285355"/>
                    <a:pt x="2221629" y="311296"/>
                  </a:cubicBezTo>
                  <a:cubicBezTo>
                    <a:pt x="2221629" y="313458"/>
                    <a:pt x="2223656" y="313458"/>
                    <a:pt x="2223656" y="315620"/>
                  </a:cubicBezTo>
                  <a:cubicBezTo>
                    <a:pt x="2223656" y="322105"/>
                    <a:pt x="2223656" y="328590"/>
                    <a:pt x="2223656" y="337238"/>
                  </a:cubicBezTo>
                  <a:cubicBezTo>
                    <a:pt x="2227709" y="337238"/>
                    <a:pt x="2233789" y="337238"/>
                    <a:pt x="2237843" y="337238"/>
                  </a:cubicBezTo>
                  <a:cubicBezTo>
                    <a:pt x="2237843" y="343723"/>
                    <a:pt x="2237843" y="350208"/>
                    <a:pt x="2237843" y="354532"/>
                  </a:cubicBezTo>
                  <a:cubicBezTo>
                    <a:pt x="2245950" y="363179"/>
                    <a:pt x="2245950" y="363179"/>
                    <a:pt x="2245950" y="378311"/>
                  </a:cubicBezTo>
                  <a:cubicBezTo>
                    <a:pt x="2243923" y="378311"/>
                    <a:pt x="2241896" y="380473"/>
                    <a:pt x="2239870" y="382635"/>
                  </a:cubicBezTo>
                  <a:cubicBezTo>
                    <a:pt x="2260136" y="393444"/>
                    <a:pt x="2235816" y="402091"/>
                    <a:pt x="2227709" y="404253"/>
                  </a:cubicBezTo>
                  <a:cubicBezTo>
                    <a:pt x="2229736" y="488562"/>
                    <a:pt x="2233789" y="572871"/>
                    <a:pt x="2235816" y="657181"/>
                  </a:cubicBezTo>
                  <a:cubicBezTo>
                    <a:pt x="2258110" y="657181"/>
                    <a:pt x="2280403" y="657181"/>
                    <a:pt x="2300670" y="657181"/>
                  </a:cubicBezTo>
                  <a:cubicBezTo>
                    <a:pt x="2300670" y="683122"/>
                    <a:pt x="2300670" y="709063"/>
                    <a:pt x="2300670" y="732843"/>
                  </a:cubicBezTo>
                  <a:cubicBezTo>
                    <a:pt x="2304724" y="732843"/>
                    <a:pt x="2306750" y="732843"/>
                    <a:pt x="2308777" y="732843"/>
                  </a:cubicBezTo>
                  <a:cubicBezTo>
                    <a:pt x="2308777" y="730681"/>
                    <a:pt x="2310804" y="728519"/>
                    <a:pt x="2310804" y="726358"/>
                  </a:cubicBezTo>
                  <a:cubicBezTo>
                    <a:pt x="2312830" y="726358"/>
                    <a:pt x="2314857" y="726358"/>
                    <a:pt x="2316884" y="726358"/>
                  </a:cubicBezTo>
                  <a:cubicBezTo>
                    <a:pt x="2316884" y="728519"/>
                    <a:pt x="2316884" y="730681"/>
                    <a:pt x="2318911" y="735005"/>
                  </a:cubicBezTo>
                  <a:cubicBezTo>
                    <a:pt x="2322964" y="735005"/>
                    <a:pt x="2327017" y="735005"/>
                    <a:pt x="2331071" y="735005"/>
                  </a:cubicBezTo>
                  <a:cubicBezTo>
                    <a:pt x="2331071" y="732843"/>
                    <a:pt x="2331071" y="730681"/>
                    <a:pt x="2331071" y="728519"/>
                  </a:cubicBezTo>
                  <a:cubicBezTo>
                    <a:pt x="2339177" y="728519"/>
                    <a:pt x="2345257" y="728519"/>
                    <a:pt x="2353364" y="728519"/>
                  </a:cubicBezTo>
                  <a:cubicBezTo>
                    <a:pt x="2353364" y="730681"/>
                    <a:pt x="2353364" y="732843"/>
                    <a:pt x="2353364" y="735005"/>
                  </a:cubicBezTo>
                  <a:cubicBezTo>
                    <a:pt x="2359444" y="735005"/>
                    <a:pt x="2367551" y="735005"/>
                    <a:pt x="2373631" y="735005"/>
                  </a:cubicBezTo>
                  <a:cubicBezTo>
                    <a:pt x="2373631" y="750137"/>
                    <a:pt x="2373631" y="765270"/>
                    <a:pt x="2373631" y="780402"/>
                  </a:cubicBezTo>
                  <a:cubicBezTo>
                    <a:pt x="2377685" y="780402"/>
                    <a:pt x="2383765" y="780402"/>
                    <a:pt x="2387818" y="780402"/>
                  </a:cubicBezTo>
                  <a:cubicBezTo>
                    <a:pt x="2387818" y="776078"/>
                    <a:pt x="2387818" y="771755"/>
                    <a:pt x="2387818" y="767431"/>
                  </a:cubicBezTo>
                  <a:cubicBezTo>
                    <a:pt x="2393898" y="767431"/>
                    <a:pt x="2399978" y="767431"/>
                    <a:pt x="2404032" y="767431"/>
                  </a:cubicBezTo>
                  <a:cubicBezTo>
                    <a:pt x="2404032" y="706902"/>
                    <a:pt x="2404032" y="648534"/>
                    <a:pt x="2404032" y="588004"/>
                  </a:cubicBezTo>
                  <a:cubicBezTo>
                    <a:pt x="2406058" y="585842"/>
                    <a:pt x="2408085" y="583680"/>
                    <a:pt x="2410112" y="581518"/>
                  </a:cubicBezTo>
                  <a:cubicBezTo>
                    <a:pt x="2434432" y="581518"/>
                    <a:pt x="2458752" y="581518"/>
                    <a:pt x="2483073" y="581518"/>
                  </a:cubicBezTo>
                  <a:lnTo>
                    <a:pt x="2483073" y="590166"/>
                  </a:lnTo>
                  <a:lnTo>
                    <a:pt x="2493206" y="590166"/>
                  </a:lnTo>
                  <a:cubicBezTo>
                    <a:pt x="2493206" y="629078"/>
                    <a:pt x="2493206" y="667990"/>
                    <a:pt x="2493206" y="704740"/>
                  </a:cubicBezTo>
                  <a:cubicBezTo>
                    <a:pt x="2501313" y="704740"/>
                    <a:pt x="2507393" y="704740"/>
                    <a:pt x="2515500" y="704740"/>
                  </a:cubicBezTo>
                  <a:cubicBezTo>
                    <a:pt x="2515500" y="683122"/>
                    <a:pt x="2515500" y="661504"/>
                    <a:pt x="2515500" y="637725"/>
                  </a:cubicBezTo>
                  <a:cubicBezTo>
                    <a:pt x="2523606" y="637725"/>
                    <a:pt x="2533740" y="637725"/>
                    <a:pt x="2541847" y="637725"/>
                  </a:cubicBezTo>
                  <a:cubicBezTo>
                    <a:pt x="2543873" y="637725"/>
                    <a:pt x="2543873" y="635563"/>
                    <a:pt x="2545900" y="633401"/>
                  </a:cubicBezTo>
                  <a:lnTo>
                    <a:pt x="2554007" y="633401"/>
                  </a:lnTo>
                  <a:cubicBezTo>
                    <a:pt x="2556033" y="635563"/>
                    <a:pt x="2556033" y="637725"/>
                    <a:pt x="2558060" y="637725"/>
                  </a:cubicBezTo>
                  <a:cubicBezTo>
                    <a:pt x="2564140" y="637725"/>
                    <a:pt x="2572247" y="637725"/>
                    <a:pt x="2580354" y="637725"/>
                  </a:cubicBezTo>
                  <a:cubicBezTo>
                    <a:pt x="2580354" y="598813"/>
                    <a:pt x="2580354" y="559901"/>
                    <a:pt x="2580354" y="520989"/>
                  </a:cubicBezTo>
                  <a:cubicBezTo>
                    <a:pt x="2580368" y="520986"/>
                    <a:pt x="2581235" y="520822"/>
                    <a:pt x="2637101" y="510180"/>
                  </a:cubicBezTo>
                  <a:cubicBezTo>
                    <a:pt x="2637101" y="510187"/>
                    <a:pt x="2637101" y="510261"/>
                    <a:pt x="2637101" y="511261"/>
                  </a:cubicBezTo>
                  <a:lnTo>
                    <a:pt x="2637101" y="518827"/>
                  </a:lnTo>
                  <a:cubicBezTo>
                    <a:pt x="2637118" y="518827"/>
                    <a:pt x="2637762" y="518827"/>
                    <a:pt x="2663448" y="518827"/>
                  </a:cubicBezTo>
                  <a:cubicBezTo>
                    <a:pt x="2663448" y="518849"/>
                    <a:pt x="2663448" y="521220"/>
                    <a:pt x="2663448" y="773917"/>
                  </a:cubicBezTo>
                  <a:cubicBezTo>
                    <a:pt x="2669528" y="773917"/>
                    <a:pt x="2677635" y="773917"/>
                    <a:pt x="2685742" y="773917"/>
                  </a:cubicBezTo>
                  <a:cubicBezTo>
                    <a:pt x="2685742" y="771755"/>
                    <a:pt x="2685742" y="771755"/>
                    <a:pt x="2685742" y="769593"/>
                  </a:cubicBezTo>
                  <a:cubicBezTo>
                    <a:pt x="2689795" y="769593"/>
                    <a:pt x="2693848" y="769593"/>
                    <a:pt x="2697902" y="769593"/>
                  </a:cubicBezTo>
                  <a:cubicBezTo>
                    <a:pt x="2697902" y="771755"/>
                    <a:pt x="2697902" y="771755"/>
                    <a:pt x="2697902" y="773917"/>
                  </a:cubicBezTo>
                  <a:cubicBezTo>
                    <a:pt x="2706009" y="773917"/>
                    <a:pt x="2714115" y="773917"/>
                    <a:pt x="2722222" y="773917"/>
                  </a:cubicBezTo>
                  <a:cubicBezTo>
                    <a:pt x="2722222" y="769593"/>
                    <a:pt x="2722222" y="765270"/>
                    <a:pt x="2722222" y="760946"/>
                  </a:cubicBezTo>
                  <a:cubicBezTo>
                    <a:pt x="2732356" y="760946"/>
                    <a:pt x="2742489" y="760946"/>
                    <a:pt x="2750596" y="760946"/>
                  </a:cubicBezTo>
                  <a:cubicBezTo>
                    <a:pt x="2754649" y="756622"/>
                    <a:pt x="2758703" y="756622"/>
                    <a:pt x="2762756" y="756622"/>
                  </a:cubicBezTo>
                  <a:cubicBezTo>
                    <a:pt x="2768836" y="760946"/>
                    <a:pt x="2776943" y="760946"/>
                    <a:pt x="2783023" y="760946"/>
                  </a:cubicBezTo>
                  <a:cubicBezTo>
                    <a:pt x="2783023" y="754461"/>
                    <a:pt x="2783023" y="750137"/>
                    <a:pt x="2783023" y="743652"/>
                  </a:cubicBezTo>
                  <a:lnTo>
                    <a:pt x="2791130" y="743652"/>
                  </a:lnTo>
                  <a:cubicBezTo>
                    <a:pt x="2791130" y="739328"/>
                    <a:pt x="2791130" y="735005"/>
                    <a:pt x="2791130" y="730681"/>
                  </a:cubicBezTo>
                  <a:cubicBezTo>
                    <a:pt x="2809370" y="730681"/>
                    <a:pt x="2829637" y="730681"/>
                    <a:pt x="2847877" y="730681"/>
                  </a:cubicBezTo>
                  <a:cubicBezTo>
                    <a:pt x="2847877" y="719872"/>
                    <a:pt x="2847877" y="711225"/>
                    <a:pt x="2847877" y="700416"/>
                  </a:cubicBezTo>
                  <a:cubicBezTo>
                    <a:pt x="2853957" y="700416"/>
                    <a:pt x="2860037" y="700416"/>
                    <a:pt x="2866117" y="700416"/>
                  </a:cubicBezTo>
                  <a:cubicBezTo>
                    <a:pt x="2866117" y="698254"/>
                    <a:pt x="2866117" y="696093"/>
                    <a:pt x="2866117" y="693931"/>
                  </a:cubicBezTo>
                  <a:cubicBezTo>
                    <a:pt x="2870171" y="693931"/>
                    <a:pt x="2874224" y="693931"/>
                    <a:pt x="2878277" y="693931"/>
                  </a:cubicBezTo>
                  <a:cubicBezTo>
                    <a:pt x="2878277" y="696093"/>
                    <a:pt x="2878277" y="698254"/>
                    <a:pt x="2878277" y="700416"/>
                  </a:cubicBezTo>
                  <a:cubicBezTo>
                    <a:pt x="2884357" y="700416"/>
                    <a:pt x="2888411" y="700416"/>
                    <a:pt x="2894491" y="700416"/>
                  </a:cubicBezTo>
                  <a:cubicBezTo>
                    <a:pt x="2894491" y="715549"/>
                    <a:pt x="2894491" y="732843"/>
                    <a:pt x="2894491" y="750137"/>
                  </a:cubicBezTo>
                  <a:cubicBezTo>
                    <a:pt x="2904624" y="750137"/>
                    <a:pt x="2916785" y="750137"/>
                    <a:pt x="2926918" y="750137"/>
                  </a:cubicBezTo>
                  <a:cubicBezTo>
                    <a:pt x="2926918" y="741490"/>
                    <a:pt x="2926918" y="732843"/>
                    <a:pt x="2926918" y="724196"/>
                  </a:cubicBezTo>
                  <a:cubicBezTo>
                    <a:pt x="2939078" y="724196"/>
                    <a:pt x="2953265" y="724196"/>
                    <a:pt x="2965425" y="724196"/>
                  </a:cubicBezTo>
                  <a:cubicBezTo>
                    <a:pt x="2965425" y="713387"/>
                    <a:pt x="2965425" y="704740"/>
                    <a:pt x="2965425" y="693931"/>
                  </a:cubicBezTo>
                  <a:cubicBezTo>
                    <a:pt x="2981639" y="693931"/>
                    <a:pt x="2997852" y="693931"/>
                    <a:pt x="3014066" y="693931"/>
                  </a:cubicBezTo>
                  <a:cubicBezTo>
                    <a:pt x="3014066" y="693960"/>
                    <a:pt x="3014066" y="695735"/>
                    <a:pt x="3014066" y="805087"/>
                  </a:cubicBezTo>
                  <a:lnTo>
                    <a:pt x="3014066" y="818866"/>
                  </a:lnTo>
                  <a:lnTo>
                    <a:pt x="3079941" y="818866"/>
                  </a:lnTo>
                  <a:lnTo>
                    <a:pt x="3079941" y="924638"/>
                  </a:lnTo>
                  <a:lnTo>
                    <a:pt x="3079941" y="1030409"/>
                  </a:lnTo>
                  <a:lnTo>
                    <a:pt x="3079941" y="1160647"/>
                  </a:lnTo>
                  <a:lnTo>
                    <a:pt x="3014066" y="1160647"/>
                  </a:lnTo>
                  <a:lnTo>
                    <a:pt x="2842946" y="1160647"/>
                  </a:lnTo>
                  <a:lnTo>
                    <a:pt x="200958" y="1160647"/>
                  </a:lnTo>
                  <a:lnTo>
                    <a:pt x="200958" y="1126882"/>
                  </a:lnTo>
                  <a:lnTo>
                    <a:pt x="0" y="1126882"/>
                  </a:lnTo>
                  <a:lnTo>
                    <a:pt x="0" y="915339"/>
                  </a:lnTo>
                  <a:lnTo>
                    <a:pt x="103377" y="915339"/>
                  </a:lnTo>
                  <a:lnTo>
                    <a:pt x="103377" y="886329"/>
                  </a:lnTo>
                  <a:lnTo>
                    <a:pt x="55096" y="886329"/>
                  </a:lnTo>
                  <a:cubicBezTo>
                    <a:pt x="55096" y="886306"/>
                    <a:pt x="55096" y="884414"/>
                    <a:pt x="55096" y="724196"/>
                  </a:cubicBezTo>
                  <a:cubicBezTo>
                    <a:pt x="55107" y="724196"/>
                    <a:pt x="55578" y="724196"/>
                    <a:pt x="75363" y="724196"/>
                  </a:cubicBezTo>
                  <a:cubicBezTo>
                    <a:pt x="75367" y="724190"/>
                    <a:pt x="75404" y="724108"/>
                    <a:pt x="75870" y="723115"/>
                  </a:cubicBezTo>
                  <a:lnTo>
                    <a:pt x="79416" y="715549"/>
                  </a:lnTo>
                  <a:cubicBezTo>
                    <a:pt x="79425" y="715550"/>
                    <a:pt x="79538" y="715568"/>
                    <a:pt x="81190" y="715819"/>
                  </a:cubicBezTo>
                  <a:lnTo>
                    <a:pt x="93603" y="717710"/>
                  </a:lnTo>
                  <a:cubicBezTo>
                    <a:pt x="93606" y="717720"/>
                    <a:pt x="93644" y="717821"/>
                    <a:pt x="94110" y="719062"/>
                  </a:cubicBezTo>
                  <a:lnTo>
                    <a:pt x="97656" y="728519"/>
                  </a:lnTo>
                  <a:cubicBezTo>
                    <a:pt x="97670" y="728520"/>
                    <a:pt x="98266" y="728570"/>
                    <a:pt x="124003" y="730681"/>
                  </a:cubicBezTo>
                  <a:cubicBezTo>
                    <a:pt x="124003" y="730661"/>
                    <a:pt x="124003" y="729131"/>
                    <a:pt x="124003" y="607460"/>
                  </a:cubicBezTo>
                  <a:cubicBezTo>
                    <a:pt x="124012" y="607460"/>
                    <a:pt x="124131" y="607460"/>
                    <a:pt x="126030" y="607460"/>
                  </a:cubicBezTo>
                  <a:lnTo>
                    <a:pt x="140217" y="607460"/>
                  </a:lnTo>
                  <a:cubicBezTo>
                    <a:pt x="140217" y="607438"/>
                    <a:pt x="140217" y="605724"/>
                    <a:pt x="140217" y="471268"/>
                  </a:cubicBezTo>
                  <a:cubicBezTo>
                    <a:pt x="140225" y="471268"/>
                    <a:pt x="140333" y="471268"/>
                    <a:pt x="141990" y="471268"/>
                  </a:cubicBezTo>
                  <a:lnTo>
                    <a:pt x="154404" y="471268"/>
                  </a:lnTo>
                  <a:cubicBezTo>
                    <a:pt x="154404" y="471251"/>
                    <a:pt x="154404" y="469845"/>
                    <a:pt x="154404" y="356694"/>
                  </a:cubicBezTo>
                  <a:cubicBezTo>
                    <a:pt x="158457" y="354532"/>
                    <a:pt x="158457" y="354532"/>
                    <a:pt x="158457" y="328590"/>
                  </a:cubicBezTo>
                  <a:cubicBezTo>
                    <a:pt x="158464" y="328590"/>
                    <a:pt x="158584" y="328590"/>
                    <a:pt x="160484" y="328590"/>
                  </a:cubicBezTo>
                  <a:lnTo>
                    <a:pt x="174671" y="328590"/>
                  </a:lnTo>
                  <a:cubicBezTo>
                    <a:pt x="174682" y="328567"/>
                    <a:pt x="175288" y="327200"/>
                    <a:pt x="211151" y="246443"/>
                  </a:cubicBezTo>
                  <a:cubicBezTo>
                    <a:pt x="211151" y="246429"/>
                    <a:pt x="211185" y="244478"/>
                    <a:pt x="2152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Times New Roman" panose="020206030504050203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A5DD5B2C-4EA3-B507-605A-4C9D041B6A96}"/>
              </a:ext>
            </a:extLst>
          </p:cNvPr>
          <p:cNvSpPr/>
          <p:nvPr/>
        </p:nvSpPr>
        <p:spPr>
          <a:xfrm>
            <a:off x="0" y="4156364"/>
            <a:ext cx="12192000" cy="268778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Cơ</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quản</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lý</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cấp</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Cơ</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quản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lý</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cấp</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u="sng"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trực</a:t>
            </a:r>
            <a:r>
              <a:rPr lang="en-US" altLang="en-VN" sz="20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u="sng"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tiếp</a:t>
            </a:r>
            <a:r>
              <a:rPr lang="en-US" altLang="en-VN" sz="20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kiểm</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kê</a:t>
            </a:r>
            <a:endPar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Tên</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kiểm</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kê</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Tên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cơ</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tổ</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chức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doanh</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nghiệp</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đối</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tượng</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khác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trực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tiếp</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quản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lý</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tạm</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quản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lý</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tài</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sản</a:t>
            </a:r>
            <a:endPar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eaLnBrk="1" hangingPunct="1"/>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Mã</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kiểm</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kê</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Theo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Mã</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ĐKTS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mềm</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QLTSC. Tr</a:t>
            </a:r>
            <a:r>
              <a:rPr lang="vi-VN"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ường</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hợp</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a:t>
            </a:r>
            <a:r>
              <a:rPr lang="vi-VN"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ư</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Mã</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ĐKTS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trong</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mềm</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QLTS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thì</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xác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định</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mã</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theo</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tắc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quy</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định</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tại</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khoản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4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Điều</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7 Thông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tư</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48/2023/TT-BTC</a:t>
            </a:r>
          </a:p>
          <a:p>
            <a:pPr algn="just" eaLnBrk="1" hangingPunct="1"/>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Loại</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đơn</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vị</a:t>
            </a:r>
            <a:r>
              <a:rPr lang="en-US" altLang="en-VN"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Cơ</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nhà</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nước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ĐVSNCL,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cơ</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Đảng</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cộng</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sản</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Việt</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Nam,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tổ</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chức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chính</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trị</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xã</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hội</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vi-VN"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(gồm: Mặt trận Tổ quốc Việt Nam, Công đoàn Việt Nam, Hội nông dân Việt Nam, Đoàn thanh niên cộng sản Hồ Chí Minh, Hội liên hiệp phụ nữ Việt Nam, Hội cựu chiến binh Việt Nam, tổ chức khác được công nhận là tổ chức chính trị - xã hội theo văn bản của Đảng, TTg, văn bản phê duyệt điều lệ và hoạt động của tổ chức)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tổ</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chức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VN" sz="2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khác</a:t>
            </a:r>
            <a:r>
              <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p:grpSp>
        <p:nvGrpSpPr>
          <p:cNvPr id="3" name="Group 2">
            <a:extLst>
              <a:ext uri="{FF2B5EF4-FFF2-40B4-BE49-F238E27FC236}">
                <a16:creationId xmlns:a16="http://schemas.microsoft.com/office/drawing/2014/main" id="{D4664F3F-3385-DAF2-0433-747C411856ED}"/>
              </a:ext>
            </a:extLst>
          </p:cNvPr>
          <p:cNvGrpSpPr/>
          <p:nvPr/>
        </p:nvGrpSpPr>
        <p:grpSpPr>
          <a:xfrm>
            <a:off x="420460" y="433808"/>
            <a:ext cx="1428206" cy="210411"/>
            <a:chOff x="4798423" y="1698171"/>
            <a:chExt cx="2009787" cy="296092"/>
          </a:xfrm>
        </p:grpSpPr>
        <p:sp>
          <p:nvSpPr>
            <p:cNvPr id="5" name="Diamond 4">
              <a:extLst>
                <a:ext uri="{FF2B5EF4-FFF2-40B4-BE49-F238E27FC236}">
                  <a16:creationId xmlns:a16="http://schemas.microsoft.com/office/drawing/2014/main" id="{B69DC2BE-C312-9B4F-338C-706C4C98E227}"/>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a:extLst>
                <a:ext uri="{FF2B5EF4-FFF2-40B4-BE49-F238E27FC236}">
                  <a16:creationId xmlns:a16="http://schemas.microsoft.com/office/drawing/2014/main" id="{D9E1E0B6-2BE9-8DF5-08DF-08374108E636}"/>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a:extLst>
                <a:ext uri="{FF2B5EF4-FFF2-40B4-BE49-F238E27FC236}">
                  <a16:creationId xmlns:a16="http://schemas.microsoft.com/office/drawing/2014/main" id="{FECDE75E-CDFC-4FD8-AC96-98BDF327312F}"/>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98B0EFFC-7AF9-A1CC-80DD-ED3D84BB32A4}"/>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E1CB57EF-80A1-C425-A5C3-A1F8920CBA3D}"/>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5B253FDE-05A4-4354-6FC6-5E2E68140E64}"/>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890D3220-4872-78E8-09F6-A6A1F88C652E}"/>
              </a:ext>
            </a:extLst>
          </p:cNvPr>
          <p:cNvPicPr>
            <a:picLocks noChangeAspect="1"/>
          </p:cNvPicPr>
          <p:nvPr/>
        </p:nvPicPr>
        <p:blipFill>
          <a:blip r:embed="rId2"/>
          <a:stretch>
            <a:fillRect/>
          </a:stretch>
        </p:blipFill>
        <p:spPr>
          <a:xfrm>
            <a:off x="309401" y="810528"/>
            <a:ext cx="11573197" cy="3006418"/>
          </a:xfrm>
          <a:prstGeom prst="rect">
            <a:avLst/>
          </a:prstGeom>
        </p:spPr>
      </p:pic>
      <p:sp>
        <p:nvSpPr>
          <p:cNvPr id="14" name="Rounded Rectangle 13">
            <a:extLst>
              <a:ext uri="{FF2B5EF4-FFF2-40B4-BE49-F238E27FC236}">
                <a16:creationId xmlns:a16="http://schemas.microsoft.com/office/drawing/2014/main" id="{4D330660-8DEB-2E8C-605A-F33F9F780FDD}"/>
              </a:ext>
            </a:extLst>
          </p:cNvPr>
          <p:cNvSpPr/>
          <p:nvPr/>
        </p:nvSpPr>
        <p:spPr>
          <a:xfrm>
            <a:off x="475880" y="750700"/>
            <a:ext cx="3217367" cy="72985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Tree>
    <p:extLst>
      <p:ext uri="{BB962C8B-B14F-4D97-AF65-F5344CB8AC3E}">
        <p14:creationId xmlns:p14="http://schemas.microsoft.com/office/powerpoint/2010/main" val="412653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B0F0EC-64F8-4BE4-BDE9-E93CDFB27B46}"/>
              </a:ext>
            </a:extLst>
          </p:cNvPr>
          <p:cNvGrpSpPr/>
          <p:nvPr/>
        </p:nvGrpSpPr>
        <p:grpSpPr>
          <a:xfrm>
            <a:off x="3120383" y="3247016"/>
            <a:ext cx="5927951" cy="1160647"/>
            <a:chOff x="1596377" y="3238221"/>
            <a:chExt cx="5927951" cy="1160647"/>
          </a:xfrm>
          <a:solidFill>
            <a:schemeClr val="accent2">
              <a:lumMod val="40000"/>
              <a:lumOff val="60000"/>
            </a:schemeClr>
          </a:solidFill>
        </p:grpSpPr>
        <p:sp>
          <p:nvSpPr>
            <p:cNvPr id="16" name="Freeform 8">
              <a:extLst>
                <a:ext uri="{FF2B5EF4-FFF2-40B4-BE49-F238E27FC236}">
                  <a16:creationId xmlns:a16="http://schemas.microsoft.com/office/drawing/2014/main" id="{462AEDE0-25DA-478C-9030-FD1E948EA2A3}"/>
                </a:ext>
              </a:extLst>
            </p:cNvPr>
            <p:cNvSpPr>
              <a:spLocks/>
            </p:cNvSpPr>
            <p:nvPr/>
          </p:nvSpPr>
          <p:spPr bwMode="auto">
            <a:xfrm>
              <a:off x="1596377" y="3942017"/>
              <a:ext cx="1373612" cy="423086"/>
            </a:xfrm>
            <a:custGeom>
              <a:avLst/>
              <a:gdLst/>
              <a:ahLst/>
              <a:cxnLst/>
              <a:rect l="l" t="t" r="r" b="b"/>
              <a:pathLst>
                <a:path w="1373612" h="423086">
                  <a:moveTo>
                    <a:pt x="582313" y="0"/>
                  </a:moveTo>
                  <a:cubicBezTo>
                    <a:pt x="595687" y="4649"/>
                    <a:pt x="606832" y="9299"/>
                    <a:pt x="620206" y="11623"/>
                  </a:cubicBezTo>
                  <a:cubicBezTo>
                    <a:pt x="622435" y="13948"/>
                    <a:pt x="624664" y="16273"/>
                    <a:pt x="626893" y="18597"/>
                  </a:cubicBezTo>
                  <a:cubicBezTo>
                    <a:pt x="626893" y="123206"/>
                    <a:pt x="626893" y="227816"/>
                    <a:pt x="626893" y="330100"/>
                  </a:cubicBezTo>
                  <a:cubicBezTo>
                    <a:pt x="631351" y="330100"/>
                    <a:pt x="635809" y="330100"/>
                    <a:pt x="642496" y="330100"/>
                  </a:cubicBezTo>
                  <a:cubicBezTo>
                    <a:pt x="642496" y="288257"/>
                    <a:pt x="642496" y="246413"/>
                    <a:pt x="642496" y="204569"/>
                  </a:cubicBezTo>
                  <a:cubicBezTo>
                    <a:pt x="646954" y="204569"/>
                    <a:pt x="651412" y="204569"/>
                    <a:pt x="655870" y="204569"/>
                  </a:cubicBezTo>
                  <a:cubicBezTo>
                    <a:pt x="655870" y="199920"/>
                    <a:pt x="655870" y="197595"/>
                    <a:pt x="655870" y="192946"/>
                  </a:cubicBezTo>
                  <a:cubicBezTo>
                    <a:pt x="660328" y="190621"/>
                    <a:pt x="664786" y="188297"/>
                    <a:pt x="669244" y="185972"/>
                  </a:cubicBezTo>
                  <a:lnTo>
                    <a:pt x="680389" y="185972"/>
                  </a:lnTo>
                  <a:cubicBezTo>
                    <a:pt x="680389" y="181323"/>
                    <a:pt x="680389" y="178998"/>
                    <a:pt x="680389" y="174349"/>
                  </a:cubicBezTo>
                  <a:cubicBezTo>
                    <a:pt x="682618" y="172024"/>
                    <a:pt x="687076" y="169699"/>
                    <a:pt x="689305" y="167375"/>
                  </a:cubicBezTo>
                  <a:cubicBezTo>
                    <a:pt x="695993" y="167375"/>
                    <a:pt x="704909" y="167375"/>
                    <a:pt x="711596" y="167375"/>
                  </a:cubicBezTo>
                  <a:cubicBezTo>
                    <a:pt x="711596" y="178998"/>
                    <a:pt x="711596" y="192946"/>
                    <a:pt x="711596" y="204569"/>
                  </a:cubicBezTo>
                  <a:cubicBezTo>
                    <a:pt x="727199" y="204569"/>
                    <a:pt x="742802" y="204569"/>
                    <a:pt x="758405" y="204569"/>
                  </a:cubicBezTo>
                  <a:cubicBezTo>
                    <a:pt x="758405" y="248738"/>
                    <a:pt x="758405" y="290581"/>
                    <a:pt x="758405" y="334750"/>
                  </a:cubicBezTo>
                  <a:cubicBezTo>
                    <a:pt x="765092" y="334750"/>
                    <a:pt x="771779" y="334750"/>
                    <a:pt x="776237" y="334750"/>
                  </a:cubicBezTo>
                  <a:cubicBezTo>
                    <a:pt x="782924" y="332425"/>
                    <a:pt x="787382" y="330100"/>
                    <a:pt x="794069" y="327776"/>
                  </a:cubicBezTo>
                  <a:cubicBezTo>
                    <a:pt x="794069" y="323126"/>
                    <a:pt x="794069" y="320802"/>
                    <a:pt x="794069" y="318477"/>
                  </a:cubicBezTo>
                  <a:cubicBezTo>
                    <a:pt x="791840" y="318477"/>
                    <a:pt x="789611" y="316152"/>
                    <a:pt x="787382" y="316152"/>
                  </a:cubicBezTo>
                  <a:cubicBezTo>
                    <a:pt x="787382" y="313828"/>
                    <a:pt x="787382" y="311503"/>
                    <a:pt x="787382" y="309178"/>
                  </a:cubicBezTo>
                  <a:cubicBezTo>
                    <a:pt x="789611" y="306854"/>
                    <a:pt x="791840" y="306854"/>
                    <a:pt x="794069" y="304529"/>
                  </a:cubicBezTo>
                  <a:cubicBezTo>
                    <a:pt x="794069" y="288257"/>
                    <a:pt x="794069" y="269659"/>
                    <a:pt x="794069" y="253387"/>
                  </a:cubicBezTo>
                  <a:cubicBezTo>
                    <a:pt x="791840" y="253387"/>
                    <a:pt x="789611" y="251062"/>
                    <a:pt x="787382" y="251062"/>
                  </a:cubicBezTo>
                  <a:cubicBezTo>
                    <a:pt x="787382" y="248738"/>
                    <a:pt x="787382" y="246413"/>
                    <a:pt x="787382" y="244088"/>
                  </a:cubicBezTo>
                  <a:cubicBezTo>
                    <a:pt x="789611" y="241764"/>
                    <a:pt x="791840" y="241764"/>
                    <a:pt x="794069" y="239439"/>
                  </a:cubicBezTo>
                  <a:lnTo>
                    <a:pt x="798527" y="234790"/>
                  </a:lnTo>
                  <a:lnTo>
                    <a:pt x="798527" y="225491"/>
                  </a:lnTo>
                  <a:cubicBezTo>
                    <a:pt x="796298" y="225491"/>
                    <a:pt x="796298" y="225491"/>
                    <a:pt x="794069" y="225491"/>
                  </a:cubicBezTo>
                  <a:cubicBezTo>
                    <a:pt x="794069" y="223166"/>
                    <a:pt x="794069" y="220842"/>
                    <a:pt x="794069" y="218517"/>
                  </a:cubicBezTo>
                  <a:cubicBezTo>
                    <a:pt x="796298" y="218517"/>
                    <a:pt x="798527" y="216192"/>
                    <a:pt x="800756" y="213868"/>
                  </a:cubicBezTo>
                  <a:cubicBezTo>
                    <a:pt x="802985" y="185972"/>
                    <a:pt x="809672" y="162726"/>
                    <a:pt x="836420" y="148778"/>
                  </a:cubicBezTo>
                  <a:cubicBezTo>
                    <a:pt x="834191" y="148778"/>
                    <a:pt x="834191" y="146453"/>
                    <a:pt x="831962" y="146453"/>
                  </a:cubicBezTo>
                  <a:cubicBezTo>
                    <a:pt x="831962" y="144128"/>
                    <a:pt x="831962" y="141804"/>
                    <a:pt x="831962" y="139479"/>
                  </a:cubicBezTo>
                  <a:cubicBezTo>
                    <a:pt x="834191" y="139479"/>
                    <a:pt x="836420" y="137154"/>
                    <a:pt x="838649" y="137154"/>
                  </a:cubicBezTo>
                  <a:cubicBezTo>
                    <a:pt x="838649" y="132505"/>
                    <a:pt x="838649" y="130180"/>
                    <a:pt x="838649" y="127856"/>
                  </a:cubicBezTo>
                  <a:cubicBezTo>
                    <a:pt x="840878" y="127856"/>
                    <a:pt x="840878" y="127856"/>
                    <a:pt x="843107" y="127856"/>
                  </a:cubicBezTo>
                  <a:cubicBezTo>
                    <a:pt x="843107" y="120882"/>
                    <a:pt x="843107" y="113908"/>
                    <a:pt x="843107" y="106934"/>
                  </a:cubicBezTo>
                  <a:cubicBezTo>
                    <a:pt x="840878" y="106934"/>
                    <a:pt x="840878" y="106934"/>
                    <a:pt x="838649" y="106934"/>
                  </a:cubicBezTo>
                  <a:cubicBezTo>
                    <a:pt x="838649" y="104609"/>
                    <a:pt x="838649" y="104609"/>
                    <a:pt x="838649" y="102285"/>
                  </a:cubicBezTo>
                  <a:lnTo>
                    <a:pt x="843107" y="99960"/>
                  </a:lnTo>
                  <a:cubicBezTo>
                    <a:pt x="847565" y="95311"/>
                    <a:pt x="849794" y="90661"/>
                    <a:pt x="854252" y="83687"/>
                  </a:cubicBezTo>
                  <a:cubicBezTo>
                    <a:pt x="856481" y="79038"/>
                    <a:pt x="856481" y="76714"/>
                    <a:pt x="856481" y="74389"/>
                  </a:cubicBezTo>
                  <a:cubicBezTo>
                    <a:pt x="852023" y="67415"/>
                    <a:pt x="852023" y="55792"/>
                    <a:pt x="856481" y="48818"/>
                  </a:cubicBezTo>
                  <a:cubicBezTo>
                    <a:pt x="856482" y="48815"/>
                    <a:pt x="856497" y="48769"/>
                    <a:pt x="856760" y="47946"/>
                  </a:cubicBezTo>
                  <a:lnTo>
                    <a:pt x="858710" y="41844"/>
                  </a:lnTo>
                  <a:cubicBezTo>
                    <a:pt x="858711" y="41847"/>
                    <a:pt x="858726" y="41893"/>
                    <a:pt x="858989" y="42716"/>
                  </a:cubicBezTo>
                  <a:lnTo>
                    <a:pt x="860939" y="48818"/>
                  </a:lnTo>
                  <a:cubicBezTo>
                    <a:pt x="865397" y="55792"/>
                    <a:pt x="867626" y="67415"/>
                    <a:pt x="863168" y="74389"/>
                  </a:cubicBezTo>
                  <a:cubicBezTo>
                    <a:pt x="863168" y="76714"/>
                    <a:pt x="863168" y="79038"/>
                    <a:pt x="863168" y="81363"/>
                  </a:cubicBezTo>
                  <a:cubicBezTo>
                    <a:pt x="867626" y="88337"/>
                    <a:pt x="872084" y="95311"/>
                    <a:pt x="874314" y="99960"/>
                  </a:cubicBezTo>
                  <a:cubicBezTo>
                    <a:pt x="876543" y="99960"/>
                    <a:pt x="876543" y="102285"/>
                    <a:pt x="878772" y="102285"/>
                  </a:cubicBezTo>
                  <a:cubicBezTo>
                    <a:pt x="878772" y="104609"/>
                    <a:pt x="878772" y="104609"/>
                    <a:pt x="878772" y="106934"/>
                  </a:cubicBezTo>
                  <a:cubicBezTo>
                    <a:pt x="876543" y="113908"/>
                    <a:pt x="876543" y="120882"/>
                    <a:pt x="876543" y="127856"/>
                  </a:cubicBezTo>
                  <a:cubicBezTo>
                    <a:pt x="881001" y="130180"/>
                    <a:pt x="881001" y="132505"/>
                    <a:pt x="881001" y="137154"/>
                  </a:cubicBezTo>
                  <a:lnTo>
                    <a:pt x="885459" y="139479"/>
                  </a:lnTo>
                  <a:cubicBezTo>
                    <a:pt x="885459" y="141804"/>
                    <a:pt x="885459" y="144128"/>
                    <a:pt x="885459" y="146453"/>
                  </a:cubicBezTo>
                  <a:cubicBezTo>
                    <a:pt x="883230" y="148778"/>
                    <a:pt x="883230" y="148778"/>
                    <a:pt x="881001" y="148778"/>
                  </a:cubicBezTo>
                  <a:cubicBezTo>
                    <a:pt x="907749" y="162726"/>
                    <a:pt x="912207" y="185972"/>
                    <a:pt x="916665" y="213868"/>
                  </a:cubicBezTo>
                  <a:cubicBezTo>
                    <a:pt x="918894" y="216192"/>
                    <a:pt x="921123" y="216192"/>
                    <a:pt x="923352" y="218517"/>
                  </a:cubicBezTo>
                  <a:cubicBezTo>
                    <a:pt x="923352" y="220842"/>
                    <a:pt x="923352" y="223166"/>
                    <a:pt x="923352" y="225491"/>
                  </a:cubicBezTo>
                  <a:cubicBezTo>
                    <a:pt x="921123" y="225491"/>
                    <a:pt x="921123" y="225491"/>
                    <a:pt x="918894" y="225491"/>
                  </a:cubicBezTo>
                  <a:cubicBezTo>
                    <a:pt x="918894" y="230140"/>
                    <a:pt x="918894" y="232465"/>
                    <a:pt x="918894" y="234790"/>
                  </a:cubicBezTo>
                  <a:cubicBezTo>
                    <a:pt x="921123" y="234790"/>
                    <a:pt x="921123" y="234790"/>
                    <a:pt x="923352" y="234790"/>
                  </a:cubicBezTo>
                  <a:cubicBezTo>
                    <a:pt x="925581" y="241764"/>
                    <a:pt x="927810" y="244088"/>
                    <a:pt x="930039" y="244088"/>
                  </a:cubicBezTo>
                  <a:cubicBezTo>
                    <a:pt x="930039" y="246413"/>
                    <a:pt x="930039" y="248738"/>
                    <a:pt x="930039" y="251062"/>
                  </a:cubicBezTo>
                  <a:cubicBezTo>
                    <a:pt x="927810" y="251062"/>
                    <a:pt x="925581" y="253387"/>
                    <a:pt x="923352" y="253387"/>
                  </a:cubicBezTo>
                  <a:cubicBezTo>
                    <a:pt x="923352" y="271984"/>
                    <a:pt x="923352" y="288257"/>
                    <a:pt x="923352" y="304529"/>
                  </a:cubicBezTo>
                  <a:cubicBezTo>
                    <a:pt x="925581" y="306854"/>
                    <a:pt x="927810" y="306854"/>
                    <a:pt x="930039" y="309178"/>
                  </a:cubicBezTo>
                  <a:cubicBezTo>
                    <a:pt x="930039" y="311503"/>
                    <a:pt x="930039" y="313828"/>
                    <a:pt x="930039" y="316152"/>
                  </a:cubicBezTo>
                  <a:cubicBezTo>
                    <a:pt x="927810" y="316152"/>
                    <a:pt x="925581" y="318477"/>
                    <a:pt x="923352" y="318477"/>
                  </a:cubicBezTo>
                  <a:cubicBezTo>
                    <a:pt x="923352" y="320802"/>
                    <a:pt x="923352" y="323126"/>
                    <a:pt x="923352" y="325451"/>
                  </a:cubicBezTo>
                  <a:lnTo>
                    <a:pt x="932268" y="325451"/>
                  </a:lnTo>
                  <a:cubicBezTo>
                    <a:pt x="932268" y="330100"/>
                    <a:pt x="932268" y="332425"/>
                    <a:pt x="932268" y="334750"/>
                  </a:cubicBezTo>
                  <a:cubicBezTo>
                    <a:pt x="938955" y="334750"/>
                    <a:pt x="943413" y="334750"/>
                    <a:pt x="947871" y="334750"/>
                  </a:cubicBezTo>
                  <a:cubicBezTo>
                    <a:pt x="947871" y="283607"/>
                    <a:pt x="947871" y="230140"/>
                    <a:pt x="947871" y="178998"/>
                  </a:cubicBezTo>
                  <a:cubicBezTo>
                    <a:pt x="967932" y="174349"/>
                    <a:pt x="985764" y="172024"/>
                    <a:pt x="1005825" y="167375"/>
                  </a:cubicBezTo>
                  <a:cubicBezTo>
                    <a:pt x="1016970" y="167375"/>
                    <a:pt x="1028115" y="167375"/>
                    <a:pt x="1037031" y="167375"/>
                  </a:cubicBezTo>
                  <a:cubicBezTo>
                    <a:pt x="1037031" y="137154"/>
                    <a:pt x="1037031" y="104609"/>
                    <a:pt x="1037031" y="74389"/>
                  </a:cubicBezTo>
                  <a:cubicBezTo>
                    <a:pt x="1059322" y="53467"/>
                    <a:pt x="1103902" y="53467"/>
                    <a:pt x="1123963" y="74389"/>
                  </a:cubicBezTo>
                  <a:cubicBezTo>
                    <a:pt x="1123963" y="153427"/>
                    <a:pt x="1123963" y="232465"/>
                    <a:pt x="1123963" y="313828"/>
                  </a:cubicBezTo>
                  <a:cubicBezTo>
                    <a:pt x="1135108" y="313828"/>
                    <a:pt x="1146253" y="313828"/>
                    <a:pt x="1155169" y="313828"/>
                  </a:cubicBezTo>
                  <a:cubicBezTo>
                    <a:pt x="1155169" y="271984"/>
                    <a:pt x="1155169" y="232465"/>
                    <a:pt x="1155169" y="192946"/>
                  </a:cubicBezTo>
                  <a:cubicBezTo>
                    <a:pt x="1179688" y="192946"/>
                    <a:pt x="1204207" y="192946"/>
                    <a:pt x="1228726" y="192946"/>
                  </a:cubicBezTo>
                  <a:cubicBezTo>
                    <a:pt x="1233185" y="199920"/>
                    <a:pt x="1237643" y="206894"/>
                    <a:pt x="1242101" y="213868"/>
                  </a:cubicBezTo>
                  <a:cubicBezTo>
                    <a:pt x="1242101" y="248738"/>
                    <a:pt x="1242101" y="281283"/>
                    <a:pt x="1242101" y="313828"/>
                  </a:cubicBezTo>
                  <a:cubicBezTo>
                    <a:pt x="1246559" y="313828"/>
                    <a:pt x="1248788" y="313828"/>
                    <a:pt x="1253246" y="313828"/>
                  </a:cubicBezTo>
                  <a:lnTo>
                    <a:pt x="1264391" y="323126"/>
                  </a:lnTo>
                  <a:cubicBezTo>
                    <a:pt x="1266620" y="323126"/>
                    <a:pt x="1268849" y="323126"/>
                    <a:pt x="1271078" y="323126"/>
                  </a:cubicBezTo>
                  <a:cubicBezTo>
                    <a:pt x="1271078" y="327776"/>
                    <a:pt x="1271078" y="330100"/>
                    <a:pt x="1271078" y="334750"/>
                  </a:cubicBezTo>
                  <a:cubicBezTo>
                    <a:pt x="1273307" y="334750"/>
                    <a:pt x="1275536" y="334750"/>
                    <a:pt x="1277765" y="334750"/>
                  </a:cubicBezTo>
                  <a:cubicBezTo>
                    <a:pt x="1277765" y="327776"/>
                    <a:pt x="1277765" y="320802"/>
                    <a:pt x="1277765" y="313828"/>
                  </a:cubicBezTo>
                  <a:lnTo>
                    <a:pt x="1286681" y="313828"/>
                  </a:lnTo>
                  <a:lnTo>
                    <a:pt x="1286681" y="304529"/>
                  </a:lnTo>
                  <a:cubicBezTo>
                    <a:pt x="1293368" y="304529"/>
                    <a:pt x="1297826" y="304529"/>
                    <a:pt x="1302284" y="304529"/>
                  </a:cubicBezTo>
                  <a:lnTo>
                    <a:pt x="1302284" y="313828"/>
                  </a:lnTo>
                  <a:cubicBezTo>
                    <a:pt x="1306742" y="313828"/>
                    <a:pt x="1313429" y="313828"/>
                    <a:pt x="1320116" y="313828"/>
                  </a:cubicBezTo>
                  <a:cubicBezTo>
                    <a:pt x="1322345" y="311503"/>
                    <a:pt x="1324574" y="306854"/>
                    <a:pt x="1326803" y="304529"/>
                  </a:cubicBezTo>
                  <a:cubicBezTo>
                    <a:pt x="1337948" y="304529"/>
                    <a:pt x="1349093" y="304529"/>
                    <a:pt x="1360238" y="304529"/>
                  </a:cubicBezTo>
                  <a:cubicBezTo>
                    <a:pt x="1360238" y="309178"/>
                    <a:pt x="1360238" y="316152"/>
                    <a:pt x="1360238" y="320802"/>
                  </a:cubicBezTo>
                  <a:cubicBezTo>
                    <a:pt x="1364696" y="320802"/>
                    <a:pt x="1369154" y="320802"/>
                    <a:pt x="1373612" y="320802"/>
                  </a:cubicBezTo>
                  <a:cubicBezTo>
                    <a:pt x="1373612" y="320809"/>
                    <a:pt x="1373612" y="321634"/>
                    <a:pt x="1373612" y="423086"/>
                  </a:cubicBezTo>
                  <a:cubicBezTo>
                    <a:pt x="1373597" y="423086"/>
                    <a:pt x="1368914" y="423086"/>
                    <a:pt x="0" y="423086"/>
                  </a:cubicBezTo>
                  <a:lnTo>
                    <a:pt x="45065" y="345031"/>
                  </a:lnTo>
                  <a:cubicBezTo>
                    <a:pt x="58273" y="343927"/>
                    <a:pt x="71508" y="342825"/>
                    <a:pt x="85243" y="341723"/>
                  </a:cubicBezTo>
                  <a:cubicBezTo>
                    <a:pt x="85243" y="330100"/>
                    <a:pt x="85243" y="320802"/>
                    <a:pt x="85243" y="309178"/>
                  </a:cubicBezTo>
                  <a:cubicBezTo>
                    <a:pt x="100846" y="309178"/>
                    <a:pt x="116449" y="309178"/>
                    <a:pt x="129823" y="309178"/>
                  </a:cubicBezTo>
                  <a:cubicBezTo>
                    <a:pt x="129823" y="302204"/>
                    <a:pt x="129823" y="297555"/>
                    <a:pt x="129823" y="290581"/>
                  </a:cubicBezTo>
                  <a:cubicBezTo>
                    <a:pt x="161030" y="290581"/>
                    <a:pt x="192236" y="290581"/>
                    <a:pt x="223442" y="290581"/>
                  </a:cubicBezTo>
                  <a:cubicBezTo>
                    <a:pt x="223442" y="295230"/>
                    <a:pt x="223442" y="297555"/>
                    <a:pt x="223442" y="302204"/>
                  </a:cubicBezTo>
                  <a:cubicBezTo>
                    <a:pt x="243503" y="302204"/>
                    <a:pt x="263564" y="302204"/>
                    <a:pt x="283625" y="302204"/>
                  </a:cubicBezTo>
                  <a:cubicBezTo>
                    <a:pt x="283625" y="304529"/>
                    <a:pt x="283625" y="306854"/>
                    <a:pt x="283625" y="309178"/>
                  </a:cubicBezTo>
                  <a:cubicBezTo>
                    <a:pt x="288083" y="309178"/>
                    <a:pt x="294770" y="309178"/>
                    <a:pt x="301457" y="309178"/>
                  </a:cubicBezTo>
                  <a:cubicBezTo>
                    <a:pt x="301457" y="311503"/>
                    <a:pt x="301457" y="313828"/>
                    <a:pt x="301457" y="316152"/>
                  </a:cubicBezTo>
                  <a:cubicBezTo>
                    <a:pt x="305915" y="316152"/>
                    <a:pt x="312602" y="316152"/>
                    <a:pt x="317060" y="316152"/>
                  </a:cubicBezTo>
                  <a:cubicBezTo>
                    <a:pt x="317060" y="281283"/>
                    <a:pt x="317060" y="246413"/>
                    <a:pt x="317060" y="211543"/>
                  </a:cubicBezTo>
                  <a:cubicBezTo>
                    <a:pt x="332663" y="206894"/>
                    <a:pt x="348267" y="202245"/>
                    <a:pt x="363870" y="197595"/>
                  </a:cubicBezTo>
                  <a:cubicBezTo>
                    <a:pt x="392847" y="197595"/>
                    <a:pt x="421824" y="197595"/>
                    <a:pt x="450801" y="197595"/>
                  </a:cubicBezTo>
                  <a:cubicBezTo>
                    <a:pt x="450801" y="141804"/>
                    <a:pt x="450801" y="86012"/>
                    <a:pt x="450801" y="30221"/>
                  </a:cubicBezTo>
                  <a:cubicBezTo>
                    <a:pt x="457488" y="25571"/>
                    <a:pt x="466404" y="23247"/>
                    <a:pt x="475320" y="18597"/>
                  </a:cubicBezTo>
                  <a:cubicBezTo>
                    <a:pt x="510984" y="13948"/>
                    <a:pt x="546649" y="6974"/>
                    <a:pt x="5823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a:latin typeface="Times New Roman" panose="02020603050405020304" pitchFamily="18" charset="0"/>
                <a:cs typeface="Times New Roman" panose="02020603050405020304" pitchFamily="18" charset="0"/>
              </a:endParaRPr>
            </a:p>
          </p:txBody>
        </p:sp>
        <p:sp>
          <p:nvSpPr>
            <p:cNvPr id="17" name="Freeform 8">
              <a:extLst>
                <a:ext uri="{FF2B5EF4-FFF2-40B4-BE49-F238E27FC236}">
                  <a16:creationId xmlns:a16="http://schemas.microsoft.com/office/drawing/2014/main" id="{27DF01D0-DDEC-4301-B9D4-F64F77819265}"/>
                </a:ext>
              </a:extLst>
            </p:cNvPr>
            <p:cNvSpPr>
              <a:spLocks/>
            </p:cNvSpPr>
            <p:nvPr/>
          </p:nvSpPr>
          <p:spPr bwMode="auto">
            <a:xfrm>
              <a:off x="5255462" y="3960615"/>
              <a:ext cx="2268866" cy="404489"/>
            </a:xfrm>
            <a:custGeom>
              <a:avLst/>
              <a:gdLst/>
              <a:ahLst/>
              <a:cxnLst/>
              <a:rect l="l" t="t" r="r" b="b"/>
              <a:pathLst>
                <a:path w="2268866" h="404489">
                  <a:moveTo>
                    <a:pt x="1486751" y="0"/>
                  </a:moveTo>
                  <a:cubicBezTo>
                    <a:pt x="1486751" y="0"/>
                    <a:pt x="1486751" y="0"/>
                    <a:pt x="1524645" y="0"/>
                  </a:cubicBezTo>
                  <a:cubicBezTo>
                    <a:pt x="1524645" y="0"/>
                    <a:pt x="1524645" y="0"/>
                    <a:pt x="1524645" y="1744"/>
                  </a:cubicBezTo>
                  <a:lnTo>
                    <a:pt x="1524645" y="13948"/>
                  </a:lnTo>
                  <a:cubicBezTo>
                    <a:pt x="1524645" y="13948"/>
                    <a:pt x="1524645" y="13948"/>
                    <a:pt x="1562538" y="13948"/>
                  </a:cubicBezTo>
                  <a:cubicBezTo>
                    <a:pt x="1562538" y="13948"/>
                    <a:pt x="1562538" y="13948"/>
                    <a:pt x="1562538" y="104609"/>
                  </a:cubicBezTo>
                  <a:cubicBezTo>
                    <a:pt x="1562538" y="104609"/>
                    <a:pt x="1562538" y="104609"/>
                    <a:pt x="1563931" y="104609"/>
                  </a:cubicBezTo>
                  <a:lnTo>
                    <a:pt x="1573683" y="104609"/>
                  </a:lnTo>
                  <a:cubicBezTo>
                    <a:pt x="1573683" y="104609"/>
                    <a:pt x="1573683" y="104609"/>
                    <a:pt x="1573683" y="237114"/>
                  </a:cubicBezTo>
                  <a:cubicBezTo>
                    <a:pt x="1573683" y="237114"/>
                    <a:pt x="1573683" y="237114"/>
                    <a:pt x="1575912" y="237114"/>
                  </a:cubicBezTo>
                  <a:lnTo>
                    <a:pt x="1591515" y="237114"/>
                  </a:lnTo>
                  <a:cubicBezTo>
                    <a:pt x="1591515" y="237114"/>
                    <a:pt x="1591515" y="237114"/>
                    <a:pt x="1591515" y="151102"/>
                  </a:cubicBezTo>
                  <a:cubicBezTo>
                    <a:pt x="1591515" y="151102"/>
                    <a:pt x="1591515" y="151102"/>
                    <a:pt x="1592351" y="150521"/>
                  </a:cubicBezTo>
                  <a:lnTo>
                    <a:pt x="1598202" y="146453"/>
                  </a:lnTo>
                  <a:cubicBezTo>
                    <a:pt x="1602660" y="146453"/>
                    <a:pt x="1602660" y="146453"/>
                    <a:pt x="1602660" y="147615"/>
                  </a:cubicBezTo>
                  <a:lnTo>
                    <a:pt x="1602660" y="155752"/>
                  </a:lnTo>
                  <a:cubicBezTo>
                    <a:pt x="1602660" y="155752"/>
                    <a:pt x="1602660" y="155752"/>
                    <a:pt x="1604889" y="154589"/>
                  </a:cubicBezTo>
                  <a:lnTo>
                    <a:pt x="1620492" y="146453"/>
                  </a:lnTo>
                  <a:cubicBezTo>
                    <a:pt x="1620492" y="146453"/>
                    <a:pt x="1620492" y="146453"/>
                    <a:pt x="1622443" y="146453"/>
                  </a:cubicBezTo>
                  <a:lnTo>
                    <a:pt x="1636095" y="146453"/>
                  </a:lnTo>
                  <a:cubicBezTo>
                    <a:pt x="1636095" y="146453"/>
                    <a:pt x="1636095" y="146453"/>
                    <a:pt x="1636095" y="304529"/>
                  </a:cubicBezTo>
                  <a:cubicBezTo>
                    <a:pt x="1636095" y="304529"/>
                    <a:pt x="1636095" y="304529"/>
                    <a:pt x="1667302" y="309179"/>
                  </a:cubicBezTo>
                  <a:cubicBezTo>
                    <a:pt x="1667302" y="306854"/>
                    <a:pt x="1667302" y="304529"/>
                    <a:pt x="1667302" y="302205"/>
                  </a:cubicBezTo>
                  <a:cubicBezTo>
                    <a:pt x="1678447" y="302205"/>
                    <a:pt x="1689592" y="302205"/>
                    <a:pt x="1700737" y="302205"/>
                  </a:cubicBezTo>
                  <a:cubicBezTo>
                    <a:pt x="1700737" y="290581"/>
                    <a:pt x="1700737" y="281283"/>
                    <a:pt x="1700737" y="271984"/>
                  </a:cubicBezTo>
                  <a:lnTo>
                    <a:pt x="1709653" y="271984"/>
                  </a:lnTo>
                  <a:cubicBezTo>
                    <a:pt x="1709653" y="258036"/>
                    <a:pt x="1709653" y="246413"/>
                    <a:pt x="1709653" y="232465"/>
                  </a:cubicBezTo>
                  <a:cubicBezTo>
                    <a:pt x="1711882" y="232465"/>
                    <a:pt x="1714111" y="232465"/>
                    <a:pt x="1716340" y="232465"/>
                  </a:cubicBezTo>
                  <a:cubicBezTo>
                    <a:pt x="1716340" y="218517"/>
                    <a:pt x="1716340" y="206894"/>
                    <a:pt x="1716340" y="192946"/>
                  </a:cubicBezTo>
                  <a:cubicBezTo>
                    <a:pt x="1720798" y="192946"/>
                    <a:pt x="1725256" y="192946"/>
                    <a:pt x="1731943" y="192946"/>
                  </a:cubicBezTo>
                  <a:cubicBezTo>
                    <a:pt x="1747546" y="188297"/>
                    <a:pt x="1765378" y="178998"/>
                    <a:pt x="1780981" y="172024"/>
                  </a:cubicBezTo>
                  <a:cubicBezTo>
                    <a:pt x="1783210" y="165050"/>
                    <a:pt x="1783210" y="158076"/>
                    <a:pt x="1783210" y="151102"/>
                  </a:cubicBezTo>
                  <a:cubicBezTo>
                    <a:pt x="1785439" y="158076"/>
                    <a:pt x="1785439" y="165050"/>
                    <a:pt x="1787668" y="172024"/>
                  </a:cubicBezTo>
                  <a:cubicBezTo>
                    <a:pt x="1805500" y="181323"/>
                    <a:pt x="1821103" y="190621"/>
                    <a:pt x="1838935" y="199920"/>
                  </a:cubicBezTo>
                  <a:cubicBezTo>
                    <a:pt x="1838935" y="197601"/>
                    <a:pt x="1838935" y="195283"/>
                    <a:pt x="1838935" y="195271"/>
                  </a:cubicBezTo>
                  <a:cubicBezTo>
                    <a:pt x="1843393" y="195271"/>
                    <a:pt x="1847852" y="195271"/>
                    <a:pt x="1852310" y="195271"/>
                  </a:cubicBezTo>
                  <a:cubicBezTo>
                    <a:pt x="1852310" y="206894"/>
                    <a:pt x="1852310" y="220842"/>
                    <a:pt x="1852310" y="232465"/>
                  </a:cubicBezTo>
                  <a:cubicBezTo>
                    <a:pt x="1854539" y="232465"/>
                    <a:pt x="1856768" y="232465"/>
                    <a:pt x="1858997" y="232465"/>
                  </a:cubicBezTo>
                  <a:cubicBezTo>
                    <a:pt x="1858997" y="246413"/>
                    <a:pt x="1858997" y="260361"/>
                    <a:pt x="1858997" y="276633"/>
                  </a:cubicBezTo>
                  <a:cubicBezTo>
                    <a:pt x="1861226" y="276633"/>
                    <a:pt x="1863455" y="276633"/>
                    <a:pt x="1865684" y="276633"/>
                  </a:cubicBezTo>
                  <a:cubicBezTo>
                    <a:pt x="1865684" y="283607"/>
                    <a:pt x="1865684" y="290581"/>
                    <a:pt x="1865684" y="297555"/>
                  </a:cubicBezTo>
                  <a:cubicBezTo>
                    <a:pt x="1870142" y="297555"/>
                    <a:pt x="1874600" y="297555"/>
                    <a:pt x="1879058" y="297555"/>
                  </a:cubicBezTo>
                  <a:cubicBezTo>
                    <a:pt x="1879058" y="309179"/>
                    <a:pt x="1879058" y="318477"/>
                    <a:pt x="1879058" y="330100"/>
                  </a:cubicBezTo>
                  <a:cubicBezTo>
                    <a:pt x="1908035" y="327776"/>
                    <a:pt x="1934783" y="325451"/>
                    <a:pt x="1963760" y="323126"/>
                  </a:cubicBezTo>
                  <a:cubicBezTo>
                    <a:pt x="1963760" y="311503"/>
                    <a:pt x="1963760" y="302205"/>
                    <a:pt x="1963760" y="290581"/>
                  </a:cubicBezTo>
                  <a:cubicBezTo>
                    <a:pt x="1979363" y="290581"/>
                    <a:pt x="1994966" y="290581"/>
                    <a:pt x="2008340" y="290581"/>
                  </a:cubicBezTo>
                  <a:cubicBezTo>
                    <a:pt x="2008340" y="283607"/>
                    <a:pt x="2008340" y="278958"/>
                    <a:pt x="2008340" y="271984"/>
                  </a:cubicBezTo>
                  <a:cubicBezTo>
                    <a:pt x="2039547" y="271984"/>
                    <a:pt x="2070753" y="271984"/>
                    <a:pt x="2101959" y="271984"/>
                  </a:cubicBezTo>
                  <a:cubicBezTo>
                    <a:pt x="2101959" y="276633"/>
                    <a:pt x="2101959" y="278958"/>
                    <a:pt x="2101959" y="283607"/>
                  </a:cubicBezTo>
                  <a:cubicBezTo>
                    <a:pt x="2122020" y="283607"/>
                    <a:pt x="2142081" y="283607"/>
                    <a:pt x="2162142" y="283607"/>
                  </a:cubicBezTo>
                  <a:cubicBezTo>
                    <a:pt x="2162142" y="285932"/>
                    <a:pt x="2162142" y="288257"/>
                    <a:pt x="2162142" y="290581"/>
                  </a:cubicBezTo>
                  <a:cubicBezTo>
                    <a:pt x="2166600" y="290581"/>
                    <a:pt x="2173287" y="290581"/>
                    <a:pt x="2179974" y="290581"/>
                  </a:cubicBezTo>
                  <a:cubicBezTo>
                    <a:pt x="2179974" y="292906"/>
                    <a:pt x="2179974" y="295231"/>
                    <a:pt x="2179974" y="297555"/>
                  </a:cubicBezTo>
                  <a:cubicBezTo>
                    <a:pt x="2184432" y="297555"/>
                    <a:pt x="2191119" y="297555"/>
                    <a:pt x="2195577" y="297555"/>
                  </a:cubicBezTo>
                  <a:cubicBezTo>
                    <a:pt x="2195577" y="290886"/>
                    <a:pt x="2195577" y="284217"/>
                    <a:pt x="2195577" y="277548"/>
                  </a:cubicBezTo>
                  <a:lnTo>
                    <a:pt x="2268866" y="404489"/>
                  </a:lnTo>
                  <a:cubicBezTo>
                    <a:pt x="1787136" y="404489"/>
                    <a:pt x="1069391" y="404489"/>
                    <a:pt x="0" y="404489"/>
                  </a:cubicBezTo>
                  <a:cubicBezTo>
                    <a:pt x="0" y="404489"/>
                    <a:pt x="0" y="404489"/>
                    <a:pt x="0" y="306854"/>
                  </a:cubicBezTo>
                  <a:cubicBezTo>
                    <a:pt x="0" y="306854"/>
                    <a:pt x="0" y="306854"/>
                    <a:pt x="836" y="307435"/>
                  </a:cubicBezTo>
                  <a:lnTo>
                    <a:pt x="6687" y="311503"/>
                  </a:lnTo>
                  <a:cubicBezTo>
                    <a:pt x="6687" y="311503"/>
                    <a:pt x="6687" y="311503"/>
                    <a:pt x="13374" y="281283"/>
                  </a:cubicBezTo>
                  <a:cubicBezTo>
                    <a:pt x="13374" y="281283"/>
                    <a:pt x="13374" y="281283"/>
                    <a:pt x="14210" y="281283"/>
                  </a:cubicBezTo>
                  <a:lnTo>
                    <a:pt x="20061" y="281283"/>
                  </a:lnTo>
                  <a:cubicBezTo>
                    <a:pt x="20061" y="281283"/>
                    <a:pt x="20061" y="281283"/>
                    <a:pt x="28977" y="211543"/>
                  </a:cubicBezTo>
                  <a:lnTo>
                    <a:pt x="24519" y="206894"/>
                  </a:lnTo>
                  <a:cubicBezTo>
                    <a:pt x="24519" y="206894"/>
                    <a:pt x="24519" y="206894"/>
                    <a:pt x="24519" y="206022"/>
                  </a:cubicBezTo>
                  <a:lnTo>
                    <a:pt x="24519" y="199920"/>
                  </a:lnTo>
                  <a:cubicBezTo>
                    <a:pt x="24519" y="199920"/>
                    <a:pt x="24519" y="199920"/>
                    <a:pt x="25355" y="199339"/>
                  </a:cubicBezTo>
                  <a:lnTo>
                    <a:pt x="31206" y="195271"/>
                  </a:lnTo>
                  <a:cubicBezTo>
                    <a:pt x="31206" y="195271"/>
                    <a:pt x="31206" y="195271"/>
                    <a:pt x="31485" y="193527"/>
                  </a:cubicBezTo>
                  <a:lnTo>
                    <a:pt x="33435" y="181323"/>
                  </a:lnTo>
                  <a:cubicBezTo>
                    <a:pt x="33435" y="181323"/>
                    <a:pt x="33435" y="181323"/>
                    <a:pt x="33993" y="183066"/>
                  </a:cubicBezTo>
                  <a:lnTo>
                    <a:pt x="37893" y="195271"/>
                  </a:lnTo>
                  <a:lnTo>
                    <a:pt x="42351" y="199920"/>
                  </a:lnTo>
                  <a:cubicBezTo>
                    <a:pt x="42351" y="199920"/>
                    <a:pt x="42351" y="199920"/>
                    <a:pt x="42351" y="201082"/>
                  </a:cubicBezTo>
                  <a:lnTo>
                    <a:pt x="42351" y="209219"/>
                  </a:lnTo>
                  <a:lnTo>
                    <a:pt x="37893" y="211543"/>
                  </a:lnTo>
                  <a:cubicBezTo>
                    <a:pt x="37893" y="211543"/>
                    <a:pt x="37893" y="211543"/>
                    <a:pt x="49039" y="278958"/>
                  </a:cubicBezTo>
                  <a:cubicBezTo>
                    <a:pt x="49039" y="278958"/>
                    <a:pt x="49039" y="278958"/>
                    <a:pt x="50153" y="278958"/>
                  </a:cubicBezTo>
                  <a:lnTo>
                    <a:pt x="57955" y="278958"/>
                  </a:lnTo>
                  <a:cubicBezTo>
                    <a:pt x="57955" y="278958"/>
                    <a:pt x="57955" y="278958"/>
                    <a:pt x="64642" y="311503"/>
                  </a:cubicBezTo>
                  <a:cubicBezTo>
                    <a:pt x="64642" y="311503"/>
                    <a:pt x="64642" y="311503"/>
                    <a:pt x="98077" y="318477"/>
                  </a:cubicBezTo>
                  <a:cubicBezTo>
                    <a:pt x="98077" y="318477"/>
                    <a:pt x="98077" y="318477"/>
                    <a:pt x="98077" y="278958"/>
                  </a:cubicBezTo>
                  <a:cubicBezTo>
                    <a:pt x="98077" y="278958"/>
                    <a:pt x="98077" y="278958"/>
                    <a:pt x="153802" y="278958"/>
                  </a:cubicBezTo>
                  <a:cubicBezTo>
                    <a:pt x="153802" y="278958"/>
                    <a:pt x="153802" y="278958"/>
                    <a:pt x="176092" y="295231"/>
                  </a:cubicBezTo>
                  <a:cubicBezTo>
                    <a:pt x="176092" y="295231"/>
                    <a:pt x="176092" y="295231"/>
                    <a:pt x="177485" y="295231"/>
                  </a:cubicBezTo>
                  <a:lnTo>
                    <a:pt x="187237" y="295231"/>
                  </a:lnTo>
                  <a:cubicBezTo>
                    <a:pt x="187237" y="295231"/>
                    <a:pt x="187237" y="295231"/>
                    <a:pt x="188630" y="293197"/>
                  </a:cubicBezTo>
                  <a:lnTo>
                    <a:pt x="198382" y="278958"/>
                  </a:lnTo>
                  <a:cubicBezTo>
                    <a:pt x="198382" y="278958"/>
                    <a:pt x="198382" y="278958"/>
                    <a:pt x="200333" y="278958"/>
                  </a:cubicBezTo>
                  <a:lnTo>
                    <a:pt x="213985" y="278958"/>
                  </a:lnTo>
                  <a:cubicBezTo>
                    <a:pt x="213985" y="278958"/>
                    <a:pt x="213985" y="278958"/>
                    <a:pt x="213985" y="344048"/>
                  </a:cubicBezTo>
                  <a:cubicBezTo>
                    <a:pt x="213985" y="344048"/>
                    <a:pt x="213985" y="344048"/>
                    <a:pt x="215100" y="344339"/>
                  </a:cubicBezTo>
                  <a:lnTo>
                    <a:pt x="222901" y="346373"/>
                  </a:lnTo>
                  <a:cubicBezTo>
                    <a:pt x="222901" y="346373"/>
                    <a:pt x="222901" y="346373"/>
                    <a:pt x="222901" y="345211"/>
                  </a:cubicBezTo>
                  <a:lnTo>
                    <a:pt x="222901" y="337074"/>
                  </a:lnTo>
                  <a:cubicBezTo>
                    <a:pt x="222901" y="337074"/>
                    <a:pt x="222901" y="337074"/>
                    <a:pt x="247421" y="337074"/>
                  </a:cubicBezTo>
                  <a:cubicBezTo>
                    <a:pt x="247421" y="337074"/>
                    <a:pt x="247421" y="337074"/>
                    <a:pt x="247421" y="239439"/>
                  </a:cubicBezTo>
                  <a:cubicBezTo>
                    <a:pt x="249650" y="237114"/>
                    <a:pt x="249650" y="237114"/>
                    <a:pt x="300917" y="237114"/>
                  </a:cubicBezTo>
                  <a:cubicBezTo>
                    <a:pt x="300917" y="237114"/>
                    <a:pt x="300917" y="237114"/>
                    <a:pt x="300917" y="235661"/>
                  </a:cubicBezTo>
                  <a:lnTo>
                    <a:pt x="300917" y="225491"/>
                  </a:lnTo>
                  <a:cubicBezTo>
                    <a:pt x="300917" y="225491"/>
                    <a:pt x="300917" y="225491"/>
                    <a:pt x="323207" y="225491"/>
                  </a:cubicBezTo>
                  <a:cubicBezTo>
                    <a:pt x="323207" y="225491"/>
                    <a:pt x="323207" y="225491"/>
                    <a:pt x="323207" y="224329"/>
                  </a:cubicBezTo>
                  <a:lnTo>
                    <a:pt x="323207" y="216193"/>
                  </a:lnTo>
                  <a:cubicBezTo>
                    <a:pt x="323207" y="216193"/>
                    <a:pt x="323207" y="216193"/>
                    <a:pt x="367787" y="216193"/>
                  </a:cubicBezTo>
                  <a:cubicBezTo>
                    <a:pt x="367787" y="216193"/>
                    <a:pt x="367787" y="216193"/>
                    <a:pt x="367787" y="237114"/>
                  </a:cubicBezTo>
                  <a:cubicBezTo>
                    <a:pt x="367787" y="237114"/>
                    <a:pt x="367787" y="237114"/>
                    <a:pt x="370016" y="238277"/>
                  </a:cubicBezTo>
                  <a:lnTo>
                    <a:pt x="385619" y="246413"/>
                  </a:lnTo>
                  <a:cubicBezTo>
                    <a:pt x="385619" y="246413"/>
                    <a:pt x="385619" y="246413"/>
                    <a:pt x="385619" y="276633"/>
                  </a:cubicBezTo>
                  <a:cubicBezTo>
                    <a:pt x="385619" y="276633"/>
                    <a:pt x="385619" y="276633"/>
                    <a:pt x="387012" y="277215"/>
                  </a:cubicBezTo>
                  <a:lnTo>
                    <a:pt x="396764" y="281283"/>
                  </a:lnTo>
                  <a:cubicBezTo>
                    <a:pt x="396764" y="281283"/>
                    <a:pt x="396764" y="281283"/>
                    <a:pt x="396764" y="280121"/>
                  </a:cubicBezTo>
                  <a:lnTo>
                    <a:pt x="396764" y="271984"/>
                  </a:lnTo>
                  <a:cubicBezTo>
                    <a:pt x="396764" y="271984"/>
                    <a:pt x="396764" y="271984"/>
                    <a:pt x="397879" y="271984"/>
                  </a:cubicBezTo>
                  <a:lnTo>
                    <a:pt x="405681" y="271984"/>
                  </a:lnTo>
                  <a:cubicBezTo>
                    <a:pt x="405681" y="271984"/>
                    <a:pt x="405681" y="271984"/>
                    <a:pt x="405681" y="271112"/>
                  </a:cubicBezTo>
                  <a:lnTo>
                    <a:pt x="405681" y="265010"/>
                  </a:lnTo>
                  <a:cubicBezTo>
                    <a:pt x="405681" y="265010"/>
                    <a:pt x="405681" y="265010"/>
                    <a:pt x="404566" y="265010"/>
                  </a:cubicBezTo>
                  <a:lnTo>
                    <a:pt x="396764" y="265010"/>
                  </a:lnTo>
                  <a:cubicBezTo>
                    <a:pt x="396764" y="265010"/>
                    <a:pt x="396764" y="265010"/>
                    <a:pt x="396764" y="263848"/>
                  </a:cubicBezTo>
                  <a:lnTo>
                    <a:pt x="396764" y="255712"/>
                  </a:lnTo>
                  <a:cubicBezTo>
                    <a:pt x="396764" y="255712"/>
                    <a:pt x="396764" y="255712"/>
                    <a:pt x="397879" y="255712"/>
                  </a:cubicBezTo>
                  <a:lnTo>
                    <a:pt x="405681" y="255712"/>
                  </a:lnTo>
                  <a:cubicBezTo>
                    <a:pt x="405681" y="255712"/>
                    <a:pt x="405681" y="255712"/>
                    <a:pt x="405681" y="254549"/>
                  </a:cubicBezTo>
                  <a:lnTo>
                    <a:pt x="405681" y="246413"/>
                  </a:lnTo>
                  <a:cubicBezTo>
                    <a:pt x="405681" y="246413"/>
                    <a:pt x="405681" y="246413"/>
                    <a:pt x="404566" y="246413"/>
                  </a:cubicBezTo>
                  <a:lnTo>
                    <a:pt x="396764" y="246413"/>
                  </a:lnTo>
                  <a:cubicBezTo>
                    <a:pt x="396764" y="246413"/>
                    <a:pt x="396764" y="246413"/>
                    <a:pt x="396764" y="245251"/>
                  </a:cubicBezTo>
                  <a:lnTo>
                    <a:pt x="396764" y="237114"/>
                  </a:lnTo>
                  <a:cubicBezTo>
                    <a:pt x="396764" y="237114"/>
                    <a:pt x="396764" y="237114"/>
                    <a:pt x="397879" y="237114"/>
                  </a:cubicBezTo>
                  <a:lnTo>
                    <a:pt x="405681" y="237114"/>
                  </a:lnTo>
                  <a:cubicBezTo>
                    <a:pt x="405681" y="237114"/>
                    <a:pt x="405681" y="237114"/>
                    <a:pt x="405681" y="236243"/>
                  </a:cubicBezTo>
                  <a:lnTo>
                    <a:pt x="405681" y="230141"/>
                  </a:lnTo>
                  <a:cubicBezTo>
                    <a:pt x="405681" y="230141"/>
                    <a:pt x="405681" y="230141"/>
                    <a:pt x="404566" y="230141"/>
                  </a:cubicBezTo>
                  <a:lnTo>
                    <a:pt x="396764" y="230141"/>
                  </a:lnTo>
                  <a:cubicBezTo>
                    <a:pt x="396764" y="230141"/>
                    <a:pt x="396764" y="230141"/>
                    <a:pt x="396764" y="228978"/>
                  </a:cubicBezTo>
                  <a:lnTo>
                    <a:pt x="396764" y="220842"/>
                  </a:lnTo>
                  <a:cubicBezTo>
                    <a:pt x="396764" y="220842"/>
                    <a:pt x="396764" y="220842"/>
                    <a:pt x="397879" y="220842"/>
                  </a:cubicBezTo>
                  <a:lnTo>
                    <a:pt x="405681" y="220842"/>
                  </a:lnTo>
                  <a:cubicBezTo>
                    <a:pt x="405681" y="220842"/>
                    <a:pt x="405681" y="220842"/>
                    <a:pt x="405681" y="219680"/>
                  </a:cubicBezTo>
                  <a:lnTo>
                    <a:pt x="405681" y="211543"/>
                  </a:lnTo>
                  <a:cubicBezTo>
                    <a:pt x="405681" y="211543"/>
                    <a:pt x="405681" y="211543"/>
                    <a:pt x="404566" y="211543"/>
                  </a:cubicBezTo>
                  <a:lnTo>
                    <a:pt x="396764" y="211543"/>
                  </a:lnTo>
                  <a:cubicBezTo>
                    <a:pt x="396764" y="211543"/>
                    <a:pt x="396764" y="211543"/>
                    <a:pt x="396764" y="210672"/>
                  </a:cubicBezTo>
                  <a:lnTo>
                    <a:pt x="396764" y="204569"/>
                  </a:lnTo>
                  <a:cubicBezTo>
                    <a:pt x="396764" y="204569"/>
                    <a:pt x="396764" y="204569"/>
                    <a:pt x="397879" y="204569"/>
                  </a:cubicBezTo>
                  <a:lnTo>
                    <a:pt x="405681" y="204569"/>
                  </a:lnTo>
                  <a:cubicBezTo>
                    <a:pt x="405681" y="204569"/>
                    <a:pt x="405681" y="204569"/>
                    <a:pt x="405681" y="203407"/>
                  </a:cubicBezTo>
                  <a:lnTo>
                    <a:pt x="405681" y="195271"/>
                  </a:lnTo>
                  <a:cubicBezTo>
                    <a:pt x="405681" y="195271"/>
                    <a:pt x="405681" y="195271"/>
                    <a:pt x="404566" y="195271"/>
                  </a:cubicBezTo>
                  <a:lnTo>
                    <a:pt x="396764" y="195271"/>
                  </a:lnTo>
                  <a:cubicBezTo>
                    <a:pt x="396764" y="195271"/>
                    <a:pt x="396764" y="195271"/>
                    <a:pt x="396764" y="194109"/>
                  </a:cubicBezTo>
                  <a:lnTo>
                    <a:pt x="396764" y="185972"/>
                  </a:lnTo>
                  <a:cubicBezTo>
                    <a:pt x="396764" y="185972"/>
                    <a:pt x="396764" y="185972"/>
                    <a:pt x="397879" y="185972"/>
                  </a:cubicBezTo>
                  <a:lnTo>
                    <a:pt x="405681" y="185972"/>
                  </a:lnTo>
                  <a:cubicBezTo>
                    <a:pt x="405681" y="185972"/>
                    <a:pt x="405681" y="185972"/>
                    <a:pt x="405681" y="184810"/>
                  </a:cubicBezTo>
                  <a:lnTo>
                    <a:pt x="405681" y="176674"/>
                  </a:lnTo>
                  <a:cubicBezTo>
                    <a:pt x="405681" y="176674"/>
                    <a:pt x="405681" y="176674"/>
                    <a:pt x="404566" y="176674"/>
                  </a:cubicBezTo>
                  <a:lnTo>
                    <a:pt x="396764" y="176674"/>
                  </a:lnTo>
                  <a:cubicBezTo>
                    <a:pt x="396764" y="176674"/>
                    <a:pt x="396764" y="176674"/>
                    <a:pt x="396764" y="175802"/>
                  </a:cubicBezTo>
                  <a:lnTo>
                    <a:pt x="396764" y="169700"/>
                  </a:lnTo>
                  <a:cubicBezTo>
                    <a:pt x="396764" y="169700"/>
                    <a:pt x="396764" y="169700"/>
                    <a:pt x="397879" y="169700"/>
                  </a:cubicBezTo>
                  <a:lnTo>
                    <a:pt x="405681" y="169700"/>
                  </a:lnTo>
                  <a:cubicBezTo>
                    <a:pt x="405681" y="169700"/>
                    <a:pt x="405681" y="169700"/>
                    <a:pt x="405681" y="168537"/>
                  </a:cubicBezTo>
                  <a:lnTo>
                    <a:pt x="405681" y="160401"/>
                  </a:lnTo>
                  <a:cubicBezTo>
                    <a:pt x="405681" y="160401"/>
                    <a:pt x="405681" y="160401"/>
                    <a:pt x="404566" y="160401"/>
                  </a:cubicBezTo>
                  <a:lnTo>
                    <a:pt x="396764" y="160401"/>
                  </a:lnTo>
                  <a:cubicBezTo>
                    <a:pt x="396764" y="160401"/>
                    <a:pt x="396764" y="160401"/>
                    <a:pt x="396764" y="159239"/>
                  </a:cubicBezTo>
                  <a:lnTo>
                    <a:pt x="396764" y="151102"/>
                  </a:lnTo>
                  <a:cubicBezTo>
                    <a:pt x="396764" y="151102"/>
                    <a:pt x="396764" y="151102"/>
                    <a:pt x="397879" y="151102"/>
                  </a:cubicBezTo>
                  <a:lnTo>
                    <a:pt x="405681" y="151102"/>
                  </a:lnTo>
                  <a:cubicBezTo>
                    <a:pt x="405681" y="151102"/>
                    <a:pt x="405681" y="151102"/>
                    <a:pt x="405681" y="150231"/>
                  </a:cubicBezTo>
                  <a:lnTo>
                    <a:pt x="405681" y="144129"/>
                  </a:lnTo>
                  <a:cubicBezTo>
                    <a:pt x="405681" y="144129"/>
                    <a:pt x="405681" y="144129"/>
                    <a:pt x="404566" y="144129"/>
                  </a:cubicBezTo>
                  <a:lnTo>
                    <a:pt x="396764" y="144129"/>
                  </a:lnTo>
                  <a:cubicBezTo>
                    <a:pt x="396764" y="144129"/>
                    <a:pt x="396764" y="144129"/>
                    <a:pt x="396764" y="142966"/>
                  </a:cubicBezTo>
                  <a:lnTo>
                    <a:pt x="396764" y="134830"/>
                  </a:lnTo>
                  <a:cubicBezTo>
                    <a:pt x="396764" y="134830"/>
                    <a:pt x="396764" y="134830"/>
                    <a:pt x="397879" y="134830"/>
                  </a:cubicBezTo>
                  <a:lnTo>
                    <a:pt x="405681" y="134830"/>
                  </a:lnTo>
                  <a:cubicBezTo>
                    <a:pt x="405681" y="134830"/>
                    <a:pt x="405681" y="134830"/>
                    <a:pt x="405681" y="133668"/>
                  </a:cubicBezTo>
                  <a:lnTo>
                    <a:pt x="405681" y="125531"/>
                  </a:lnTo>
                  <a:cubicBezTo>
                    <a:pt x="405681" y="125531"/>
                    <a:pt x="405681" y="125531"/>
                    <a:pt x="404566" y="125531"/>
                  </a:cubicBezTo>
                  <a:lnTo>
                    <a:pt x="396764" y="125531"/>
                  </a:lnTo>
                  <a:cubicBezTo>
                    <a:pt x="396764" y="125531"/>
                    <a:pt x="396764" y="125531"/>
                    <a:pt x="396764" y="124369"/>
                  </a:cubicBezTo>
                  <a:lnTo>
                    <a:pt x="396764" y="116233"/>
                  </a:lnTo>
                  <a:cubicBezTo>
                    <a:pt x="396764" y="116233"/>
                    <a:pt x="396764" y="116233"/>
                    <a:pt x="397879" y="116233"/>
                  </a:cubicBezTo>
                  <a:lnTo>
                    <a:pt x="405681" y="116233"/>
                  </a:lnTo>
                  <a:cubicBezTo>
                    <a:pt x="405681" y="116233"/>
                    <a:pt x="405681" y="116233"/>
                    <a:pt x="405681" y="115361"/>
                  </a:cubicBezTo>
                  <a:lnTo>
                    <a:pt x="405681" y="109259"/>
                  </a:lnTo>
                  <a:cubicBezTo>
                    <a:pt x="405681" y="109259"/>
                    <a:pt x="405681" y="109259"/>
                    <a:pt x="404566" y="109259"/>
                  </a:cubicBezTo>
                  <a:lnTo>
                    <a:pt x="396764" y="109259"/>
                  </a:lnTo>
                  <a:cubicBezTo>
                    <a:pt x="396764" y="109259"/>
                    <a:pt x="396764" y="109259"/>
                    <a:pt x="396764" y="108097"/>
                  </a:cubicBezTo>
                  <a:lnTo>
                    <a:pt x="396764" y="99960"/>
                  </a:lnTo>
                  <a:cubicBezTo>
                    <a:pt x="396764" y="99960"/>
                    <a:pt x="396764" y="99960"/>
                    <a:pt x="397879" y="99960"/>
                  </a:cubicBezTo>
                  <a:lnTo>
                    <a:pt x="405681" y="99960"/>
                  </a:lnTo>
                  <a:cubicBezTo>
                    <a:pt x="405681" y="99960"/>
                    <a:pt x="405681" y="99960"/>
                    <a:pt x="405681" y="98798"/>
                  </a:cubicBezTo>
                  <a:lnTo>
                    <a:pt x="405681" y="90662"/>
                  </a:lnTo>
                  <a:cubicBezTo>
                    <a:pt x="405681" y="90662"/>
                    <a:pt x="405681" y="90662"/>
                    <a:pt x="404566" y="90662"/>
                  </a:cubicBezTo>
                  <a:lnTo>
                    <a:pt x="396764" y="90662"/>
                  </a:lnTo>
                  <a:cubicBezTo>
                    <a:pt x="396764" y="90662"/>
                    <a:pt x="396764" y="90662"/>
                    <a:pt x="396764" y="89499"/>
                  </a:cubicBezTo>
                  <a:lnTo>
                    <a:pt x="396764" y="81363"/>
                  </a:lnTo>
                  <a:cubicBezTo>
                    <a:pt x="396764" y="81363"/>
                    <a:pt x="396764" y="81363"/>
                    <a:pt x="397879" y="81363"/>
                  </a:cubicBezTo>
                  <a:lnTo>
                    <a:pt x="405681" y="81363"/>
                  </a:lnTo>
                  <a:cubicBezTo>
                    <a:pt x="405681" y="81363"/>
                    <a:pt x="405681" y="81363"/>
                    <a:pt x="405681" y="80491"/>
                  </a:cubicBezTo>
                  <a:lnTo>
                    <a:pt x="405681" y="74389"/>
                  </a:lnTo>
                  <a:cubicBezTo>
                    <a:pt x="405681" y="74389"/>
                    <a:pt x="405681" y="74389"/>
                    <a:pt x="404566" y="74389"/>
                  </a:cubicBezTo>
                  <a:lnTo>
                    <a:pt x="396764" y="74389"/>
                  </a:lnTo>
                  <a:cubicBezTo>
                    <a:pt x="396764" y="74389"/>
                    <a:pt x="396764" y="74389"/>
                    <a:pt x="396764" y="73227"/>
                  </a:cubicBezTo>
                  <a:lnTo>
                    <a:pt x="396764" y="65090"/>
                  </a:lnTo>
                  <a:cubicBezTo>
                    <a:pt x="396764" y="65090"/>
                    <a:pt x="396764" y="65090"/>
                    <a:pt x="397879" y="65090"/>
                  </a:cubicBezTo>
                  <a:lnTo>
                    <a:pt x="405681" y="65090"/>
                  </a:lnTo>
                  <a:cubicBezTo>
                    <a:pt x="405681" y="65090"/>
                    <a:pt x="405681" y="65090"/>
                    <a:pt x="404566" y="63347"/>
                  </a:cubicBezTo>
                  <a:lnTo>
                    <a:pt x="396764" y="51143"/>
                  </a:lnTo>
                  <a:cubicBezTo>
                    <a:pt x="396764" y="51143"/>
                    <a:pt x="396764" y="51143"/>
                    <a:pt x="396764" y="13948"/>
                  </a:cubicBezTo>
                  <a:cubicBezTo>
                    <a:pt x="396764" y="13948"/>
                    <a:pt x="396764" y="13948"/>
                    <a:pt x="546108" y="13948"/>
                  </a:cubicBezTo>
                  <a:cubicBezTo>
                    <a:pt x="546108" y="13948"/>
                    <a:pt x="546108" y="13948"/>
                    <a:pt x="559482" y="34870"/>
                  </a:cubicBezTo>
                  <a:cubicBezTo>
                    <a:pt x="559482" y="34870"/>
                    <a:pt x="559482" y="34870"/>
                    <a:pt x="559482" y="81363"/>
                  </a:cubicBezTo>
                  <a:cubicBezTo>
                    <a:pt x="559482" y="81363"/>
                    <a:pt x="559482" y="81363"/>
                    <a:pt x="558368" y="81363"/>
                  </a:cubicBezTo>
                  <a:lnTo>
                    <a:pt x="550566" y="81363"/>
                  </a:lnTo>
                  <a:cubicBezTo>
                    <a:pt x="550566" y="81363"/>
                    <a:pt x="550566" y="81363"/>
                    <a:pt x="550566" y="82525"/>
                  </a:cubicBezTo>
                  <a:lnTo>
                    <a:pt x="550566" y="90662"/>
                  </a:lnTo>
                  <a:cubicBezTo>
                    <a:pt x="550566" y="90662"/>
                    <a:pt x="550566" y="90662"/>
                    <a:pt x="551681" y="90662"/>
                  </a:cubicBezTo>
                  <a:lnTo>
                    <a:pt x="559482" y="90662"/>
                  </a:lnTo>
                  <a:cubicBezTo>
                    <a:pt x="559482" y="90662"/>
                    <a:pt x="559482" y="90662"/>
                    <a:pt x="559482" y="91824"/>
                  </a:cubicBezTo>
                  <a:lnTo>
                    <a:pt x="559482" y="99960"/>
                  </a:lnTo>
                  <a:cubicBezTo>
                    <a:pt x="559482" y="99960"/>
                    <a:pt x="559482" y="99960"/>
                    <a:pt x="558368" y="99960"/>
                  </a:cubicBezTo>
                  <a:lnTo>
                    <a:pt x="550566" y="99960"/>
                  </a:lnTo>
                  <a:cubicBezTo>
                    <a:pt x="550566" y="99960"/>
                    <a:pt x="550566" y="99960"/>
                    <a:pt x="550566" y="101122"/>
                  </a:cubicBezTo>
                  <a:lnTo>
                    <a:pt x="550566" y="109259"/>
                  </a:lnTo>
                  <a:cubicBezTo>
                    <a:pt x="550566" y="109259"/>
                    <a:pt x="550566" y="109259"/>
                    <a:pt x="551681" y="109259"/>
                  </a:cubicBezTo>
                  <a:lnTo>
                    <a:pt x="559482" y="109259"/>
                  </a:lnTo>
                  <a:cubicBezTo>
                    <a:pt x="559482" y="109259"/>
                    <a:pt x="559482" y="109259"/>
                    <a:pt x="559482" y="110131"/>
                  </a:cubicBezTo>
                  <a:lnTo>
                    <a:pt x="559482" y="116233"/>
                  </a:lnTo>
                  <a:cubicBezTo>
                    <a:pt x="559482" y="116233"/>
                    <a:pt x="559482" y="116233"/>
                    <a:pt x="558368" y="116233"/>
                  </a:cubicBezTo>
                  <a:lnTo>
                    <a:pt x="550566" y="116233"/>
                  </a:lnTo>
                  <a:cubicBezTo>
                    <a:pt x="550566" y="116233"/>
                    <a:pt x="550566" y="116233"/>
                    <a:pt x="550566" y="117395"/>
                  </a:cubicBezTo>
                  <a:lnTo>
                    <a:pt x="550566" y="125531"/>
                  </a:lnTo>
                  <a:cubicBezTo>
                    <a:pt x="550566" y="125531"/>
                    <a:pt x="550566" y="125531"/>
                    <a:pt x="551681" y="125531"/>
                  </a:cubicBezTo>
                  <a:lnTo>
                    <a:pt x="559482" y="125531"/>
                  </a:lnTo>
                  <a:cubicBezTo>
                    <a:pt x="559482" y="125531"/>
                    <a:pt x="559482" y="125531"/>
                    <a:pt x="559482" y="126694"/>
                  </a:cubicBezTo>
                  <a:lnTo>
                    <a:pt x="559482" y="134830"/>
                  </a:lnTo>
                  <a:cubicBezTo>
                    <a:pt x="559482" y="134830"/>
                    <a:pt x="559482" y="134830"/>
                    <a:pt x="558368" y="134830"/>
                  </a:cubicBezTo>
                  <a:lnTo>
                    <a:pt x="550566" y="134830"/>
                  </a:lnTo>
                  <a:cubicBezTo>
                    <a:pt x="550566" y="134830"/>
                    <a:pt x="550566" y="134830"/>
                    <a:pt x="550566" y="135992"/>
                  </a:cubicBezTo>
                  <a:lnTo>
                    <a:pt x="550566" y="144129"/>
                  </a:lnTo>
                  <a:cubicBezTo>
                    <a:pt x="550566" y="144129"/>
                    <a:pt x="550566" y="144129"/>
                    <a:pt x="551681" y="144129"/>
                  </a:cubicBezTo>
                  <a:lnTo>
                    <a:pt x="559482" y="144129"/>
                  </a:lnTo>
                  <a:cubicBezTo>
                    <a:pt x="559482" y="144129"/>
                    <a:pt x="559482" y="144129"/>
                    <a:pt x="559482" y="145000"/>
                  </a:cubicBezTo>
                  <a:lnTo>
                    <a:pt x="559482" y="151102"/>
                  </a:lnTo>
                  <a:cubicBezTo>
                    <a:pt x="559482" y="151102"/>
                    <a:pt x="559482" y="151102"/>
                    <a:pt x="558368" y="151102"/>
                  </a:cubicBezTo>
                  <a:lnTo>
                    <a:pt x="550566" y="151102"/>
                  </a:lnTo>
                  <a:cubicBezTo>
                    <a:pt x="550566" y="151102"/>
                    <a:pt x="550566" y="151102"/>
                    <a:pt x="550566" y="152265"/>
                  </a:cubicBezTo>
                  <a:lnTo>
                    <a:pt x="550566" y="160401"/>
                  </a:lnTo>
                  <a:cubicBezTo>
                    <a:pt x="550566" y="160401"/>
                    <a:pt x="550566" y="160401"/>
                    <a:pt x="551681" y="160401"/>
                  </a:cubicBezTo>
                  <a:lnTo>
                    <a:pt x="559482" y="160401"/>
                  </a:lnTo>
                  <a:cubicBezTo>
                    <a:pt x="559482" y="160401"/>
                    <a:pt x="559482" y="160401"/>
                    <a:pt x="559482" y="161563"/>
                  </a:cubicBezTo>
                  <a:lnTo>
                    <a:pt x="559482" y="169700"/>
                  </a:lnTo>
                  <a:cubicBezTo>
                    <a:pt x="559482" y="169700"/>
                    <a:pt x="559482" y="169700"/>
                    <a:pt x="558368" y="169700"/>
                  </a:cubicBezTo>
                  <a:lnTo>
                    <a:pt x="550566" y="169700"/>
                  </a:lnTo>
                  <a:cubicBezTo>
                    <a:pt x="550566" y="169700"/>
                    <a:pt x="550566" y="169700"/>
                    <a:pt x="550566" y="170571"/>
                  </a:cubicBezTo>
                  <a:lnTo>
                    <a:pt x="550566" y="176674"/>
                  </a:lnTo>
                  <a:cubicBezTo>
                    <a:pt x="550566" y="176674"/>
                    <a:pt x="550566" y="176674"/>
                    <a:pt x="551681" y="176674"/>
                  </a:cubicBezTo>
                  <a:lnTo>
                    <a:pt x="559482" y="176674"/>
                  </a:lnTo>
                  <a:cubicBezTo>
                    <a:pt x="559482" y="176674"/>
                    <a:pt x="559482" y="176674"/>
                    <a:pt x="559482" y="177836"/>
                  </a:cubicBezTo>
                  <a:lnTo>
                    <a:pt x="559482" y="185972"/>
                  </a:lnTo>
                  <a:cubicBezTo>
                    <a:pt x="559482" y="185972"/>
                    <a:pt x="559482" y="185972"/>
                    <a:pt x="558368" y="185972"/>
                  </a:cubicBezTo>
                  <a:lnTo>
                    <a:pt x="550566" y="185972"/>
                  </a:lnTo>
                  <a:cubicBezTo>
                    <a:pt x="550566" y="185972"/>
                    <a:pt x="550566" y="185972"/>
                    <a:pt x="550566" y="187134"/>
                  </a:cubicBezTo>
                  <a:lnTo>
                    <a:pt x="550566" y="195271"/>
                  </a:lnTo>
                  <a:cubicBezTo>
                    <a:pt x="550566" y="195271"/>
                    <a:pt x="550566" y="195271"/>
                    <a:pt x="551681" y="195271"/>
                  </a:cubicBezTo>
                  <a:lnTo>
                    <a:pt x="559482" y="195271"/>
                  </a:lnTo>
                  <a:cubicBezTo>
                    <a:pt x="559482" y="195271"/>
                    <a:pt x="559482" y="195271"/>
                    <a:pt x="559482" y="196433"/>
                  </a:cubicBezTo>
                  <a:lnTo>
                    <a:pt x="559482" y="204569"/>
                  </a:lnTo>
                  <a:cubicBezTo>
                    <a:pt x="559482" y="204569"/>
                    <a:pt x="559482" y="204569"/>
                    <a:pt x="558368" y="204569"/>
                  </a:cubicBezTo>
                  <a:lnTo>
                    <a:pt x="550566" y="204569"/>
                  </a:lnTo>
                  <a:cubicBezTo>
                    <a:pt x="550566" y="204569"/>
                    <a:pt x="550566" y="204569"/>
                    <a:pt x="550566" y="205441"/>
                  </a:cubicBezTo>
                  <a:lnTo>
                    <a:pt x="550566" y="211543"/>
                  </a:lnTo>
                  <a:cubicBezTo>
                    <a:pt x="550566" y="211543"/>
                    <a:pt x="550566" y="211543"/>
                    <a:pt x="551681" y="211543"/>
                  </a:cubicBezTo>
                  <a:lnTo>
                    <a:pt x="559482" y="211543"/>
                  </a:lnTo>
                  <a:cubicBezTo>
                    <a:pt x="559482" y="211543"/>
                    <a:pt x="559482" y="211543"/>
                    <a:pt x="559482" y="212706"/>
                  </a:cubicBezTo>
                  <a:lnTo>
                    <a:pt x="559482" y="220842"/>
                  </a:lnTo>
                  <a:cubicBezTo>
                    <a:pt x="559482" y="220842"/>
                    <a:pt x="559482" y="220842"/>
                    <a:pt x="558368" y="220842"/>
                  </a:cubicBezTo>
                  <a:lnTo>
                    <a:pt x="550566" y="220842"/>
                  </a:lnTo>
                  <a:cubicBezTo>
                    <a:pt x="550566" y="220842"/>
                    <a:pt x="550566" y="220842"/>
                    <a:pt x="550566" y="222004"/>
                  </a:cubicBezTo>
                  <a:lnTo>
                    <a:pt x="550566" y="230141"/>
                  </a:lnTo>
                  <a:cubicBezTo>
                    <a:pt x="550566" y="230141"/>
                    <a:pt x="550566" y="230141"/>
                    <a:pt x="551681" y="230141"/>
                  </a:cubicBezTo>
                  <a:lnTo>
                    <a:pt x="559482" y="230141"/>
                  </a:lnTo>
                  <a:cubicBezTo>
                    <a:pt x="559482" y="230141"/>
                    <a:pt x="559482" y="230141"/>
                    <a:pt x="559482" y="231012"/>
                  </a:cubicBezTo>
                  <a:lnTo>
                    <a:pt x="559482" y="237114"/>
                  </a:lnTo>
                  <a:cubicBezTo>
                    <a:pt x="559482" y="237114"/>
                    <a:pt x="559482" y="237114"/>
                    <a:pt x="558368" y="237114"/>
                  </a:cubicBezTo>
                  <a:lnTo>
                    <a:pt x="550566" y="237114"/>
                  </a:lnTo>
                  <a:cubicBezTo>
                    <a:pt x="550566" y="237114"/>
                    <a:pt x="550566" y="237114"/>
                    <a:pt x="550566" y="238277"/>
                  </a:cubicBezTo>
                  <a:lnTo>
                    <a:pt x="550566" y="246413"/>
                  </a:lnTo>
                  <a:cubicBezTo>
                    <a:pt x="550566" y="246413"/>
                    <a:pt x="550566" y="246413"/>
                    <a:pt x="551681" y="246413"/>
                  </a:cubicBezTo>
                  <a:lnTo>
                    <a:pt x="559482" y="246413"/>
                  </a:lnTo>
                  <a:cubicBezTo>
                    <a:pt x="559482" y="246413"/>
                    <a:pt x="559482" y="246413"/>
                    <a:pt x="559482" y="247575"/>
                  </a:cubicBezTo>
                  <a:lnTo>
                    <a:pt x="559482" y="255712"/>
                  </a:lnTo>
                  <a:cubicBezTo>
                    <a:pt x="559482" y="255712"/>
                    <a:pt x="559482" y="255712"/>
                    <a:pt x="558368" y="255712"/>
                  </a:cubicBezTo>
                  <a:lnTo>
                    <a:pt x="550566" y="255712"/>
                  </a:lnTo>
                  <a:cubicBezTo>
                    <a:pt x="550566" y="255712"/>
                    <a:pt x="550566" y="255712"/>
                    <a:pt x="550566" y="256874"/>
                  </a:cubicBezTo>
                  <a:lnTo>
                    <a:pt x="550566" y="265010"/>
                  </a:lnTo>
                  <a:cubicBezTo>
                    <a:pt x="550566" y="265010"/>
                    <a:pt x="550566" y="265010"/>
                    <a:pt x="551681" y="265010"/>
                  </a:cubicBezTo>
                  <a:lnTo>
                    <a:pt x="559482" y="265010"/>
                  </a:lnTo>
                  <a:cubicBezTo>
                    <a:pt x="559482" y="265010"/>
                    <a:pt x="559482" y="265010"/>
                    <a:pt x="559482" y="265882"/>
                  </a:cubicBezTo>
                  <a:lnTo>
                    <a:pt x="559482" y="271984"/>
                  </a:lnTo>
                  <a:cubicBezTo>
                    <a:pt x="559482" y="271984"/>
                    <a:pt x="559482" y="271984"/>
                    <a:pt x="558368" y="271984"/>
                  </a:cubicBezTo>
                  <a:lnTo>
                    <a:pt x="550566" y="271984"/>
                  </a:lnTo>
                  <a:cubicBezTo>
                    <a:pt x="550566" y="271984"/>
                    <a:pt x="550566" y="271984"/>
                    <a:pt x="550566" y="273146"/>
                  </a:cubicBezTo>
                  <a:lnTo>
                    <a:pt x="550566" y="281283"/>
                  </a:lnTo>
                  <a:cubicBezTo>
                    <a:pt x="550566" y="281283"/>
                    <a:pt x="550566" y="281283"/>
                    <a:pt x="575085" y="302205"/>
                  </a:cubicBezTo>
                  <a:cubicBezTo>
                    <a:pt x="575085" y="306854"/>
                    <a:pt x="575085" y="306854"/>
                    <a:pt x="573971" y="306854"/>
                  </a:cubicBezTo>
                  <a:lnTo>
                    <a:pt x="566169" y="306854"/>
                  </a:lnTo>
                  <a:cubicBezTo>
                    <a:pt x="566169" y="306854"/>
                    <a:pt x="566169" y="306854"/>
                    <a:pt x="566169" y="332425"/>
                  </a:cubicBezTo>
                  <a:cubicBezTo>
                    <a:pt x="566169" y="332425"/>
                    <a:pt x="566169" y="332425"/>
                    <a:pt x="567284" y="332425"/>
                  </a:cubicBezTo>
                  <a:lnTo>
                    <a:pt x="575085" y="332425"/>
                  </a:lnTo>
                  <a:cubicBezTo>
                    <a:pt x="575085" y="332425"/>
                    <a:pt x="575085" y="332425"/>
                    <a:pt x="575085" y="330972"/>
                  </a:cubicBezTo>
                  <a:lnTo>
                    <a:pt x="575085" y="320802"/>
                  </a:lnTo>
                  <a:cubicBezTo>
                    <a:pt x="575085" y="320802"/>
                    <a:pt x="575085" y="320802"/>
                    <a:pt x="576200" y="320221"/>
                  </a:cubicBezTo>
                  <a:lnTo>
                    <a:pt x="584001" y="316153"/>
                  </a:lnTo>
                  <a:cubicBezTo>
                    <a:pt x="584001" y="316153"/>
                    <a:pt x="584001" y="316153"/>
                    <a:pt x="585952" y="316153"/>
                  </a:cubicBezTo>
                  <a:lnTo>
                    <a:pt x="599605" y="316153"/>
                  </a:lnTo>
                  <a:cubicBezTo>
                    <a:pt x="599605" y="316153"/>
                    <a:pt x="599605" y="316153"/>
                    <a:pt x="599605" y="317315"/>
                  </a:cubicBezTo>
                  <a:lnTo>
                    <a:pt x="599605" y="325451"/>
                  </a:lnTo>
                  <a:cubicBezTo>
                    <a:pt x="599605" y="325451"/>
                    <a:pt x="599605" y="325451"/>
                    <a:pt x="601276" y="325451"/>
                  </a:cubicBezTo>
                  <a:lnTo>
                    <a:pt x="612979" y="325451"/>
                  </a:lnTo>
                  <a:cubicBezTo>
                    <a:pt x="612979" y="330100"/>
                    <a:pt x="612979" y="330100"/>
                    <a:pt x="614093" y="330100"/>
                  </a:cubicBezTo>
                  <a:lnTo>
                    <a:pt x="621895" y="330100"/>
                  </a:lnTo>
                  <a:cubicBezTo>
                    <a:pt x="621895" y="330100"/>
                    <a:pt x="621895" y="330100"/>
                    <a:pt x="646414" y="362645"/>
                  </a:cubicBezTo>
                  <a:cubicBezTo>
                    <a:pt x="646414" y="362645"/>
                    <a:pt x="646414" y="362645"/>
                    <a:pt x="646414" y="397515"/>
                  </a:cubicBezTo>
                  <a:cubicBezTo>
                    <a:pt x="646414" y="397515"/>
                    <a:pt x="646414" y="397515"/>
                    <a:pt x="647528" y="397515"/>
                  </a:cubicBezTo>
                  <a:lnTo>
                    <a:pt x="655330" y="397515"/>
                  </a:lnTo>
                  <a:cubicBezTo>
                    <a:pt x="655330" y="397515"/>
                    <a:pt x="655330" y="397515"/>
                    <a:pt x="655330" y="395481"/>
                  </a:cubicBezTo>
                  <a:lnTo>
                    <a:pt x="655330" y="381243"/>
                  </a:lnTo>
                  <a:cubicBezTo>
                    <a:pt x="655330" y="381243"/>
                    <a:pt x="655330" y="381243"/>
                    <a:pt x="656166" y="381243"/>
                  </a:cubicBezTo>
                  <a:lnTo>
                    <a:pt x="662017" y="381243"/>
                  </a:lnTo>
                  <a:cubicBezTo>
                    <a:pt x="662017" y="381243"/>
                    <a:pt x="662017" y="381243"/>
                    <a:pt x="662017" y="382405"/>
                  </a:cubicBezTo>
                  <a:lnTo>
                    <a:pt x="662017" y="390541"/>
                  </a:lnTo>
                  <a:cubicBezTo>
                    <a:pt x="670933" y="392866"/>
                    <a:pt x="670933" y="392866"/>
                    <a:pt x="670933" y="341724"/>
                  </a:cubicBezTo>
                  <a:cubicBezTo>
                    <a:pt x="670933" y="341724"/>
                    <a:pt x="670933" y="341724"/>
                    <a:pt x="708826" y="341724"/>
                  </a:cubicBezTo>
                  <a:cubicBezTo>
                    <a:pt x="708826" y="341724"/>
                    <a:pt x="708826" y="341724"/>
                    <a:pt x="708826" y="267335"/>
                  </a:cubicBezTo>
                  <a:cubicBezTo>
                    <a:pt x="708826" y="267335"/>
                    <a:pt x="708826" y="267335"/>
                    <a:pt x="744490" y="267335"/>
                  </a:cubicBezTo>
                  <a:cubicBezTo>
                    <a:pt x="744490" y="267335"/>
                    <a:pt x="744490" y="267335"/>
                    <a:pt x="744490" y="266463"/>
                  </a:cubicBezTo>
                  <a:lnTo>
                    <a:pt x="744490" y="260361"/>
                  </a:lnTo>
                  <a:cubicBezTo>
                    <a:pt x="744490" y="260361"/>
                    <a:pt x="744490" y="260361"/>
                    <a:pt x="766781" y="260361"/>
                  </a:cubicBezTo>
                  <a:cubicBezTo>
                    <a:pt x="766781" y="260361"/>
                    <a:pt x="766781" y="260361"/>
                    <a:pt x="766781" y="220842"/>
                  </a:cubicBezTo>
                  <a:cubicBezTo>
                    <a:pt x="762322" y="220842"/>
                    <a:pt x="762322" y="220842"/>
                    <a:pt x="762322" y="219098"/>
                  </a:cubicBezTo>
                  <a:lnTo>
                    <a:pt x="762322" y="206894"/>
                  </a:lnTo>
                  <a:lnTo>
                    <a:pt x="766781" y="209219"/>
                  </a:lnTo>
                  <a:cubicBezTo>
                    <a:pt x="766781" y="209219"/>
                    <a:pt x="766781" y="209219"/>
                    <a:pt x="771239" y="185972"/>
                  </a:cubicBezTo>
                  <a:cubicBezTo>
                    <a:pt x="771239" y="185972"/>
                    <a:pt x="771239" y="185972"/>
                    <a:pt x="775697" y="209219"/>
                  </a:cubicBezTo>
                  <a:cubicBezTo>
                    <a:pt x="777926" y="206894"/>
                    <a:pt x="777926" y="206894"/>
                    <a:pt x="778204" y="206022"/>
                  </a:cubicBezTo>
                  <a:lnTo>
                    <a:pt x="780155" y="199920"/>
                  </a:lnTo>
                  <a:cubicBezTo>
                    <a:pt x="780155" y="199920"/>
                    <a:pt x="780155" y="199920"/>
                    <a:pt x="780712" y="198758"/>
                  </a:cubicBezTo>
                  <a:lnTo>
                    <a:pt x="784613" y="190621"/>
                  </a:lnTo>
                  <a:cubicBezTo>
                    <a:pt x="784613" y="190621"/>
                    <a:pt x="784613" y="190621"/>
                    <a:pt x="785170" y="189459"/>
                  </a:cubicBezTo>
                  <a:lnTo>
                    <a:pt x="789071" y="181323"/>
                  </a:lnTo>
                  <a:cubicBezTo>
                    <a:pt x="789071" y="181323"/>
                    <a:pt x="789071" y="181323"/>
                    <a:pt x="790464" y="180451"/>
                  </a:cubicBezTo>
                  <a:lnTo>
                    <a:pt x="800216" y="174349"/>
                  </a:lnTo>
                  <a:cubicBezTo>
                    <a:pt x="800216" y="174349"/>
                    <a:pt x="800216" y="174349"/>
                    <a:pt x="801888" y="173187"/>
                  </a:cubicBezTo>
                  <a:lnTo>
                    <a:pt x="813590" y="165050"/>
                  </a:lnTo>
                  <a:cubicBezTo>
                    <a:pt x="813590" y="165050"/>
                    <a:pt x="813590" y="165050"/>
                    <a:pt x="814426" y="163888"/>
                  </a:cubicBezTo>
                  <a:lnTo>
                    <a:pt x="820277" y="155752"/>
                  </a:lnTo>
                  <a:cubicBezTo>
                    <a:pt x="820277" y="155752"/>
                    <a:pt x="820277" y="155752"/>
                    <a:pt x="820834" y="153718"/>
                  </a:cubicBezTo>
                  <a:lnTo>
                    <a:pt x="824735" y="139479"/>
                  </a:lnTo>
                  <a:cubicBezTo>
                    <a:pt x="824735" y="139479"/>
                    <a:pt x="824735" y="139479"/>
                    <a:pt x="825292" y="141513"/>
                  </a:cubicBezTo>
                  <a:lnTo>
                    <a:pt x="829193" y="155752"/>
                  </a:lnTo>
                  <a:cubicBezTo>
                    <a:pt x="829193" y="155752"/>
                    <a:pt x="829193" y="155752"/>
                    <a:pt x="829750" y="156623"/>
                  </a:cubicBezTo>
                  <a:lnTo>
                    <a:pt x="833651" y="162726"/>
                  </a:lnTo>
                  <a:cubicBezTo>
                    <a:pt x="833651" y="162726"/>
                    <a:pt x="833651" y="162726"/>
                    <a:pt x="835044" y="163888"/>
                  </a:cubicBezTo>
                  <a:lnTo>
                    <a:pt x="844796" y="172024"/>
                  </a:lnTo>
                  <a:cubicBezTo>
                    <a:pt x="844796" y="172024"/>
                    <a:pt x="844796" y="172024"/>
                    <a:pt x="845911" y="173187"/>
                  </a:cubicBezTo>
                  <a:lnTo>
                    <a:pt x="853712" y="181323"/>
                  </a:lnTo>
                  <a:cubicBezTo>
                    <a:pt x="853712" y="181323"/>
                    <a:pt x="853712" y="181323"/>
                    <a:pt x="854827" y="182485"/>
                  </a:cubicBezTo>
                  <a:lnTo>
                    <a:pt x="862628" y="190621"/>
                  </a:lnTo>
                  <a:cubicBezTo>
                    <a:pt x="862628" y="190621"/>
                    <a:pt x="862628" y="190621"/>
                    <a:pt x="862907" y="191784"/>
                  </a:cubicBezTo>
                  <a:lnTo>
                    <a:pt x="864857" y="199920"/>
                  </a:lnTo>
                  <a:cubicBezTo>
                    <a:pt x="864857" y="199920"/>
                    <a:pt x="864857" y="199920"/>
                    <a:pt x="865136" y="201082"/>
                  </a:cubicBezTo>
                  <a:lnTo>
                    <a:pt x="867086" y="209219"/>
                  </a:lnTo>
                  <a:cubicBezTo>
                    <a:pt x="871544" y="209219"/>
                    <a:pt x="871544" y="209219"/>
                    <a:pt x="873773" y="185972"/>
                  </a:cubicBezTo>
                  <a:cubicBezTo>
                    <a:pt x="873773" y="185972"/>
                    <a:pt x="873773" y="185972"/>
                    <a:pt x="878231" y="209219"/>
                  </a:cubicBezTo>
                  <a:cubicBezTo>
                    <a:pt x="882689" y="209219"/>
                    <a:pt x="882689" y="209219"/>
                    <a:pt x="882689" y="210962"/>
                  </a:cubicBezTo>
                  <a:lnTo>
                    <a:pt x="882689" y="223167"/>
                  </a:lnTo>
                  <a:cubicBezTo>
                    <a:pt x="878231" y="223167"/>
                    <a:pt x="878231" y="223167"/>
                    <a:pt x="878231" y="255712"/>
                  </a:cubicBezTo>
                  <a:cubicBezTo>
                    <a:pt x="878231" y="255712"/>
                    <a:pt x="878231" y="255712"/>
                    <a:pt x="879346" y="255712"/>
                  </a:cubicBezTo>
                  <a:lnTo>
                    <a:pt x="887147" y="255712"/>
                  </a:lnTo>
                  <a:cubicBezTo>
                    <a:pt x="887147" y="260361"/>
                    <a:pt x="887147" y="260361"/>
                    <a:pt x="887983" y="260361"/>
                  </a:cubicBezTo>
                  <a:lnTo>
                    <a:pt x="893834" y="260361"/>
                  </a:lnTo>
                  <a:cubicBezTo>
                    <a:pt x="893834" y="260361"/>
                    <a:pt x="893834" y="260361"/>
                    <a:pt x="893834" y="259199"/>
                  </a:cubicBezTo>
                  <a:lnTo>
                    <a:pt x="893834" y="251062"/>
                  </a:lnTo>
                  <a:cubicBezTo>
                    <a:pt x="893834" y="251062"/>
                    <a:pt x="893834" y="251062"/>
                    <a:pt x="896063" y="251062"/>
                  </a:cubicBezTo>
                  <a:lnTo>
                    <a:pt x="911666" y="251062"/>
                  </a:lnTo>
                  <a:cubicBezTo>
                    <a:pt x="911666" y="251062"/>
                    <a:pt x="911666" y="251062"/>
                    <a:pt x="911666" y="249028"/>
                  </a:cubicBezTo>
                  <a:lnTo>
                    <a:pt x="911666" y="234790"/>
                  </a:lnTo>
                  <a:cubicBezTo>
                    <a:pt x="911666" y="234790"/>
                    <a:pt x="911666" y="234790"/>
                    <a:pt x="949560" y="234790"/>
                  </a:cubicBezTo>
                  <a:cubicBezTo>
                    <a:pt x="949560" y="234790"/>
                    <a:pt x="949560" y="234790"/>
                    <a:pt x="949560" y="236243"/>
                  </a:cubicBezTo>
                  <a:lnTo>
                    <a:pt x="949560" y="246413"/>
                  </a:lnTo>
                  <a:cubicBezTo>
                    <a:pt x="949560" y="246413"/>
                    <a:pt x="949560" y="246413"/>
                    <a:pt x="969621" y="246413"/>
                  </a:cubicBezTo>
                  <a:cubicBezTo>
                    <a:pt x="969621" y="246413"/>
                    <a:pt x="969621" y="246413"/>
                    <a:pt x="969621" y="248738"/>
                  </a:cubicBezTo>
                  <a:lnTo>
                    <a:pt x="969621" y="265010"/>
                  </a:lnTo>
                  <a:cubicBezTo>
                    <a:pt x="965163" y="265010"/>
                    <a:pt x="965163" y="265010"/>
                    <a:pt x="965163" y="265882"/>
                  </a:cubicBezTo>
                  <a:lnTo>
                    <a:pt x="965163" y="271984"/>
                  </a:lnTo>
                  <a:cubicBezTo>
                    <a:pt x="969621" y="271984"/>
                    <a:pt x="969621" y="271984"/>
                    <a:pt x="969621" y="273728"/>
                  </a:cubicBezTo>
                  <a:lnTo>
                    <a:pt x="969621" y="285932"/>
                  </a:lnTo>
                  <a:lnTo>
                    <a:pt x="965163" y="290581"/>
                  </a:lnTo>
                  <a:cubicBezTo>
                    <a:pt x="965163" y="290581"/>
                    <a:pt x="965163" y="290581"/>
                    <a:pt x="965163" y="346373"/>
                  </a:cubicBezTo>
                  <a:cubicBezTo>
                    <a:pt x="965163" y="346373"/>
                    <a:pt x="965163" y="346373"/>
                    <a:pt x="967113" y="346373"/>
                  </a:cubicBezTo>
                  <a:lnTo>
                    <a:pt x="980766" y="346373"/>
                  </a:lnTo>
                  <a:cubicBezTo>
                    <a:pt x="980766" y="351022"/>
                    <a:pt x="980766" y="351022"/>
                    <a:pt x="982437" y="351022"/>
                  </a:cubicBezTo>
                  <a:lnTo>
                    <a:pt x="994140" y="351022"/>
                  </a:lnTo>
                  <a:cubicBezTo>
                    <a:pt x="994140" y="351022"/>
                    <a:pt x="994140" y="351022"/>
                    <a:pt x="994140" y="353056"/>
                  </a:cubicBezTo>
                  <a:lnTo>
                    <a:pt x="994140" y="367295"/>
                  </a:lnTo>
                  <a:cubicBezTo>
                    <a:pt x="994140" y="367295"/>
                    <a:pt x="994140" y="367295"/>
                    <a:pt x="995812" y="367295"/>
                  </a:cubicBezTo>
                  <a:lnTo>
                    <a:pt x="1007514" y="367295"/>
                  </a:lnTo>
                  <a:cubicBezTo>
                    <a:pt x="1007514" y="367295"/>
                    <a:pt x="1007514" y="367295"/>
                    <a:pt x="1007514" y="365261"/>
                  </a:cubicBezTo>
                  <a:lnTo>
                    <a:pt x="1007514" y="351022"/>
                  </a:lnTo>
                  <a:cubicBezTo>
                    <a:pt x="1007514" y="351022"/>
                    <a:pt x="1007514" y="351022"/>
                    <a:pt x="1009464" y="349860"/>
                  </a:cubicBezTo>
                  <a:lnTo>
                    <a:pt x="1023117" y="341724"/>
                  </a:lnTo>
                  <a:cubicBezTo>
                    <a:pt x="1023117" y="341724"/>
                    <a:pt x="1023117" y="341724"/>
                    <a:pt x="1023117" y="320802"/>
                  </a:cubicBezTo>
                  <a:cubicBezTo>
                    <a:pt x="1018659" y="320802"/>
                    <a:pt x="1018659" y="320802"/>
                    <a:pt x="1018659" y="297555"/>
                  </a:cubicBezTo>
                  <a:cubicBezTo>
                    <a:pt x="1018659" y="297555"/>
                    <a:pt x="1018659" y="297555"/>
                    <a:pt x="1019773" y="297555"/>
                  </a:cubicBezTo>
                  <a:lnTo>
                    <a:pt x="1027575" y="297555"/>
                  </a:lnTo>
                  <a:cubicBezTo>
                    <a:pt x="1027575" y="295231"/>
                    <a:pt x="1027575" y="295231"/>
                    <a:pt x="1047636" y="295231"/>
                  </a:cubicBezTo>
                  <a:cubicBezTo>
                    <a:pt x="1047636" y="295231"/>
                    <a:pt x="1047636" y="295231"/>
                    <a:pt x="1047636" y="294068"/>
                  </a:cubicBezTo>
                  <a:lnTo>
                    <a:pt x="1047636" y="285932"/>
                  </a:lnTo>
                  <a:cubicBezTo>
                    <a:pt x="1047636" y="285932"/>
                    <a:pt x="1047636" y="285932"/>
                    <a:pt x="1049308" y="285932"/>
                  </a:cubicBezTo>
                  <a:lnTo>
                    <a:pt x="1061010" y="285932"/>
                  </a:lnTo>
                  <a:cubicBezTo>
                    <a:pt x="1061010" y="285932"/>
                    <a:pt x="1061010" y="285932"/>
                    <a:pt x="1061010" y="169700"/>
                  </a:cubicBezTo>
                  <a:cubicBezTo>
                    <a:pt x="1061010" y="169700"/>
                    <a:pt x="1061010" y="169700"/>
                    <a:pt x="1062125" y="169700"/>
                  </a:cubicBezTo>
                  <a:lnTo>
                    <a:pt x="1069926" y="169700"/>
                  </a:lnTo>
                  <a:cubicBezTo>
                    <a:pt x="1069926" y="169700"/>
                    <a:pt x="1069926" y="169700"/>
                    <a:pt x="1069926" y="167375"/>
                  </a:cubicBezTo>
                  <a:lnTo>
                    <a:pt x="1069926" y="151102"/>
                  </a:lnTo>
                  <a:cubicBezTo>
                    <a:pt x="1072155" y="151102"/>
                    <a:pt x="1072155" y="151102"/>
                    <a:pt x="1072155" y="104609"/>
                  </a:cubicBezTo>
                  <a:cubicBezTo>
                    <a:pt x="1072155" y="104609"/>
                    <a:pt x="1072155" y="104609"/>
                    <a:pt x="1073270" y="104609"/>
                  </a:cubicBezTo>
                  <a:lnTo>
                    <a:pt x="1081071" y="104609"/>
                  </a:lnTo>
                  <a:cubicBezTo>
                    <a:pt x="1081071" y="104609"/>
                    <a:pt x="1081071" y="104609"/>
                    <a:pt x="1081071" y="105772"/>
                  </a:cubicBezTo>
                  <a:lnTo>
                    <a:pt x="1081071" y="113908"/>
                  </a:lnTo>
                  <a:cubicBezTo>
                    <a:pt x="1085529" y="113908"/>
                    <a:pt x="1085529" y="113908"/>
                    <a:pt x="1085529" y="111583"/>
                  </a:cubicBezTo>
                  <a:lnTo>
                    <a:pt x="1085529" y="95311"/>
                  </a:lnTo>
                  <a:cubicBezTo>
                    <a:pt x="1085529" y="95311"/>
                    <a:pt x="1085529" y="95311"/>
                    <a:pt x="1086922" y="94730"/>
                  </a:cubicBezTo>
                  <a:lnTo>
                    <a:pt x="1096674" y="90662"/>
                  </a:lnTo>
                  <a:cubicBezTo>
                    <a:pt x="1096674" y="90662"/>
                    <a:pt x="1096674" y="90662"/>
                    <a:pt x="1097789" y="91243"/>
                  </a:cubicBezTo>
                  <a:lnTo>
                    <a:pt x="1105590" y="95311"/>
                  </a:lnTo>
                  <a:cubicBezTo>
                    <a:pt x="1105590" y="95311"/>
                    <a:pt x="1105590" y="95311"/>
                    <a:pt x="1107262" y="95311"/>
                  </a:cubicBezTo>
                  <a:lnTo>
                    <a:pt x="1118964" y="95311"/>
                  </a:lnTo>
                  <a:cubicBezTo>
                    <a:pt x="1118964" y="95311"/>
                    <a:pt x="1118964" y="95311"/>
                    <a:pt x="1118964" y="65090"/>
                  </a:cubicBezTo>
                  <a:cubicBezTo>
                    <a:pt x="1118964" y="65090"/>
                    <a:pt x="1118964" y="65090"/>
                    <a:pt x="1120079" y="65090"/>
                  </a:cubicBezTo>
                  <a:lnTo>
                    <a:pt x="1127880" y="65090"/>
                  </a:lnTo>
                  <a:cubicBezTo>
                    <a:pt x="1127880" y="69740"/>
                    <a:pt x="1127880" y="69740"/>
                    <a:pt x="1129273" y="69740"/>
                  </a:cubicBezTo>
                  <a:lnTo>
                    <a:pt x="1139026" y="69740"/>
                  </a:lnTo>
                  <a:cubicBezTo>
                    <a:pt x="1139026" y="65090"/>
                    <a:pt x="1139026" y="65090"/>
                    <a:pt x="1140140" y="65090"/>
                  </a:cubicBezTo>
                  <a:lnTo>
                    <a:pt x="1147942" y="65090"/>
                  </a:lnTo>
                  <a:cubicBezTo>
                    <a:pt x="1147942" y="65090"/>
                    <a:pt x="1147942" y="65090"/>
                    <a:pt x="1147942" y="99960"/>
                  </a:cubicBezTo>
                  <a:cubicBezTo>
                    <a:pt x="1147942" y="99960"/>
                    <a:pt x="1147942" y="99960"/>
                    <a:pt x="1149335" y="101122"/>
                  </a:cubicBezTo>
                  <a:lnTo>
                    <a:pt x="1159087" y="109259"/>
                  </a:lnTo>
                  <a:cubicBezTo>
                    <a:pt x="1156858" y="116233"/>
                    <a:pt x="1156858" y="116233"/>
                    <a:pt x="1181377" y="116233"/>
                  </a:cubicBezTo>
                  <a:cubicBezTo>
                    <a:pt x="1181377" y="116233"/>
                    <a:pt x="1181377" y="116233"/>
                    <a:pt x="1181377" y="114780"/>
                  </a:cubicBezTo>
                  <a:lnTo>
                    <a:pt x="1181377" y="104609"/>
                  </a:lnTo>
                  <a:cubicBezTo>
                    <a:pt x="1181377" y="104609"/>
                    <a:pt x="1181377" y="104609"/>
                    <a:pt x="1210354" y="95311"/>
                  </a:cubicBezTo>
                  <a:cubicBezTo>
                    <a:pt x="1210354" y="95311"/>
                    <a:pt x="1210354" y="95311"/>
                    <a:pt x="1210354" y="94149"/>
                  </a:cubicBezTo>
                  <a:lnTo>
                    <a:pt x="1210354" y="86012"/>
                  </a:lnTo>
                  <a:cubicBezTo>
                    <a:pt x="1210354" y="86012"/>
                    <a:pt x="1210354" y="86012"/>
                    <a:pt x="1211190" y="86012"/>
                  </a:cubicBezTo>
                  <a:lnTo>
                    <a:pt x="1217041" y="86012"/>
                  </a:lnTo>
                  <a:cubicBezTo>
                    <a:pt x="1217041" y="86012"/>
                    <a:pt x="1217041" y="86012"/>
                    <a:pt x="1217041" y="85141"/>
                  </a:cubicBezTo>
                  <a:lnTo>
                    <a:pt x="1217041" y="79038"/>
                  </a:lnTo>
                  <a:cubicBezTo>
                    <a:pt x="1217041" y="79038"/>
                    <a:pt x="1217041" y="79038"/>
                    <a:pt x="1219270" y="79038"/>
                  </a:cubicBezTo>
                  <a:lnTo>
                    <a:pt x="1234873" y="79038"/>
                  </a:lnTo>
                  <a:cubicBezTo>
                    <a:pt x="1234873" y="79038"/>
                    <a:pt x="1234873" y="79038"/>
                    <a:pt x="1234873" y="79910"/>
                  </a:cubicBezTo>
                  <a:lnTo>
                    <a:pt x="1234873" y="86012"/>
                  </a:lnTo>
                  <a:cubicBezTo>
                    <a:pt x="1234873" y="86012"/>
                    <a:pt x="1234873" y="86012"/>
                    <a:pt x="1236545" y="86012"/>
                  </a:cubicBezTo>
                  <a:lnTo>
                    <a:pt x="1248247" y="86012"/>
                  </a:lnTo>
                  <a:cubicBezTo>
                    <a:pt x="1248247" y="86012"/>
                    <a:pt x="1248247" y="86012"/>
                    <a:pt x="1248247" y="87756"/>
                  </a:cubicBezTo>
                  <a:lnTo>
                    <a:pt x="1248247" y="99960"/>
                  </a:lnTo>
                  <a:cubicBezTo>
                    <a:pt x="1248247" y="99960"/>
                    <a:pt x="1248247" y="99960"/>
                    <a:pt x="1272766" y="99960"/>
                  </a:cubicBezTo>
                  <a:cubicBezTo>
                    <a:pt x="1272766" y="99960"/>
                    <a:pt x="1272766" y="99960"/>
                    <a:pt x="1272766" y="98798"/>
                  </a:cubicBezTo>
                  <a:lnTo>
                    <a:pt x="1272766" y="90662"/>
                  </a:lnTo>
                  <a:cubicBezTo>
                    <a:pt x="1272766" y="90662"/>
                    <a:pt x="1272766" y="90662"/>
                    <a:pt x="1274159" y="90662"/>
                  </a:cubicBezTo>
                  <a:lnTo>
                    <a:pt x="1283911" y="90662"/>
                  </a:lnTo>
                  <a:cubicBezTo>
                    <a:pt x="1283911" y="90662"/>
                    <a:pt x="1283911" y="90662"/>
                    <a:pt x="1283911" y="89499"/>
                  </a:cubicBezTo>
                  <a:lnTo>
                    <a:pt x="1283911" y="81363"/>
                  </a:lnTo>
                  <a:cubicBezTo>
                    <a:pt x="1283911" y="81363"/>
                    <a:pt x="1283911" y="81363"/>
                    <a:pt x="1285583" y="81363"/>
                  </a:cubicBezTo>
                  <a:lnTo>
                    <a:pt x="1297285" y="81363"/>
                  </a:lnTo>
                  <a:cubicBezTo>
                    <a:pt x="1297285" y="81363"/>
                    <a:pt x="1297285" y="81363"/>
                    <a:pt x="1297285" y="82525"/>
                  </a:cubicBezTo>
                  <a:lnTo>
                    <a:pt x="1297285" y="90662"/>
                  </a:lnTo>
                  <a:cubicBezTo>
                    <a:pt x="1301743" y="90662"/>
                    <a:pt x="1301743" y="90662"/>
                    <a:pt x="1301743" y="34870"/>
                  </a:cubicBezTo>
                  <a:cubicBezTo>
                    <a:pt x="1301743" y="34870"/>
                    <a:pt x="1301743" y="34870"/>
                    <a:pt x="1402049" y="34870"/>
                  </a:cubicBezTo>
                  <a:cubicBezTo>
                    <a:pt x="1402049" y="34870"/>
                    <a:pt x="1402049" y="34870"/>
                    <a:pt x="1402049" y="109259"/>
                  </a:cubicBezTo>
                  <a:cubicBezTo>
                    <a:pt x="1402049" y="109259"/>
                    <a:pt x="1402049" y="109259"/>
                    <a:pt x="1404278" y="109259"/>
                  </a:cubicBezTo>
                  <a:lnTo>
                    <a:pt x="1419881" y="109259"/>
                  </a:lnTo>
                  <a:cubicBezTo>
                    <a:pt x="1419881" y="109259"/>
                    <a:pt x="1419881" y="109259"/>
                    <a:pt x="1419881" y="25571"/>
                  </a:cubicBezTo>
                  <a:cubicBezTo>
                    <a:pt x="1419881" y="25571"/>
                    <a:pt x="1419881" y="25571"/>
                    <a:pt x="1442171" y="13948"/>
                  </a:cubicBezTo>
                  <a:cubicBezTo>
                    <a:pt x="1442171" y="13948"/>
                    <a:pt x="1442171" y="13948"/>
                    <a:pt x="1471148" y="13948"/>
                  </a:cubicBezTo>
                  <a:cubicBezTo>
                    <a:pt x="1471148" y="13948"/>
                    <a:pt x="1471148" y="13948"/>
                    <a:pt x="1473099" y="12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sz="2701">
                <a:latin typeface="Times New Roman" panose="02020603050405020304" pitchFamily="18" charset="0"/>
                <a:cs typeface="Times New Roman" panose="02020603050405020304" pitchFamily="18" charset="0"/>
              </a:endParaRPr>
            </a:p>
          </p:txBody>
        </p:sp>
        <p:sp>
          <p:nvSpPr>
            <p:cNvPr id="18" name="Rectangle 35">
              <a:extLst>
                <a:ext uri="{FF2B5EF4-FFF2-40B4-BE49-F238E27FC236}">
                  <a16:creationId xmlns:a16="http://schemas.microsoft.com/office/drawing/2014/main" id="{857559B4-2080-4F54-AE8D-437FB564CCFD}"/>
                </a:ext>
              </a:extLst>
            </p:cNvPr>
            <p:cNvSpPr/>
            <p:nvPr/>
          </p:nvSpPr>
          <p:spPr>
            <a:xfrm>
              <a:off x="2483768" y="3238221"/>
              <a:ext cx="3079941" cy="1160647"/>
            </a:xfrm>
            <a:custGeom>
              <a:avLst/>
              <a:gdLst/>
              <a:ahLst/>
              <a:cxnLst/>
              <a:rect l="l" t="t" r="r" b="b"/>
              <a:pathLst>
                <a:path w="3079941" h="1160647">
                  <a:moveTo>
                    <a:pt x="215205" y="0"/>
                  </a:moveTo>
                  <a:cubicBezTo>
                    <a:pt x="215205" y="18"/>
                    <a:pt x="215221" y="2040"/>
                    <a:pt x="217231" y="246443"/>
                  </a:cubicBezTo>
                  <a:cubicBezTo>
                    <a:pt x="217243" y="246467"/>
                    <a:pt x="217888" y="247808"/>
                    <a:pt x="255738" y="326429"/>
                  </a:cubicBezTo>
                  <a:cubicBezTo>
                    <a:pt x="255746" y="326429"/>
                    <a:pt x="255857" y="326429"/>
                    <a:pt x="257765" y="326429"/>
                  </a:cubicBezTo>
                  <a:lnTo>
                    <a:pt x="271952" y="326429"/>
                  </a:lnTo>
                  <a:cubicBezTo>
                    <a:pt x="271952" y="326443"/>
                    <a:pt x="271952" y="327005"/>
                    <a:pt x="271952" y="350208"/>
                  </a:cubicBezTo>
                  <a:cubicBezTo>
                    <a:pt x="271954" y="350214"/>
                    <a:pt x="271992" y="350272"/>
                    <a:pt x="272459" y="351019"/>
                  </a:cubicBezTo>
                  <a:lnTo>
                    <a:pt x="276005" y="356694"/>
                  </a:lnTo>
                  <a:cubicBezTo>
                    <a:pt x="276005" y="356714"/>
                    <a:pt x="276005" y="358229"/>
                    <a:pt x="276005" y="471268"/>
                  </a:cubicBezTo>
                  <a:cubicBezTo>
                    <a:pt x="276014" y="471268"/>
                    <a:pt x="276154" y="471268"/>
                    <a:pt x="278285" y="471268"/>
                  </a:cubicBezTo>
                  <a:lnTo>
                    <a:pt x="294246" y="471268"/>
                  </a:lnTo>
                  <a:cubicBezTo>
                    <a:pt x="294246" y="471288"/>
                    <a:pt x="294246" y="472923"/>
                    <a:pt x="294246" y="611783"/>
                  </a:cubicBezTo>
                  <a:cubicBezTo>
                    <a:pt x="294256" y="611782"/>
                    <a:pt x="294368" y="611761"/>
                    <a:pt x="295766" y="611513"/>
                  </a:cubicBezTo>
                  <a:lnTo>
                    <a:pt x="306406" y="609622"/>
                  </a:lnTo>
                  <a:cubicBezTo>
                    <a:pt x="306406" y="609644"/>
                    <a:pt x="306376" y="610978"/>
                    <a:pt x="304379" y="698254"/>
                  </a:cubicBezTo>
                  <a:cubicBezTo>
                    <a:pt x="304389" y="698256"/>
                    <a:pt x="304500" y="698276"/>
                    <a:pt x="305899" y="698525"/>
                  </a:cubicBezTo>
                  <a:lnTo>
                    <a:pt x="316539" y="700416"/>
                  </a:lnTo>
                  <a:cubicBezTo>
                    <a:pt x="316541" y="700423"/>
                    <a:pt x="316561" y="700487"/>
                    <a:pt x="316792" y="701227"/>
                  </a:cubicBezTo>
                  <a:lnTo>
                    <a:pt x="318566" y="706902"/>
                  </a:lnTo>
                  <a:cubicBezTo>
                    <a:pt x="318568" y="706893"/>
                    <a:pt x="318613" y="706750"/>
                    <a:pt x="319326" y="704470"/>
                  </a:cubicBezTo>
                  <a:lnTo>
                    <a:pt x="324646" y="687446"/>
                  </a:lnTo>
                  <a:cubicBezTo>
                    <a:pt x="324653" y="687446"/>
                    <a:pt x="324753" y="687446"/>
                    <a:pt x="326419" y="687446"/>
                  </a:cubicBezTo>
                  <a:lnTo>
                    <a:pt x="338833" y="687446"/>
                  </a:lnTo>
                  <a:cubicBezTo>
                    <a:pt x="338833" y="687463"/>
                    <a:pt x="338833" y="688156"/>
                    <a:pt x="338833" y="719872"/>
                  </a:cubicBezTo>
                  <a:cubicBezTo>
                    <a:pt x="338839" y="719877"/>
                    <a:pt x="338916" y="719917"/>
                    <a:pt x="339846" y="720413"/>
                  </a:cubicBezTo>
                  <a:lnTo>
                    <a:pt x="346940" y="724196"/>
                  </a:lnTo>
                  <a:cubicBezTo>
                    <a:pt x="346940" y="724205"/>
                    <a:pt x="346940" y="724306"/>
                    <a:pt x="346940" y="725547"/>
                  </a:cubicBezTo>
                  <a:lnTo>
                    <a:pt x="346940" y="735005"/>
                  </a:lnTo>
                  <a:cubicBezTo>
                    <a:pt x="346960" y="735005"/>
                    <a:pt x="347868" y="735005"/>
                    <a:pt x="391527" y="735005"/>
                  </a:cubicBezTo>
                  <a:cubicBezTo>
                    <a:pt x="391527" y="735013"/>
                    <a:pt x="391527" y="735096"/>
                    <a:pt x="391527" y="736086"/>
                  </a:cubicBezTo>
                  <a:lnTo>
                    <a:pt x="391527" y="743652"/>
                  </a:lnTo>
                  <a:cubicBezTo>
                    <a:pt x="391536" y="743652"/>
                    <a:pt x="391657" y="743652"/>
                    <a:pt x="393553" y="743652"/>
                  </a:cubicBezTo>
                  <a:lnTo>
                    <a:pt x="407740" y="743652"/>
                  </a:lnTo>
                  <a:cubicBezTo>
                    <a:pt x="407740" y="743634"/>
                    <a:pt x="407740" y="742905"/>
                    <a:pt x="407740" y="713387"/>
                  </a:cubicBezTo>
                  <a:cubicBezTo>
                    <a:pt x="407761" y="713387"/>
                    <a:pt x="408691" y="713387"/>
                    <a:pt x="452327" y="713387"/>
                  </a:cubicBezTo>
                  <a:cubicBezTo>
                    <a:pt x="452327" y="713379"/>
                    <a:pt x="452327" y="713282"/>
                    <a:pt x="452327" y="712036"/>
                  </a:cubicBezTo>
                  <a:lnTo>
                    <a:pt x="452327" y="702578"/>
                  </a:lnTo>
                  <a:cubicBezTo>
                    <a:pt x="452333" y="702578"/>
                    <a:pt x="452407" y="702578"/>
                    <a:pt x="453341" y="702578"/>
                  </a:cubicBezTo>
                  <a:lnTo>
                    <a:pt x="460434" y="702578"/>
                  </a:lnTo>
                  <a:cubicBezTo>
                    <a:pt x="460434" y="702571"/>
                    <a:pt x="460434" y="702458"/>
                    <a:pt x="460434" y="700687"/>
                  </a:cubicBezTo>
                  <a:lnTo>
                    <a:pt x="460434" y="687446"/>
                  </a:lnTo>
                  <a:cubicBezTo>
                    <a:pt x="460443" y="687446"/>
                    <a:pt x="460515" y="687446"/>
                    <a:pt x="461194" y="687446"/>
                  </a:cubicBezTo>
                  <a:lnTo>
                    <a:pt x="466514" y="687446"/>
                  </a:lnTo>
                  <a:cubicBezTo>
                    <a:pt x="466514" y="687439"/>
                    <a:pt x="466514" y="687354"/>
                    <a:pt x="466514" y="686365"/>
                  </a:cubicBezTo>
                  <a:lnTo>
                    <a:pt x="466514" y="678798"/>
                  </a:lnTo>
                  <a:cubicBezTo>
                    <a:pt x="466522" y="678798"/>
                    <a:pt x="466646" y="678798"/>
                    <a:pt x="468541" y="678798"/>
                  </a:cubicBezTo>
                  <a:lnTo>
                    <a:pt x="482728" y="678798"/>
                  </a:lnTo>
                  <a:cubicBezTo>
                    <a:pt x="482728" y="678805"/>
                    <a:pt x="482728" y="678882"/>
                    <a:pt x="482728" y="679879"/>
                  </a:cubicBezTo>
                  <a:lnTo>
                    <a:pt x="482728" y="687446"/>
                  </a:lnTo>
                  <a:cubicBezTo>
                    <a:pt x="482739" y="687446"/>
                    <a:pt x="483240" y="687446"/>
                    <a:pt x="505021" y="687446"/>
                  </a:cubicBezTo>
                  <a:cubicBezTo>
                    <a:pt x="505021" y="687438"/>
                    <a:pt x="505021" y="687324"/>
                    <a:pt x="505021" y="685554"/>
                  </a:cubicBezTo>
                  <a:lnTo>
                    <a:pt x="505021" y="672313"/>
                  </a:lnTo>
                  <a:cubicBezTo>
                    <a:pt x="505027" y="672313"/>
                    <a:pt x="505124" y="672313"/>
                    <a:pt x="506795" y="672313"/>
                  </a:cubicBezTo>
                  <a:lnTo>
                    <a:pt x="519208" y="672313"/>
                  </a:lnTo>
                  <a:cubicBezTo>
                    <a:pt x="519208" y="672325"/>
                    <a:pt x="519208" y="672839"/>
                    <a:pt x="519208" y="696093"/>
                  </a:cubicBezTo>
                  <a:cubicBezTo>
                    <a:pt x="519215" y="696093"/>
                    <a:pt x="519295" y="696093"/>
                    <a:pt x="520222" y="696093"/>
                  </a:cubicBezTo>
                  <a:lnTo>
                    <a:pt x="527315" y="696093"/>
                  </a:lnTo>
                  <a:cubicBezTo>
                    <a:pt x="527315" y="696087"/>
                    <a:pt x="527315" y="696006"/>
                    <a:pt x="527315" y="695012"/>
                  </a:cubicBezTo>
                  <a:lnTo>
                    <a:pt x="527315" y="687446"/>
                  </a:lnTo>
                  <a:cubicBezTo>
                    <a:pt x="527324" y="687446"/>
                    <a:pt x="527442" y="687446"/>
                    <a:pt x="529088" y="687446"/>
                  </a:cubicBezTo>
                  <a:lnTo>
                    <a:pt x="541502" y="687446"/>
                  </a:lnTo>
                  <a:cubicBezTo>
                    <a:pt x="541502" y="687459"/>
                    <a:pt x="541502" y="688018"/>
                    <a:pt x="541502" y="713387"/>
                  </a:cubicBezTo>
                  <a:cubicBezTo>
                    <a:pt x="541510" y="713387"/>
                    <a:pt x="541628" y="713387"/>
                    <a:pt x="543529" y="713387"/>
                  </a:cubicBezTo>
                  <a:lnTo>
                    <a:pt x="557715" y="713387"/>
                  </a:lnTo>
                  <a:cubicBezTo>
                    <a:pt x="557715" y="713398"/>
                    <a:pt x="557715" y="713513"/>
                    <a:pt x="557715" y="715008"/>
                  </a:cubicBezTo>
                  <a:lnTo>
                    <a:pt x="557715" y="726358"/>
                  </a:lnTo>
                  <a:cubicBezTo>
                    <a:pt x="557723" y="726358"/>
                    <a:pt x="557794" y="726358"/>
                    <a:pt x="558475" y="726358"/>
                  </a:cubicBezTo>
                  <a:lnTo>
                    <a:pt x="563796" y="726358"/>
                  </a:lnTo>
                  <a:cubicBezTo>
                    <a:pt x="563796" y="726350"/>
                    <a:pt x="563796" y="726274"/>
                    <a:pt x="563796" y="725547"/>
                  </a:cubicBezTo>
                  <a:lnTo>
                    <a:pt x="563796" y="719872"/>
                  </a:lnTo>
                  <a:cubicBezTo>
                    <a:pt x="563813" y="719872"/>
                    <a:pt x="564532" y="719872"/>
                    <a:pt x="594196" y="719872"/>
                  </a:cubicBezTo>
                  <a:cubicBezTo>
                    <a:pt x="594196" y="719886"/>
                    <a:pt x="594196" y="720449"/>
                    <a:pt x="594196" y="743652"/>
                  </a:cubicBezTo>
                  <a:cubicBezTo>
                    <a:pt x="594203" y="743652"/>
                    <a:pt x="594282" y="743652"/>
                    <a:pt x="595209" y="743652"/>
                  </a:cubicBezTo>
                  <a:lnTo>
                    <a:pt x="602303" y="743652"/>
                  </a:lnTo>
                  <a:cubicBezTo>
                    <a:pt x="602303" y="743659"/>
                    <a:pt x="602303" y="743732"/>
                    <a:pt x="602303" y="744733"/>
                  </a:cubicBezTo>
                  <a:lnTo>
                    <a:pt x="602303" y="752299"/>
                  </a:lnTo>
                  <a:cubicBezTo>
                    <a:pt x="602312" y="752299"/>
                    <a:pt x="602385" y="752299"/>
                    <a:pt x="603063" y="752299"/>
                  </a:cubicBezTo>
                  <a:lnTo>
                    <a:pt x="608383" y="752299"/>
                  </a:lnTo>
                  <a:cubicBezTo>
                    <a:pt x="608383" y="752292"/>
                    <a:pt x="608383" y="752172"/>
                    <a:pt x="608383" y="750137"/>
                  </a:cubicBezTo>
                  <a:lnTo>
                    <a:pt x="608383" y="735005"/>
                  </a:lnTo>
                  <a:cubicBezTo>
                    <a:pt x="608390" y="735005"/>
                    <a:pt x="608468" y="735005"/>
                    <a:pt x="609396" y="735005"/>
                  </a:cubicBezTo>
                  <a:lnTo>
                    <a:pt x="616490" y="735005"/>
                  </a:lnTo>
                  <a:cubicBezTo>
                    <a:pt x="616490" y="735013"/>
                    <a:pt x="616490" y="735096"/>
                    <a:pt x="616490" y="736086"/>
                  </a:cubicBezTo>
                  <a:lnTo>
                    <a:pt x="616490" y="743652"/>
                  </a:lnTo>
                  <a:lnTo>
                    <a:pt x="621810" y="741659"/>
                  </a:lnTo>
                  <a:cubicBezTo>
                    <a:pt x="622570" y="741287"/>
                    <a:pt x="622570" y="741085"/>
                    <a:pt x="622570" y="740679"/>
                  </a:cubicBezTo>
                  <a:lnTo>
                    <a:pt x="622570" y="735005"/>
                  </a:lnTo>
                  <a:cubicBezTo>
                    <a:pt x="622587" y="735005"/>
                    <a:pt x="623388" y="735005"/>
                    <a:pt x="661077" y="735005"/>
                  </a:cubicBezTo>
                  <a:cubicBezTo>
                    <a:pt x="661077" y="735019"/>
                    <a:pt x="661077" y="735566"/>
                    <a:pt x="661077" y="758784"/>
                  </a:cubicBezTo>
                  <a:cubicBezTo>
                    <a:pt x="661085" y="758784"/>
                    <a:pt x="661203" y="758784"/>
                    <a:pt x="663103" y="758784"/>
                  </a:cubicBezTo>
                  <a:lnTo>
                    <a:pt x="677290" y="758784"/>
                  </a:lnTo>
                  <a:cubicBezTo>
                    <a:pt x="677290" y="758792"/>
                    <a:pt x="677290" y="758874"/>
                    <a:pt x="677290" y="759865"/>
                  </a:cubicBezTo>
                  <a:lnTo>
                    <a:pt x="677290" y="767431"/>
                  </a:lnTo>
                  <a:cubicBezTo>
                    <a:pt x="677299" y="767431"/>
                    <a:pt x="677422" y="767431"/>
                    <a:pt x="679064" y="767431"/>
                  </a:cubicBezTo>
                  <a:lnTo>
                    <a:pt x="691477" y="767431"/>
                  </a:lnTo>
                  <a:cubicBezTo>
                    <a:pt x="691477" y="767419"/>
                    <a:pt x="691477" y="766908"/>
                    <a:pt x="691477" y="743652"/>
                  </a:cubicBezTo>
                  <a:cubicBezTo>
                    <a:pt x="691484" y="743652"/>
                    <a:pt x="691562" y="743652"/>
                    <a:pt x="692490" y="743652"/>
                  </a:cubicBezTo>
                  <a:lnTo>
                    <a:pt x="699584" y="743652"/>
                  </a:lnTo>
                  <a:cubicBezTo>
                    <a:pt x="699584" y="743633"/>
                    <a:pt x="699584" y="742862"/>
                    <a:pt x="699584" y="711225"/>
                  </a:cubicBezTo>
                  <a:cubicBezTo>
                    <a:pt x="699591" y="711225"/>
                    <a:pt x="699668" y="711225"/>
                    <a:pt x="700597" y="711225"/>
                  </a:cubicBezTo>
                  <a:lnTo>
                    <a:pt x="707691" y="711225"/>
                  </a:lnTo>
                  <a:cubicBezTo>
                    <a:pt x="707691" y="711219"/>
                    <a:pt x="707691" y="711110"/>
                    <a:pt x="707691" y="709334"/>
                  </a:cubicBezTo>
                  <a:lnTo>
                    <a:pt x="707691" y="696093"/>
                  </a:lnTo>
                  <a:cubicBezTo>
                    <a:pt x="705664" y="696093"/>
                    <a:pt x="705664" y="696093"/>
                    <a:pt x="706424" y="694471"/>
                  </a:cubicBezTo>
                  <a:lnTo>
                    <a:pt x="711744" y="683122"/>
                  </a:lnTo>
                  <a:cubicBezTo>
                    <a:pt x="711749" y="683139"/>
                    <a:pt x="711944" y="683813"/>
                    <a:pt x="719851" y="711225"/>
                  </a:cubicBezTo>
                  <a:cubicBezTo>
                    <a:pt x="719859" y="711225"/>
                    <a:pt x="719932" y="711225"/>
                    <a:pt x="720611" y="711225"/>
                  </a:cubicBezTo>
                  <a:lnTo>
                    <a:pt x="725931" y="711225"/>
                  </a:lnTo>
                  <a:cubicBezTo>
                    <a:pt x="725931" y="711212"/>
                    <a:pt x="725931" y="710033"/>
                    <a:pt x="725931" y="605298"/>
                  </a:cubicBezTo>
                  <a:cubicBezTo>
                    <a:pt x="725941" y="605298"/>
                    <a:pt x="726055" y="605298"/>
                    <a:pt x="727451" y="605298"/>
                  </a:cubicBezTo>
                  <a:lnTo>
                    <a:pt x="738091" y="605298"/>
                  </a:lnTo>
                  <a:cubicBezTo>
                    <a:pt x="738091" y="605276"/>
                    <a:pt x="738091" y="604266"/>
                    <a:pt x="738091" y="557739"/>
                  </a:cubicBezTo>
                  <a:cubicBezTo>
                    <a:pt x="738108" y="557739"/>
                    <a:pt x="738733" y="557739"/>
                    <a:pt x="764438" y="557739"/>
                  </a:cubicBezTo>
                  <a:cubicBezTo>
                    <a:pt x="764438" y="557727"/>
                    <a:pt x="764438" y="557217"/>
                    <a:pt x="764438" y="536121"/>
                  </a:cubicBezTo>
                  <a:cubicBezTo>
                    <a:pt x="764457" y="536121"/>
                    <a:pt x="765246" y="536121"/>
                    <a:pt x="798892" y="536121"/>
                  </a:cubicBezTo>
                  <a:cubicBezTo>
                    <a:pt x="798892" y="536129"/>
                    <a:pt x="798892" y="536259"/>
                    <a:pt x="798892" y="538553"/>
                  </a:cubicBezTo>
                  <a:lnTo>
                    <a:pt x="798892" y="555577"/>
                  </a:lnTo>
                  <a:cubicBezTo>
                    <a:pt x="798901" y="555577"/>
                    <a:pt x="799032" y="555577"/>
                    <a:pt x="801172" y="555577"/>
                  </a:cubicBezTo>
                  <a:lnTo>
                    <a:pt x="817132" y="555577"/>
                  </a:lnTo>
                  <a:cubicBezTo>
                    <a:pt x="817132" y="555595"/>
                    <a:pt x="817132" y="556489"/>
                    <a:pt x="817132" y="603136"/>
                  </a:cubicBezTo>
                  <a:cubicBezTo>
                    <a:pt x="817138" y="603136"/>
                    <a:pt x="817214" y="603136"/>
                    <a:pt x="818145" y="603136"/>
                  </a:cubicBezTo>
                  <a:lnTo>
                    <a:pt x="825239" y="603136"/>
                  </a:lnTo>
                  <a:lnTo>
                    <a:pt x="839426" y="607460"/>
                  </a:lnTo>
                  <a:cubicBezTo>
                    <a:pt x="839426" y="607470"/>
                    <a:pt x="839426" y="608120"/>
                    <a:pt x="839426" y="646372"/>
                  </a:cubicBezTo>
                  <a:cubicBezTo>
                    <a:pt x="839432" y="646372"/>
                    <a:pt x="839507" y="646372"/>
                    <a:pt x="840439" y="646372"/>
                  </a:cubicBezTo>
                  <a:lnTo>
                    <a:pt x="847532" y="646372"/>
                  </a:lnTo>
                  <a:cubicBezTo>
                    <a:pt x="847532" y="646382"/>
                    <a:pt x="847532" y="646488"/>
                    <a:pt x="847532" y="647993"/>
                  </a:cubicBezTo>
                  <a:lnTo>
                    <a:pt x="847532" y="659342"/>
                  </a:lnTo>
                  <a:cubicBezTo>
                    <a:pt x="847540" y="659342"/>
                    <a:pt x="847664" y="659342"/>
                    <a:pt x="849559" y="659342"/>
                  </a:cubicBezTo>
                  <a:lnTo>
                    <a:pt x="863746" y="659342"/>
                  </a:lnTo>
                  <a:lnTo>
                    <a:pt x="869826" y="665828"/>
                  </a:lnTo>
                  <a:cubicBezTo>
                    <a:pt x="869826" y="665840"/>
                    <a:pt x="869826" y="666326"/>
                    <a:pt x="869826" y="687446"/>
                  </a:cubicBezTo>
                  <a:cubicBezTo>
                    <a:pt x="869835" y="687446"/>
                    <a:pt x="869966" y="687446"/>
                    <a:pt x="872106" y="687446"/>
                  </a:cubicBezTo>
                  <a:lnTo>
                    <a:pt x="888066" y="687446"/>
                  </a:lnTo>
                  <a:cubicBezTo>
                    <a:pt x="888066" y="687453"/>
                    <a:pt x="888066" y="687533"/>
                    <a:pt x="888066" y="688526"/>
                  </a:cubicBezTo>
                  <a:lnTo>
                    <a:pt x="888066" y="696093"/>
                  </a:lnTo>
                  <a:cubicBezTo>
                    <a:pt x="888075" y="696093"/>
                    <a:pt x="888174" y="696093"/>
                    <a:pt x="889333" y="696093"/>
                  </a:cubicBezTo>
                  <a:lnTo>
                    <a:pt x="898200" y="696093"/>
                  </a:lnTo>
                  <a:cubicBezTo>
                    <a:pt x="898200" y="696102"/>
                    <a:pt x="898200" y="696231"/>
                    <a:pt x="898200" y="698254"/>
                  </a:cubicBezTo>
                  <a:lnTo>
                    <a:pt x="898200" y="713387"/>
                  </a:lnTo>
                  <a:cubicBezTo>
                    <a:pt x="902253" y="713387"/>
                    <a:pt x="902253" y="713387"/>
                    <a:pt x="902253" y="711495"/>
                  </a:cubicBezTo>
                  <a:lnTo>
                    <a:pt x="902253" y="698254"/>
                  </a:lnTo>
                  <a:cubicBezTo>
                    <a:pt x="902259" y="698254"/>
                    <a:pt x="902337" y="698254"/>
                    <a:pt x="903266" y="698254"/>
                  </a:cubicBezTo>
                  <a:lnTo>
                    <a:pt x="910360" y="698254"/>
                  </a:lnTo>
                  <a:cubicBezTo>
                    <a:pt x="910360" y="698265"/>
                    <a:pt x="910360" y="698384"/>
                    <a:pt x="910360" y="699876"/>
                  </a:cubicBezTo>
                  <a:lnTo>
                    <a:pt x="910360" y="711225"/>
                  </a:lnTo>
                  <a:cubicBezTo>
                    <a:pt x="910369" y="711225"/>
                    <a:pt x="910442" y="711225"/>
                    <a:pt x="911120" y="711225"/>
                  </a:cubicBezTo>
                  <a:lnTo>
                    <a:pt x="916440" y="711225"/>
                  </a:lnTo>
                  <a:cubicBezTo>
                    <a:pt x="916440" y="706902"/>
                    <a:pt x="916440" y="706902"/>
                    <a:pt x="965080" y="706902"/>
                  </a:cubicBezTo>
                  <a:cubicBezTo>
                    <a:pt x="965080" y="706911"/>
                    <a:pt x="965080" y="707012"/>
                    <a:pt x="965080" y="708253"/>
                  </a:cubicBezTo>
                  <a:lnTo>
                    <a:pt x="965080" y="717710"/>
                  </a:lnTo>
                  <a:cubicBezTo>
                    <a:pt x="965088" y="717710"/>
                    <a:pt x="965163" y="717710"/>
                    <a:pt x="965840" y="717710"/>
                  </a:cubicBezTo>
                  <a:lnTo>
                    <a:pt x="971161" y="717710"/>
                  </a:lnTo>
                  <a:cubicBezTo>
                    <a:pt x="971161" y="717719"/>
                    <a:pt x="971161" y="717841"/>
                    <a:pt x="971161" y="719872"/>
                  </a:cubicBezTo>
                  <a:lnTo>
                    <a:pt x="971161" y="735005"/>
                  </a:lnTo>
                  <a:cubicBezTo>
                    <a:pt x="971169" y="735001"/>
                    <a:pt x="971285" y="734923"/>
                    <a:pt x="973187" y="733654"/>
                  </a:cubicBezTo>
                  <a:lnTo>
                    <a:pt x="987374" y="724196"/>
                  </a:lnTo>
                  <a:cubicBezTo>
                    <a:pt x="987376" y="724177"/>
                    <a:pt x="987507" y="723302"/>
                    <a:pt x="993454" y="683122"/>
                  </a:cubicBezTo>
                  <a:cubicBezTo>
                    <a:pt x="993463" y="683120"/>
                    <a:pt x="993532" y="683094"/>
                    <a:pt x="994214" y="682852"/>
                  </a:cubicBezTo>
                  <a:lnTo>
                    <a:pt x="999534" y="680960"/>
                  </a:lnTo>
                  <a:cubicBezTo>
                    <a:pt x="999534" y="680944"/>
                    <a:pt x="999567" y="679883"/>
                    <a:pt x="1001561" y="611783"/>
                  </a:cubicBezTo>
                  <a:cubicBezTo>
                    <a:pt x="1001561" y="611801"/>
                    <a:pt x="1001594" y="612892"/>
                    <a:pt x="1003588" y="680960"/>
                  </a:cubicBezTo>
                  <a:cubicBezTo>
                    <a:pt x="1003597" y="680963"/>
                    <a:pt x="1003668" y="680988"/>
                    <a:pt x="1004348" y="681230"/>
                  </a:cubicBezTo>
                  <a:lnTo>
                    <a:pt x="1009668" y="683122"/>
                  </a:lnTo>
                  <a:cubicBezTo>
                    <a:pt x="1009668" y="683102"/>
                    <a:pt x="1009668" y="681769"/>
                    <a:pt x="1009668" y="596651"/>
                  </a:cubicBezTo>
                  <a:cubicBezTo>
                    <a:pt x="1013721" y="596651"/>
                    <a:pt x="1013721" y="596651"/>
                    <a:pt x="1013721" y="564224"/>
                  </a:cubicBezTo>
                  <a:cubicBezTo>
                    <a:pt x="1013733" y="564224"/>
                    <a:pt x="1014419" y="564224"/>
                    <a:pt x="1052228" y="564224"/>
                  </a:cubicBezTo>
                  <a:cubicBezTo>
                    <a:pt x="1052228" y="564241"/>
                    <a:pt x="1052228" y="564959"/>
                    <a:pt x="1052228" y="596651"/>
                  </a:cubicBezTo>
                  <a:cubicBezTo>
                    <a:pt x="1052237" y="596651"/>
                    <a:pt x="1052309" y="596651"/>
                    <a:pt x="1052988" y="596651"/>
                  </a:cubicBezTo>
                  <a:lnTo>
                    <a:pt x="1058308" y="596651"/>
                  </a:lnTo>
                  <a:cubicBezTo>
                    <a:pt x="1058308" y="596630"/>
                    <a:pt x="1058308" y="595324"/>
                    <a:pt x="1058308" y="514503"/>
                  </a:cubicBezTo>
                  <a:cubicBezTo>
                    <a:pt x="1058314" y="514503"/>
                    <a:pt x="1058413" y="514503"/>
                    <a:pt x="1060082" y="514503"/>
                  </a:cubicBezTo>
                  <a:lnTo>
                    <a:pt x="1072495" y="514503"/>
                  </a:lnTo>
                  <a:cubicBezTo>
                    <a:pt x="1072495" y="514496"/>
                    <a:pt x="1072495" y="514385"/>
                    <a:pt x="1072495" y="512612"/>
                  </a:cubicBezTo>
                  <a:lnTo>
                    <a:pt x="1072495" y="499371"/>
                  </a:lnTo>
                  <a:cubicBezTo>
                    <a:pt x="1072506" y="499371"/>
                    <a:pt x="1073004" y="499371"/>
                    <a:pt x="1094789" y="499371"/>
                  </a:cubicBezTo>
                  <a:cubicBezTo>
                    <a:pt x="1094789" y="499364"/>
                    <a:pt x="1094789" y="499283"/>
                    <a:pt x="1094789" y="498290"/>
                  </a:cubicBezTo>
                  <a:lnTo>
                    <a:pt x="1094789" y="490724"/>
                  </a:lnTo>
                  <a:cubicBezTo>
                    <a:pt x="1094796" y="490724"/>
                    <a:pt x="1094906" y="490724"/>
                    <a:pt x="1096562" y="490724"/>
                  </a:cubicBezTo>
                  <a:lnTo>
                    <a:pt x="1108976" y="490724"/>
                  </a:lnTo>
                  <a:cubicBezTo>
                    <a:pt x="1108976" y="490732"/>
                    <a:pt x="1108976" y="490811"/>
                    <a:pt x="1108976" y="491805"/>
                  </a:cubicBezTo>
                  <a:lnTo>
                    <a:pt x="1108976" y="499371"/>
                  </a:lnTo>
                  <a:cubicBezTo>
                    <a:pt x="1108985" y="499371"/>
                    <a:pt x="1109058" y="499371"/>
                    <a:pt x="1109736" y="499371"/>
                  </a:cubicBezTo>
                  <a:lnTo>
                    <a:pt x="1115056" y="499371"/>
                  </a:lnTo>
                  <a:lnTo>
                    <a:pt x="1125189" y="495047"/>
                  </a:lnTo>
                  <a:lnTo>
                    <a:pt x="1129242" y="498290"/>
                  </a:lnTo>
                  <a:lnTo>
                    <a:pt x="1129242" y="490724"/>
                  </a:lnTo>
                  <a:cubicBezTo>
                    <a:pt x="1129251" y="490724"/>
                    <a:pt x="1129388" y="490724"/>
                    <a:pt x="1131522" y="490724"/>
                  </a:cubicBezTo>
                  <a:lnTo>
                    <a:pt x="1147483" y="490724"/>
                  </a:lnTo>
                  <a:cubicBezTo>
                    <a:pt x="1147483" y="490732"/>
                    <a:pt x="1147483" y="490811"/>
                    <a:pt x="1147483" y="491805"/>
                  </a:cubicBezTo>
                  <a:lnTo>
                    <a:pt x="1147483" y="499371"/>
                  </a:lnTo>
                  <a:cubicBezTo>
                    <a:pt x="1147502" y="499371"/>
                    <a:pt x="1148238" y="499371"/>
                    <a:pt x="1177883" y="499371"/>
                  </a:cubicBezTo>
                  <a:cubicBezTo>
                    <a:pt x="1177883" y="499381"/>
                    <a:pt x="1177883" y="499490"/>
                    <a:pt x="1177883" y="500992"/>
                  </a:cubicBezTo>
                  <a:lnTo>
                    <a:pt x="1177883" y="512342"/>
                  </a:lnTo>
                  <a:cubicBezTo>
                    <a:pt x="1177900" y="512342"/>
                    <a:pt x="1178540" y="512342"/>
                    <a:pt x="1204230" y="512342"/>
                  </a:cubicBezTo>
                  <a:cubicBezTo>
                    <a:pt x="1204230" y="512358"/>
                    <a:pt x="1204230" y="513038"/>
                    <a:pt x="1204230" y="542606"/>
                  </a:cubicBezTo>
                  <a:cubicBezTo>
                    <a:pt x="1204239" y="542606"/>
                    <a:pt x="1204312" y="542606"/>
                    <a:pt x="1204990" y="542606"/>
                  </a:cubicBezTo>
                  <a:lnTo>
                    <a:pt x="1210310" y="542606"/>
                  </a:lnTo>
                  <a:cubicBezTo>
                    <a:pt x="1210310" y="542613"/>
                    <a:pt x="1210310" y="542699"/>
                    <a:pt x="1210310" y="543687"/>
                  </a:cubicBezTo>
                  <a:lnTo>
                    <a:pt x="1210310" y="551254"/>
                  </a:lnTo>
                  <a:cubicBezTo>
                    <a:pt x="1214364" y="551254"/>
                    <a:pt x="1214364" y="551254"/>
                    <a:pt x="1214364" y="581518"/>
                  </a:cubicBezTo>
                  <a:cubicBezTo>
                    <a:pt x="1214373" y="581518"/>
                    <a:pt x="1214447" y="581518"/>
                    <a:pt x="1215124" y="581518"/>
                  </a:cubicBezTo>
                  <a:lnTo>
                    <a:pt x="1220444" y="581518"/>
                  </a:lnTo>
                  <a:cubicBezTo>
                    <a:pt x="1220444" y="581527"/>
                    <a:pt x="1220444" y="581594"/>
                    <a:pt x="1220444" y="582329"/>
                  </a:cubicBezTo>
                  <a:lnTo>
                    <a:pt x="1220444" y="588004"/>
                  </a:lnTo>
                  <a:cubicBezTo>
                    <a:pt x="1220450" y="588004"/>
                    <a:pt x="1220528" y="588004"/>
                    <a:pt x="1221457" y="588004"/>
                  </a:cubicBezTo>
                  <a:lnTo>
                    <a:pt x="1228550" y="588004"/>
                  </a:lnTo>
                  <a:cubicBezTo>
                    <a:pt x="1228550" y="588021"/>
                    <a:pt x="1228550" y="588734"/>
                    <a:pt x="1228550" y="618269"/>
                  </a:cubicBezTo>
                  <a:cubicBezTo>
                    <a:pt x="1228558" y="618269"/>
                    <a:pt x="1228678" y="618269"/>
                    <a:pt x="1230577" y="618269"/>
                  </a:cubicBezTo>
                  <a:lnTo>
                    <a:pt x="1244764" y="618269"/>
                  </a:lnTo>
                  <a:cubicBezTo>
                    <a:pt x="1244764" y="618285"/>
                    <a:pt x="1244764" y="618865"/>
                    <a:pt x="1244764" y="642048"/>
                  </a:cubicBezTo>
                  <a:cubicBezTo>
                    <a:pt x="1246791" y="642048"/>
                    <a:pt x="1246791" y="642048"/>
                    <a:pt x="1246791" y="643669"/>
                  </a:cubicBezTo>
                  <a:lnTo>
                    <a:pt x="1246791" y="655019"/>
                  </a:lnTo>
                  <a:cubicBezTo>
                    <a:pt x="1246800" y="655019"/>
                    <a:pt x="1246870" y="655019"/>
                    <a:pt x="1247551" y="655019"/>
                  </a:cubicBezTo>
                  <a:lnTo>
                    <a:pt x="1252871" y="655019"/>
                  </a:lnTo>
                  <a:cubicBezTo>
                    <a:pt x="1252871" y="655033"/>
                    <a:pt x="1252871" y="655596"/>
                    <a:pt x="1252871" y="678798"/>
                  </a:cubicBezTo>
                  <a:cubicBezTo>
                    <a:pt x="1252879" y="678798"/>
                    <a:pt x="1252978" y="678798"/>
                    <a:pt x="1254137" y="678798"/>
                  </a:cubicBezTo>
                  <a:lnTo>
                    <a:pt x="1263004" y="678798"/>
                  </a:lnTo>
                  <a:cubicBezTo>
                    <a:pt x="1265031" y="680960"/>
                    <a:pt x="1265031" y="680960"/>
                    <a:pt x="1265031" y="682852"/>
                  </a:cubicBezTo>
                  <a:lnTo>
                    <a:pt x="1265031" y="696093"/>
                  </a:lnTo>
                  <a:cubicBezTo>
                    <a:pt x="1265036" y="696086"/>
                    <a:pt x="1265123" y="695979"/>
                    <a:pt x="1266551" y="694201"/>
                  </a:cubicBezTo>
                  <a:lnTo>
                    <a:pt x="1277191" y="680960"/>
                  </a:lnTo>
                  <a:cubicBezTo>
                    <a:pt x="1277206" y="680960"/>
                    <a:pt x="1277845" y="680960"/>
                    <a:pt x="1305565" y="680960"/>
                  </a:cubicBezTo>
                  <a:cubicBezTo>
                    <a:pt x="1305565" y="680985"/>
                    <a:pt x="1305565" y="682386"/>
                    <a:pt x="1305565" y="767431"/>
                  </a:cubicBezTo>
                  <a:cubicBezTo>
                    <a:pt x="1305573" y="767431"/>
                    <a:pt x="1305649" y="767431"/>
                    <a:pt x="1306325" y="767431"/>
                  </a:cubicBezTo>
                  <a:lnTo>
                    <a:pt x="1311645" y="767431"/>
                  </a:lnTo>
                  <a:cubicBezTo>
                    <a:pt x="1311649" y="767423"/>
                    <a:pt x="1311708" y="767323"/>
                    <a:pt x="1312405" y="766080"/>
                  </a:cubicBezTo>
                  <a:lnTo>
                    <a:pt x="1317725" y="756622"/>
                  </a:lnTo>
                  <a:cubicBezTo>
                    <a:pt x="1317725" y="756629"/>
                    <a:pt x="1317725" y="756728"/>
                    <a:pt x="1317725" y="758514"/>
                  </a:cubicBezTo>
                  <a:lnTo>
                    <a:pt x="1317725" y="771755"/>
                  </a:lnTo>
                  <a:cubicBezTo>
                    <a:pt x="1321778" y="771755"/>
                    <a:pt x="1321778" y="771755"/>
                    <a:pt x="1321778" y="726358"/>
                  </a:cubicBezTo>
                  <a:cubicBezTo>
                    <a:pt x="1321787" y="726358"/>
                    <a:pt x="1321857" y="726358"/>
                    <a:pt x="1322538" y="726358"/>
                  </a:cubicBezTo>
                  <a:lnTo>
                    <a:pt x="1327858" y="726358"/>
                  </a:lnTo>
                  <a:cubicBezTo>
                    <a:pt x="1327858" y="726343"/>
                    <a:pt x="1327858" y="725343"/>
                    <a:pt x="1327858" y="661504"/>
                  </a:cubicBezTo>
                  <a:cubicBezTo>
                    <a:pt x="1327865" y="661504"/>
                    <a:pt x="1327946" y="661504"/>
                    <a:pt x="1328872" y="661504"/>
                  </a:cubicBezTo>
                  <a:lnTo>
                    <a:pt x="1335965" y="661504"/>
                  </a:lnTo>
                  <a:cubicBezTo>
                    <a:pt x="1335971" y="661483"/>
                    <a:pt x="1336235" y="660543"/>
                    <a:pt x="1348125" y="618269"/>
                  </a:cubicBezTo>
                  <a:cubicBezTo>
                    <a:pt x="1348134" y="618269"/>
                    <a:pt x="1348231" y="618269"/>
                    <a:pt x="1349392" y="618269"/>
                  </a:cubicBezTo>
                  <a:lnTo>
                    <a:pt x="1358259" y="618269"/>
                  </a:lnTo>
                  <a:cubicBezTo>
                    <a:pt x="1358264" y="618292"/>
                    <a:pt x="1358490" y="619258"/>
                    <a:pt x="1368392" y="661504"/>
                  </a:cubicBezTo>
                  <a:cubicBezTo>
                    <a:pt x="1368398" y="661504"/>
                    <a:pt x="1368472" y="661504"/>
                    <a:pt x="1369405" y="661504"/>
                  </a:cubicBezTo>
                  <a:lnTo>
                    <a:pt x="1376499" y="661504"/>
                  </a:lnTo>
                  <a:cubicBezTo>
                    <a:pt x="1376499" y="661515"/>
                    <a:pt x="1376499" y="662182"/>
                    <a:pt x="1376499" y="700416"/>
                  </a:cubicBezTo>
                  <a:cubicBezTo>
                    <a:pt x="1376506" y="700416"/>
                    <a:pt x="1376605" y="700416"/>
                    <a:pt x="1378272" y="700416"/>
                  </a:cubicBezTo>
                  <a:lnTo>
                    <a:pt x="1390686" y="700416"/>
                  </a:lnTo>
                  <a:cubicBezTo>
                    <a:pt x="1390686" y="700424"/>
                    <a:pt x="1390686" y="700546"/>
                    <a:pt x="1390686" y="702578"/>
                  </a:cubicBezTo>
                  <a:lnTo>
                    <a:pt x="1390686" y="717710"/>
                  </a:lnTo>
                  <a:cubicBezTo>
                    <a:pt x="1394739" y="717710"/>
                    <a:pt x="1394739" y="717710"/>
                    <a:pt x="1394739" y="715549"/>
                  </a:cubicBezTo>
                  <a:lnTo>
                    <a:pt x="1394739" y="700416"/>
                  </a:lnTo>
                  <a:cubicBezTo>
                    <a:pt x="1394749" y="700416"/>
                    <a:pt x="1394861" y="700416"/>
                    <a:pt x="1396259" y="700416"/>
                  </a:cubicBezTo>
                  <a:lnTo>
                    <a:pt x="1406899" y="700416"/>
                  </a:lnTo>
                  <a:cubicBezTo>
                    <a:pt x="1406899" y="700426"/>
                    <a:pt x="1406899" y="700543"/>
                    <a:pt x="1406899" y="702037"/>
                  </a:cubicBezTo>
                  <a:lnTo>
                    <a:pt x="1406899" y="713387"/>
                  </a:lnTo>
                  <a:cubicBezTo>
                    <a:pt x="1406915" y="713387"/>
                    <a:pt x="1407624" y="713387"/>
                    <a:pt x="1437300" y="713387"/>
                  </a:cubicBezTo>
                  <a:cubicBezTo>
                    <a:pt x="1437300" y="713370"/>
                    <a:pt x="1437300" y="712599"/>
                    <a:pt x="1437300" y="676637"/>
                  </a:cubicBezTo>
                  <a:cubicBezTo>
                    <a:pt x="1437308" y="676637"/>
                    <a:pt x="1437401" y="676637"/>
                    <a:pt x="1438566" y="676637"/>
                  </a:cubicBezTo>
                  <a:lnTo>
                    <a:pt x="1447433" y="676637"/>
                  </a:lnTo>
                  <a:cubicBezTo>
                    <a:pt x="1447433" y="676648"/>
                    <a:pt x="1447433" y="677142"/>
                    <a:pt x="1447433" y="698254"/>
                  </a:cubicBezTo>
                  <a:cubicBezTo>
                    <a:pt x="1449460" y="698254"/>
                    <a:pt x="1449460" y="698254"/>
                    <a:pt x="1449460" y="665828"/>
                  </a:cubicBezTo>
                  <a:cubicBezTo>
                    <a:pt x="1449474" y="665828"/>
                    <a:pt x="1450015" y="665828"/>
                    <a:pt x="1471753" y="665828"/>
                  </a:cubicBezTo>
                  <a:cubicBezTo>
                    <a:pt x="1471753" y="665818"/>
                    <a:pt x="1471753" y="665698"/>
                    <a:pt x="1471753" y="664206"/>
                  </a:cubicBezTo>
                  <a:lnTo>
                    <a:pt x="1471753" y="652857"/>
                  </a:lnTo>
                  <a:cubicBezTo>
                    <a:pt x="1471761" y="652857"/>
                    <a:pt x="1471836" y="652857"/>
                    <a:pt x="1472513" y="652857"/>
                  </a:cubicBezTo>
                  <a:lnTo>
                    <a:pt x="1477833" y="652857"/>
                  </a:lnTo>
                  <a:cubicBezTo>
                    <a:pt x="1477833" y="652851"/>
                    <a:pt x="1477833" y="652738"/>
                    <a:pt x="1477833" y="650966"/>
                  </a:cubicBezTo>
                  <a:lnTo>
                    <a:pt x="1477833" y="637725"/>
                  </a:lnTo>
                  <a:lnTo>
                    <a:pt x="1481887" y="644210"/>
                  </a:lnTo>
                  <a:cubicBezTo>
                    <a:pt x="1481895" y="644210"/>
                    <a:pt x="1482024" y="644210"/>
                    <a:pt x="1484167" y="644210"/>
                  </a:cubicBezTo>
                  <a:lnTo>
                    <a:pt x="1500127" y="644210"/>
                  </a:lnTo>
                  <a:cubicBezTo>
                    <a:pt x="1500127" y="644202"/>
                    <a:pt x="1500127" y="644134"/>
                    <a:pt x="1500127" y="643399"/>
                  </a:cubicBezTo>
                  <a:lnTo>
                    <a:pt x="1500127" y="637725"/>
                  </a:lnTo>
                  <a:cubicBezTo>
                    <a:pt x="1500136" y="637725"/>
                    <a:pt x="1500210" y="637725"/>
                    <a:pt x="1500887" y="637725"/>
                  </a:cubicBezTo>
                  <a:lnTo>
                    <a:pt x="1506207" y="637725"/>
                  </a:lnTo>
                  <a:cubicBezTo>
                    <a:pt x="1506207" y="637734"/>
                    <a:pt x="1506207" y="637834"/>
                    <a:pt x="1506207" y="639076"/>
                  </a:cubicBezTo>
                  <a:lnTo>
                    <a:pt x="1506207" y="648534"/>
                  </a:lnTo>
                  <a:cubicBezTo>
                    <a:pt x="1506222" y="648534"/>
                    <a:pt x="1506955" y="648534"/>
                    <a:pt x="1544714" y="648534"/>
                  </a:cubicBezTo>
                  <a:cubicBezTo>
                    <a:pt x="1544714" y="648552"/>
                    <a:pt x="1544714" y="650062"/>
                    <a:pt x="1544714" y="786887"/>
                  </a:cubicBezTo>
                  <a:cubicBezTo>
                    <a:pt x="1544724" y="786887"/>
                    <a:pt x="1544839" y="786887"/>
                    <a:pt x="1546234" y="786887"/>
                  </a:cubicBezTo>
                  <a:lnTo>
                    <a:pt x="1556874" y="786887"/>
                  </a:lnTo>
                  <a:cubicBezTo>
                    <a:pt x="1556874" y="782564"/>
                    <a:pt x="1556874" y="778240"/>
                    <a:pt x="1556874" y="773917"/>
                  </a:cubicBezTo>
                  <a:cubicBezTo>
                    <a:pt x="1558901" y="773917"/>
                    <a:pt x="1558901" y="773917"/>
                    <a:pt x="1560928" y="773917"/>
                  </a:cubicBezTo>
                  <a:cubicBezTo>
                    <a:pt x="1560928" y="778240"/>
                    <a:pt x="1560928" y="782564"/>
                    <a:pt x="1560928" y="786887"/>
                  </a:cubicBezTo>
                  <a:cubicBezTo>
                    <a:pt x="1571061" y="786887"/>
                    <a:pt x="1581195" y="786887"/>
                    <a:pt x="1591328" y="786887"/>
                  </a:cubicBezTo>
                  <a:cubicBezTo>
                    <a:pt x="1591328" y="776078"/>
                    <a:pt x="1591328" y="767431"/>
                    <a:pt x="1591328" y="756622"/>
                  </a:cubicBezTo>
                  <a:cubicBezTo>
                    <a:pt x="1595382" y="756622"/>
                    <a:pt x="1599435" y="756622"/>
                    <a:pt x="1603488" y="756622"/>
                  </a:cubicBezTo>
                  <a:lnTo>
                    <a:pt x="1615648" y="754461"/>
                  </a:lnTo>
                  <a:cubicBezTo>
                    <a:pt x="1617675" y="754461"/>
                    <a:pt x="1617675" y="756622"/>
                    <a:pt x="1619702" y="756622"/>
                  </a:cubicBezTo>
                  <a:lnTo>
                    <a:pt x="1629835" y="756622"/>
                  </a:lnTo>
                  <a:cubicBezTo>
                    <a:pt x="1629835" y="767431"/>
                    <a:pt x="1629835" y="778240"/>
                    <a:pt x="1629835" y="786887"/>
                  </a:cubicBezTo>
                  <a:cubicBezTo>
                    <a:pt x="1631862" y="786887"/>
                    <a:pt x="1633889" y="786887"/>
                    <a:pt x="1637942" y="786887"/>
                  </a:cubicBezTo>
                  <a:cubicBezTo>
                    <a:pt x="1637942" y="793373"/>
                    <a:pt x="1637942" y="799858"/>
                    <a:pt x="1637942" y="804182"/>
                  </a:cubicBezTo>
                  <a:lnTo>
                    <a:pt x="1647278" y="805087"/>
                  </a:lnTo>
                  <a:lnTo>
                    <a:pt x="1660236" y="805087"/>
                  </a:lnTo>
                  <a:cubicBezTo>
                    <a:pt x="1660236" y="799278"/>
                    <a:pt x="1660236" y="795106"/>
                    <a:pt x="1660236" y="789049"/>
                  </a:cubicBezTo>
                  <a:lnTo>
                    <a:pt x="1728192" y="789049"/>
                  </a:lnTo>
                  <a:lnTo>
                    <a:pt x="1728192" y="703796"/>
                  </a:lnTo>
                  <a:lnTo>
                    <a:pt x="1800200" y="703796"/>
                  </a:lnTo>
                  <a:lnTo>
                    <a:pt x="1800200" y="782564"/>
                  </a:lnTo>
                  <a:cubicBezTo>
                    <a:pt x="1800835" y="782564"/>
                    <a:pt x="1801470" y="782564"/>
                    <a:pt x="1802104" y="782564"/>
                  </a:cubicBezTo>
                  <a:lnTo>
                    <a:pt x="1803346" y="805087"/>
                  </a:lnTo>
                  <a:lnTo>
                    <a:pt x="1813022" y="805087"/>
                  </a:lnTo>
                  <a:cubicBezTo>
                    <a:pt x="1813558" y="797873"/>
                    <a:pt x="1814264" y="790219"/>
                    <a:pt x="1814264" y="782564"/>
                  </a:cubicBezTo>
                  <a:cubicBezTo>
                    <a:pt x="1816291" y="782564"/>
                    <a:pt x="1818318" y="782564"/>
                    <a:pt x="1820344" y="782564"/>
                  </a:cubicBezTo>
                  <a:lnTo>
                    <a:pt x="1821586" y="805087"/>
                  </a:lnTo>
                  <a:lnTo>
                    <a:pt x="1872208" y="805087"/>
                  </a:lnTo>
                  <a:lnTo>
                    <a:pt x="1872208" y="642059"/>
                  </a:lnTo>
                  <a:lnTo>
                    <a:pt x="2069535" y="642059"/>
                  </a:lnTo>
                  <a:lnTo>
                    <a:pt x="2069535" y="805087"/>
                  </a:lnTo>
                  <a:lnTo>
                    <a:pt x="2088232" y="805087"/>
                  </a:lnTo>
                  <a:lnTo>
                    <a:pt x="2088232" y="722394"/>
                  </a:lnTo>
                  <a:lnTo>
                    <a:pt x="2183352" y="722394"/>
                  </a:lnTo>
                  <a:cubicBezTo>
                    <a:pt x="2187427" y="616373"/>
                    <a:pt x="2190805" y="510899"/>
                    <a:pt x="2195282" y="404253"/>
                  </a:cubicBezTo>
                  <a:cubicBezTo>
                    <a:pt x="2185149" y="404253"/>
                    <a:pt x="2160829" y="391282"/>
                    <a:pt x="2183122" y="382635"/>
                  </a:cubicBezTo>
                  <a:cubicBezTo>
                    <a:pt x="2181095" y="380473"/>
                    <a:pt x="2179069" y="378311"/>
                    <a:pt x="2177042" y="378311"/>
                  </a:cubicBezTo>
                  <a:cubicBezTo>
                    <a:pt x="2177042" y="365341"/>
                    <a:pt x="2175015" y="363179"/>
                    <a:pt x="2185149" y="354532"/>
                  </a:cubicBezTo>
                  <a:cubicBezTo>
                    <a:pt x="2185149" y="350208"/>
                    <a:pt x="2185149" y="343723"/>
                    <a:pt x="2185149" y="337238"/>
                  </a:cubicBezTo>
                  <a:cubicBezTo>
                    <a:pt x="2189202" y="337238"/>
                    <a:pt x="2193256" y="337238"/>
                    <a:pt x="2199336" y="337238"/>
                  </a:cubicBezTo>
                  <a:cubicBezTo>
                    <a:pt x="2199336" y="328590"/>
                    <a:pt x="2199336" y="322105"/>
                    <a:pt x="2199336" y="315620"/>
                  </a:cubicBezTo>
                  <a:cubicBezTo>
                    <a:pt x="2199336" y="313458"/>
                    <a:pt x="2201362" y="313458"/>
                    <a:pt x="2201362" y="311296"/>
                  </a:cubicBezTo>
                  <a:cubicBezTo>
                    <a:pt x="2201362" y="285355"/>
                    <a:pt x="2201362" y="259414"/>
                    <a:pt x="2201362" y="233472"/>
                  </a:cubicBezTo>
                  <a:cubicBezTo>
                    <a:pt x="2201362" y="231310"/>
                    <a:pt x="2199336" y="229149"/>
                    <a:pt x="2199336" y="226987"/>
                  </a:cubicBezTo>
                  <a:cubicBezTo>
                    <a:pt x="2201362" y="224825"/>
                    <a:pt x="2203389" y="222663"/>
                    <a:pt x="2205416" y="220501"/>
                  </a:cubicBezTo>
                  <a:cubicBezTo>
                    <a:pt x="2205416" y="201045"/>
                    <a:pt x="2205416" y="181589"/>
                    <a:pt x="2205416" y="162133"/>
                  </a:cubicBezTo>
                  <a:cubicBezTo>
                    <a:pt x="2205416" y="159972"/>
                    <a:pt x="2205416" y="159972"/>
                    <a:pt x="2207442" y="157810"/>
                  </a:cubicBezTo>
                  <a:cubicBezTo>
                    <a:pt x="2207442" y="140516"/>
                    <a:pt x="2207442" y="121060"/>
                    <a:pt x="2207442" y="101604"/>
                  </a:cubicBezTo>
                  <a:cubicBezTo>
                    <a:pt x="2209469" y="92957"/>
                    <a:pt x="2209469" y="88633"/>
                    <a:pt x="2209469" y="82148"/>
                  </a:cubicBezTo>
                  <a:cubicBezTo>
                    <a:pt x="2213523" y="88633"/>
                    <a:pt x="2213523" y="92957"/>
                    <a:pt x="2213523" y="99442"/>
                  </a:cubicBezTo>
                  <a:cubicBezTo>
                    <a:pt x="2215549" y="121060"/>
                    <a:pt x="2215549" y="140516"/>
                    <a:pt x="2215549" y="157810"/>
                  </a:cubicBezTo>
                  <a:cubicBezTo>
                    <a:pt x="2217576" y="181589"/>
                    <a:pt x="2217576" y="201045"/>
                    <a:pt x="2217576" y="220501"/>
                  </a:cubicBezTo>
                  <a:cubicBezTo>
                    <a:pt x="2219603" y="222663"/>
                    <a:pt x="2221629" y="224825"/>
                    <a:pt x="2223656" y="226987"/>
                  </a:cubicBezTo>
                  <a:cubicBezTo>
                    <a:pt x="2223656" y="229149"/>
                    <a:pt x="2221629" y="231310"/>
                    <a:pt x="2221629" y="233472"/>
                  </a:cubicBezTo>
                  <a:cubicBezTo>
                    <a:pt x="2221629" y="259414"/>
                    <a:pt x="2221629" y="285355"/>
                    <a:pt x="2221629" y="311296"/>
                  </a:cubicBezTo>
                  <a:cubicBezTo>
                    <a:pt x="2221629" y="313458"/>
                    <a:pt x="2223656" y="313458"/>
                    <a:pt x="2223656" y="315620"/>
                  </a:cubicBezTo>
                  <a:cubicBezTo>
                    <a:pt x="2223656" y="322105"/>
                    <a:pt x="2223656" y="328590"/>
                    <a:pt x="2223656" y="337238"/>
                  </a:cubicBezTo>
                  <a:cubicBezTo>
                    <a:pt x="2227709" y="337238"/>
                    <a:pt x="2233789" y="337238"/>
                    <a:pt x="2237843" y="337238"/>
                  </a:cubicBezTo>
                  <a:cubicBezTo>
                    <a:pt x="2237843" y="343723"/>
                    <a:pt x="2237843" y="350208"/>
                    <a:pt x="2237843" y="354532"/>
                  </a:cubicBezTo>
                  <a:cubicBezTo>
                    <a:pt x="2245950" y="363179"/>
                    <a:pt x="2245950" y="363179"/>
                    <a:pt x="2245950" y="378311"/>
                  </a:cubicBezTo>
                  <a:cubicBezTo>
                    <a:pt x="2243923" y="378311"/>
                    <a:pt x="2241896" y="380473"/>
                    <a:pt x="2239870" y="382635"/>
                  </a:cubicBezTo>
                  <a:cubicBezTo>
                    <a:pt x="2260136" y="393444"/>
                    <a:pt x="2235816" y="402091"/>
                    <a:pt x="2227709" y="404253"/>
                  </a:cubicBezTo>
                  <a:cubicBezTo>
                    <a:pt x="2229736" y="488562"/>
                    <a:pt x="2233789" y="572871"/>
                    <a:pt x="2235816" y="657181"/>
                  </a:cubicBezTo>
                  <a:cubicBezTo>
                    <a:pt x="2258110" y="657181"/>
                    <a:pt x="2280403" y="657181"/>
                    <a:pt x="2300670" y="657181"/>
                  </a:cubicBezTo>
                  <a:cubicBezTo>
                    <a:pt x="2300670" y="683122"/>
                    <a:pt x="2300670" y="709063"/>
                    <a:pt x="2300670" y="732843"/>
                  </a:cubicBezTo>
                  <a:cubicBezTo>
                    <a:pt x="2304724" y="732843"/>
                    <a:pt x="2306750" y="732843"/>
                    <a:pt x="2308777" y="732843"/>
                  </a:cubicBezTo>
                  <a:cubicBezTo>
                    <a:pt x="2308777" y="730681"/>
                    <a:pt x="2310804" y="728519"/>
                    <a:pt x="2310804" y="726358"/>
                  </a:cubicBezTo>
                  <a:cubicBezTo>
                    <a:pt x="2312830" y="726358"/>
                    <a:pt x="2314857" y="726358"/>
                    <a:pt x="2316884" y="726358"/>
                  </a:cubicBezTo>
                  <a:cubicBezTo>
                    <a:pt x="2316884" y="728519"/>
                    <a:pt x="2316884" y="730681"/>
                    <a:pt x="2318911" y="735005"/>
                  </a:cubicBezTo>
                  <a:cubicBezTo>
                    <a:pt x="2322964" y="735005"/>
                    <a:pt x="2327017" y="735005"/>
                    <a:pt x="2331071" y="735005"/>
                  </a:cubicBezTo>
                  <a:cubicBezTo>
                    <a:pt x="2331071" y="732843"/>
                    <a:pt x="2331071" y="730681"/>
                    <a:pt x="2331071" y="728519"/>
                  </a:cubicBezTo>
                  <a:cubicBezTo>
                    <a:pt x="2339177" y="728519"/>
                    <a:pt x="2345257" y="728519"/>
                    <a:pt x="2353364" y="728519"/>
                  </a:cubicBezTo>
                  <a:cubicBezTo>
                    <a:pt x="2353364" y="730681"/>
                    <a:pt x="2353364" y="732843"/>
                    <a:pt x="2353364" y="735005"/>
                  </a:cubicBezTo>
                  <a:cubicBezTo>
                    <a:pt x="2359444" y="735005"/>
                    <a:pt x="2367551" y="735005"/>
                    <a:pt x="2373631" y="735005"/>
                  </a:cubicBezTo>
                  <a:cubicBezTo>
                    <a:pt x="2373631" y="750137"/>
                    <a:pt x="2373631" y="765270"/>
                    <a:pt x="2373631" y="780402"/>
                  </a:cubicBezTo>
                  <a:cubicBezTo>
                    <a:pt x="2377685" y="780402"/>
                    <a:pt x="2383765" y="780402"/>
                    <a:pt x="2387818" y="780402"/>
                  </a:cubicBezTo>
                  <a:cubicBezTo>
                    <a:pt x="2387818" y="776078"/>
                    <a:pt x="2387818" y="771755"/>
                    <a:pt x="2387818" y="767431"/>
                  </a:cubicBezTo>
                  <a:cubicBezTo>
                    <a:pt x="2393898" y="767431"/>
                    <a:pt x="2399978" y="767431"/>
                    <a:pt x="2404032" y="767431"/>
                  </a:cubicBezTo>
                  <a:cubicBezTo>
                    <a:pt x="2404032" y="706902"/>
                    <a:pt x="2404032" y="648534"/>
                    <a:pt x="2404032" y="588004"/>
                  </a:cubicBezTo>
                  <a:cubicBezTo>
                    <a:pt x="2406058" y="585842"/>
                    <a:pt x="2408085" y="583680"/>
                    <a:pt x="2410112" y="581518"/>
                  </a:cubicBezTo>
                  <a:cubicBezTo>
                    <a:pt x="2434432" y="581518"/>
                    <a:pt x="2458752" y="581518"/>
                    <a:pt x="2483073" y="581518"/>
                  </a:cubicBezTo>
                  <a:lnTo>
                    <a:pt x="2483073" y="590166"/>
                  </a:lnTo>
                  <a:lnTo>
                    <a:pt x="2493206" y="590166"/>
                  </a:lnTo>
                  <a:cubicBezTo>
                    <a:pt x="2493206" y="629078"/>
                    <a:pt x="2493206" y="667990"/>
                    <a:pt x="2493206" y="704740"/>
                  </a:cubicBezTo>
                  <a:cubicBezTo>
                    <a:pt x="2501313" y="704740"/>
                    <a:pt x="2507393" y="704740"/>
                    <a:pt x="2515500" y="704740"/>
                  </a:cubicBezTo>
                  <a:cubicBezTo>
                    <a:pt x="2515500" y="683122"/>
                    <a:pt x="2515500" y="661504"/>
                    <a:pt x="2515500" y="637725"/>
                  </a:cubicBezTo>
                  <a:cubicBezTo>
                    <a:pt x="2523606" y="637725"/>
                    <a:pt x="2533740" y="637725"/>
                    <a:pt x="2541847" y="637725"/>
                  </a:cubicBezTo>
                  <a:cubicBezTo>
                    <a:pt x="2543873" y="637725"/>
                    <a:pt x="2543873" y="635563"/>
                    <a:pt x="2545900" y="633401"/>
                  </a:cubicBezTo>
                  <a:lnTo>
                    <a:pt x="2554007" y="633401"/>
                  </a:lnTo>
                  <a:cubicBezTo>
                    <a:pt x="2556033" y="635563"/>
                    <a:pt x="2556033" y="637725"/>
                    <a:pt x="2558060" y="637725"/>
                  </a:cubicBezTo>
                  <a:cubicBezTo>
                    <a:pt x="2564140" y="637725"/>
                    <a:pt x="2572247" y="637725"/>
                    <a:pt x="2580354" y="637725"/>
                  </a:cubicBezTo>
                  <a:cubicBezTo>
                    <a:pt x="2580354" y="598813"/>
                    <a:pt x="2580354" y="559901"/>
                    <a:pt x="2580354" y="520989"/>
                  </a:cubicBezTo>
                  <a:cubicBezTo>
                    <a:pt x="2580368" y="520986"/>
                    <a:pt x="2581235" y="520822"/>
                    <a:pt x="2637101" y="510180"/>
                  </a:cubicBezTo>
                  <a:cubicBezTo>
                    <a:pt x="2637101" y="510187"/>
                    <a:pt x="2637101" y="510261"/>
                    <a:pt x="2637101" y="511261"/>
                  </a:cubicBezTo>
                  <a:lnTo>
                    <a:pt x="2637101" y="518827"/>
                  </a:lnTo>
                  <a:cubicBezTo>
                    <a:pt x="2637118" y="518827"/>
                    <a:pt x="2637762" y="518827"/>
                    <a:pt x="2663448" y="518827"/>
                  </a:cubicBezTo>
                  <a:cubicBezTo>
                    <a:pt x="2663448" y="518849"/>
                    <a:pt x="2663448" y="521220"/>
                    <a:pt x="2663448" y="773917"/>
                  </a:cubicBezTo>
                  <a:cubicBezTo>
                    <a:pt x="2669528" y="773917"/>
                    <a:pt x="2677635" y="773917"/>
                    <a:pt x="2685742" y="773917"/>
                  </a:cubicBezTo>
                  <a:cubicBezTo>
                    <a:pt x="2685742" y="771755"/>
                    <a:pt x="2685742" y="771755"/>
                    <a:pt x="2685742" y="769593"/>
                  </a:cubicBezTo>
                  <a:cubicBezTo>
                    <a:pt x="2689795" y="769593"/>
                    <a:pt x="2693848" y="769593"/>
                    <a:pt x="2697902" y="769593"/>
                  </a:cubicBezTo>
                  <a:cubicBezTo>
                    <a:pt x="2697902" y="771755"/>
                    <a:pt x="2697902" y="771755"/>
                    <a:pt x="2697902" y="773917"/>
                  </a:cubicBezTo>
                  <a:cubicBezTo>
                    <a:pt x="2706009" y="773917"/>
                    <a:pt x="2714115" y="773917"/>
                    <a:pt x="2722222" y="773917"/>
                  </a:cubicBezTo>
                  <a:cubicBezTo>
                    <a:pt x="2722222" y="769593"/>
                    <a:pt x="2722222" y="765270"/>
                    <a:pt x="2722222" y="760946"/>
                  </a:cubicBezTo>
                  <a:cubicBezTo>
                    <a:pt x="2732356" y="760946"/>
                    <a:pt x="2742489" y="760946"/>
                    <a:pt x="2750596" y="760946"/>
                  </a:cubicBezTo>
                  <a:cubicBezTo>
                    <a:pt x="2754649" y="756622"/>
                    <a:pt x="2758703" y="756622"/>
                    <a:pt x="2762756" y="756622"/>
                  </a:cubicBezTo>
                  <a:cubicBezTo>
                    <a:pt x="2768836" y="760946"/>
                    <a:pt x="2776943" y="760946"/>
                    <a:pt x="2783023" y="760946"/>
                  </a:cubicBezTo>
                  <a:cubicBezTo>
                    <a:pt x="2783023" y="754461"/>
                    <a:pt x="2783023" y="750137"/>
                    <a:pt x="2783023" y="743652"/>
                  </a:cubicBezTo>
                  <a:lnTo>
                    <a:pt x="2791130" y="743652"/>
                  </a:lnTo>
                  <a:cubicBezTo>
                    <a:pt x="2791130" y="739328"/>
                    <a:pt x="2791130" y="735005"/>
                    <a:pt x="2791130" y="730681"/>
                  </a:cubicBezTo>
                  <a:cubicBezTo>
                    <a:pt x="2809370" y="730681"/>
                    <a:pt x="2829637" y="730681"/>
                    <a:pt x="2847877" y="730681"/>
                  </a:cubicBezTo>
                  <a:cubicBezTo>
                    <a:pt x="2847877" y="719872"/>
                    <a:pt x="2847877" y="711225"/>
                    <a:pt x="2847877" y="700416"/>
                  </a:cubicBezTo>
                  <a:cubicBezTo>
                    <a:pt x="2853957" y="700416"/>
                    <a:pt x="2860037" y="700416"/>
                    <a:pt x="2866117" y="700416"/>
                  </a:cubicBezTo>
                  <a:cubicBezTo>
                    <a:pt x="2866117" y="698254"/>
                    <a:pt x="2866117" y="696093"/>
                    <a:pt x="2866117" y="693931"/>
                  </a:cubicBezTo>
                  <a:cubicBezTo>
                    <a:pt x="2870171" y="693931"/>
                    <a:pt x="2874224" y="693931"/>
                    <a:pt x="2878277" y="693931"/>
                  </a:cubicBezTo>
                  <a:cubicBezTo>
                    <a:pt x="2878277" y="696093"/>
                    <a:pt x="2878277" y="698254"/>
                    <a:pt x="2878277" y="700416"/>
                  </a:cubicBezTo>
                  <a:cubicBezTo>
                    <a:pt x="2884357" y="700416"/>
                    <a:pt x="2888411" y="700416"/>
                    <a:pt x="2894491" y="700416"/>
                  </a:cubicBezTo>
                  <a:cubicBezTo>
                    <a:pt x="2894491" y="715549"/>
                    <a:pt x="2894491" y="732843"/>
                    <a:pt x="2894491" y="750137"/>
                  </a:cubicBezTo>
                  <a:cubicBezTo>
                    <a:pt x="2904624" y="750137"/>
                    <a:pt x="2916785" y="750137"/>
                    <a:pt x="2926918" y="750137"/>
                  </a:cubicBezTo>
                  <a:cubicBezTo>
                    <a:pt x="2926918" y="741490"/>
                    <a:pt x="2926918" y="732843"/>
                    <a:pt x="2926918" y="724196"/>
                  </a:cubicBezTo>
                  <a:cubicBezTo>
                    <a:pt x="2939078" y="724196"/>
                    <a:pt x="2953265" y="724196"/>
                    <a:pt x="2965425" y="724196"/>
                  </a:cubicBezTo>
                  <a:cubicBezTo>
                    <a:pt x="2965425" y="713387"/>
                    <a:pt x="2965425" y="704740"/>
                    <a:pt x="2965425" y="693931"/>
                  </a:cubicBezTo>
                  <a:cubicBezTo>
                    <a:pt x="2981639" y="693931"/>
                    <a:pt x="2997852" y="693931"/>
                    <a:pt x="3014066" y="693931"/>
                  </a:cubicBezTo>
                  <a:cubicBezTo>
                    <a:pt x="3014066" y="693960"/>
                    <a:pt x="3014066" y="695735"/>
                    <a:pt x="3014066" y="805087"/>
                  </a:cubicBezTo>
                  <a:lnTo>
                    <a:pt x="3014066" y="818866"/>
                  </a:lnTo>
                  <a:lnTo>
                    <a:pt x="3079941" y="818866"/>
                  </a:lnTo>
                  <a:lnTo>
                    <a:pt x="3079941" y="924638"/>
                  </a:lnTo>
                  <a:lnTo>
                    <a:pt x="3079941" y="1030409"/>
                  </a:lnTo>
                  <a:lnTo>
                    <a:pt x="3079941" y="1160647"/>
                  </a:lnTo>
                  <a:lnTo>
                    <a:pt x="3014066" y="1160647"/>
                  </a:lnTo>
                  <a:lnTo>
                    <a:pt x="2842946" y="1160647"/>
                  </a:lnTo>
                  <a:lnTo>
                    <a:pt x="200958" y="1160647"/>
                  </a:lnTo>
                  <a:lnTo>
                    <a:pt x="200958" y="1126882"/>
                  </a:lnTo>
                  <a:lnTo>
                    <a:pt x="0" y="1126882"/>
                  </a:lnTo>
                  <a:lnTo>
                    <a:pt x="0" y="915339"/>
                  </a:lnTo>
                  <a:lnTo>
                    <a:pt x="103377" y="915339"/>
                  </a:lnTo>
                  <a:lnTo>
                    <a:pt x="103377" y="886329"/>
                  </a:lnTo>
                  <a:lnTo>
                    <a:pt x="55096" y="886329"/>
                  </a:lnTo>
                  <a:cubicBezTo>
                    <a:pt x="55096" y="886306"/>
                    <a:pt x="55096" y="884414"/>
                    <a:pt x="55096" y="724196"/>
                  </a:cubicBezTo>
                  <a:cubicBezTo>
                    <a:pt x="55107" y="724196"/>
                    <a:pt x="55578" y="724196"/>
                    <a:pt x="75363" y="724196"/>
                  </a:cubicBezTo>
                  <a:cubicBezTo>
                    <a:pt x="75367" y="724190"/>
                    <a:pt x="75404" y="724108"/>
                    <a:pt x="75870" y="723115"/>
                  </a:cubicBezTo>
                  <a:lnTo>
                    <a:pt x="79416" y="715549"/>
                  </a:lnTo>
                  <a:cubicBezTo>
                    <a:pt x="79425" y="715550"/>
                    <a:pt x="79538" y="715568"/>
                    <a:pt x="81190" y="715819"/>
                  </a:cubicBezTo>
                  <a:lnTo>
                    <a:pt x="93603" y="717710"/>
                  </a:lnTo>
                  <a:cubicBezTo>
                    <a:pt x="93606" y="717720"/>
                    <a:pt x="93644" y="717821"/>
                    <a:pt x="94110" y="719062"/>
                  </a:cubicBezTo>
                  <a:lnTo>
                    <a:pt x="97656" y="728519"/>
                  </a:lnTo>
                  <a:cubicBezTo>
                    <a:pt x="97670" y="728520"/>
                    <a:pt x="98266" y="728570"/>
                    <a:pt x="124003" y="730681"/>
                  </a:cubicBezTo>
                  <a:cubicBezTo>
                    <a:pt x="124003" y="730661"/>
                    <a:pt x="124003" y="729131"/>
                    <a:pt x="124003" y="607460"/>
                  </a:cubicBezTo>
                  <a:cubicBezTo>
                    <a:pt x="124012" y="607460"/>
                    <a:pt x="124131" y="607460"/>
                    <a:pt x="126030" y="607460"/>
                  </a:cubicBezTo>
                  <a:lnTo>
                    <a:pt x="140217" y="607460"/>
                  </a:lnTo>
                  <a:cubicBezTo>
                    <a:pt x="140217" y="607438"/>
                    <a:pt x="140217" y="605724"/>
                    <a:pt x="140217" y="471268"/>
                  </a:cubicBezTo>
                  <a:cubicBezTo>
                    <a:pt x="140225" y="471268"/>
                    <a:pt x="140333" y="471268"/>
                    <a:pt x="141990" y="471268"/>
                  </a:cubicBezTo>
                  <a:lnTo>
                    <a:pt x="154404" y="471268"/>
                  </a:lnTo>
                  <a:cubicBezTo>
                    <a:pt x="154404" y="471251"/>
                    <a:pt x="154404" y="469845"/>
                    <a:pt x="154404" y="356694"/>
                  </a:cubicBezTo>
                  <a:cubicBezTo>
                    <a:pt x="158457" y="354532"/>
                    <a:pt x="158457" y="354532"/>
                    <a:pt x="158457" y="328590"/>
                  </a:cubicBezTo>
                  <a:cubicBezTo>
                    <a:pt x="158464" y="328590"/>
                    <a:pt x="158584" y="328590"/>
                    <a:pt x="160484" y="328590"/>
                  </a:cubicBezTo>
                  <a:lnTo>
                    <a:pt x="174671" y="328590"/>
                  </a:lnTo>
                  <a:cubicBezTo>
                    <a:pt x="174682" y="328567"/>
                    <a:pt x="175288" y="327200"/>
                    <a:pt x="211151" y="246443"/>
                  </a:cubicBezTo>
                  <a:cubicBezTo>
                    <a:pt x="211151" y="246429"/>
                    <a:pt x="211185" y="244478"/>
                    <a:pt x="21520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latin typeface="Times New Roman" panose="020206030504050203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A5DD5B2C-4EA3-B507-605A-4C9D041B6A96}"/>
              </a:ext>
            </a:extLst>
          </p:cNvPr>
          <p:cNvSpPr/>
          <p:nvPr/>
        </p:nvSpPr>
        <p:spPr>
          <a:xfrm>
            <a:off x="0" y="4156364"/>
            <a:ext cx="12192000" cy="26877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fontAlgn="auto">
              <a:spcBef>
                <a:spcPts val="0"/>
              </a:spcBef>
              <a:spcAft>
                <a:spcPts val="0"/>
              </a:spcAft>
              <a:buFontTx/>
              <a:buAutoNum type="arabicPeriod"/>
              <a:defRPr/>
            </a:pPr>
            <a:r>
              <a:rPr lang="en-US" sz="2000" dirty="0">
                <a:solidFill>
                  <a:schemeClr val="tx1"/>
                </a:solidFill>
                <a:latin typeface="Times New Roman" panose="02020603050405020304" pitchFamily="18" charset="0"/>
                <a:cs typeface="Times New Roman" panose="02020603050405020304" pitchFamily="18" charset="0"/>
              </a:rPr>
              <a:t>Danh </a:t>
            </a:r>
            <a:r>
              <a:rPr lang="en-US" sz="2000" dirty="0" err="1">
                <a:solidFill>
                  <a:schemeClr val="tx1"/>
                </a:solidFill>
                <a:latin typeface="Times New Roman" panose="02020603050405020304" pitchFamily="18" charset="0"/>
                <a:cs typeface="Times New Roman" panose="02020603050405020304" pitchFamily="18" charset="0"/>
              </a:rPr>
              <a:t>mục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sản</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Tx/>
              <a:buAutoNum type="arabicPeriod"/>
              <a:defRPr/>
            </a:pPr>
            <a:r>
              <a:rPr lang="en-US" sz="2000" dirty="0" err="1">
                <a:solidFill>
                  <a:schemeClr val="tx1"/>
                </a:solidFill>
                <a:latin typeface="Times New Roman" panose="02020603050405020304" pitchFamily="18" charset="0"/>
                <a:cs typeface="Times New Roman" panose="02020603050405020304" pitchFamily="18" charset="0"/>
              </a:rPr>
              <a:t>Mã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sản</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Tx/>
              <a:buAutoNum type="arabicPeriod"/>
              <a:defRPr/>
            </a:pPr>
            <a:r>
              <a:rPr lang="en-US" sz="2000" dirty="0" err="1">
                <a:solidFill>
                  <a:schemeClr val="tx1"/>
                </a:solidFill>
                <a:latin typeface="Times New Roman" panose="02020603050405020304" pitchFamily="18" charset="0"/>
                <a:cs typeface="Times New Roman" panose="02020603050405020304" pitchFamily="18" charset="0"/>
              </a:rPr>
              <a:t>Năm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endParaRPr lang="en-US" sz="2000" dirty="0">
              <a:solidFill>
                <a:schemeClr val="tx1"/>
              </a:solidFill>
              <a:latin typeface="Times New Roman" panose="02020603050405020304" pitchFamily="18" charset="0"/>
              <a:cs typeface="Times New Roman" panose="02020603050405020304" pitchFamily="18" charset="0"/>
            </a:endParaRPr>
          </a:p>
          <a:p>
            <a:pPr marL="342900" indent="-342900" algn="just" fontAlgn="auto">
              <a:spcBef>
                <a:spcPts val="0"/>
              </a:spcBef>
              <a:spcAft>
                <a:spcPts val="0"/>
              </a:spcAft>
              <a:buFontTx/>
              <a:buAutoNum type="arabicPeriod"/>
              <a:defRPr/>
            </a:pP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số</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lượng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sổ</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toán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kê</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chênh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lệch</a:t>
            </a:r>
            <a:r>
              <a:rPr lang="en-US" sz="2000" dirty="0">
                <a:solidFill>
                  <a:schemeClr val="tx1"/>
                </a:solidFill>
                <a:latin typeface="Times New Roman" panose="02020603050405020304" pitchFamily="18" charset="0"/>
                <a:cs typeface="Times New Roman" panose="02020603050405020304" pitchFamily="18" charset="0"/>
              </a:rPr>
              <a:t>)</a:t>
            </a:r>
          </a:p>
          <a:p>
            <a:pPr marL="342900" indent="-342900" algn="just" fontAlgn="auto">
              <a:spcBef>
                <a:spcPts val="0"/>
              </a:spcBef>
              <a:spcAft>
                <a:spcPts val="0"/>
              </a:spcAft>
              <a:buFontTx/>
              <a:buAutoNum type="arabicPeriod"/>
              <a:defRPr/>
            </a:pP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vật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sổ</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toán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theo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tế</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kê</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chênh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lệch</a:t>
            </a:r>
            <a:r>
              <a:rPr lang="en-US" sz="2000" dirty="0">
                <a:solidFill>
                  <a:schemeClr val="tx1"/>
                </a:solidFill>
                <a:latin typeface="Times New Roman" panose="02020603050405020304" pitchFamily="18" charset="0"/>
                <a:cs typeface="Times New Roman" panose="02020603050405020304" pitchFamily="18" charset="0"/>
              </a:rPr>
              <a:t>)</a:t>
            </a:r>
          </a:p>
          <a:p>
            <a:pPr marL="342900" indent="-342900" algn="just" fontAlgn="auto">
              <a:spcBef>
                <a:spcPts val="0"/>
              </a:spcBef>
              <a:spcAft>
                <a:spcPts val="0"/>
              </a:spcAft>
              <a:buFontTx/>
              <a:buAutoNum type="arabicPeriod"/>
              <a:defRPr/>
            </a:pP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nguyên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còn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lại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mẫu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kết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tầng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thêm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về</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đầu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tư</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nâng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cấp</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mở</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rộng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cải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tạo</a:t>
            </a:r>
            <a:r>
              <a:rPr lang="en-US" sz="2000" dirty="0">
                <a:solidFill>
                  <a:schemeClr val="tx1"/>
                </a:solidFill>
                <a:latin typeface="Times New Roman" panose="02020603050405020304" pitchFamily="18" charset="0"/>
                <a:cs typeface="Times New Roman" panose="02020603050405020304" pitchFamily="18" charset="0"/>
              </a:rPr>
              <a:t>”.</a:t>
            </a:r>
          </a:p>
          <a:p>
            <a:pPr marL="342900" indent="-342900" algn="just" fontAlgn="auto">
              <a:spcBef>
                <a:spcPts val="0"/>
              </a:spcBef>
              <a:spcAft>
                <a:spcPts val="0"/>
              </a:spcAft>
              <a:buFontTx/>
              <a:buAutoNum type="arabicPeriod"/>
              <a:defRPr/>
            </a:pPr>
            <a:r>
              <a:rPr lang="en-US" sz="2000" dirty="0" err="1">
                <a:solidFill>
                  <a:schemeClr val="tx1"/>
                </a:solidFill>
                <a:latin typeface="Times New Roman" panose="02020603050405020304" pitchFamily="18" charset="0"/>
                <a:cs typeface="Times New Roman" panose="02020603050405020304" pitchFamily="18" charset="0"/>
              </a:rPr>
              <a:t>Tình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toán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đã</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toán</a:t>
            </a:r>
            <a:r>
              <a:rPr lang="en-US" sz="2000" dirty="0">
                <a:solidFill>
                  <a:schemeClr val="tx1"/>
                </a:solidFill>
                <a:latin typeface="Times New Roman" panose="02020603050405020304" pitchFamily="18" charset="0"/>
                <a:cs typeface="Times New Roman" panose="02020603050405020304" pitchFamily="18" charset="0"/>
              </a:rPr>
              <a:t>/</a:t>
            </a:r>
            <a:r>
              <a:rPr lang="en-US" sz="2000" dirty="0" err="1">
                <a:solidFill>
                  <a:schemeClr val="tx1"/>
                </a:solidFill>
                <a:latin typeface="Times New Roman" panose="02020603050405020304" pitchFamily="18" charset="0"/>
                <a:cs typeface="Times New Roman" panose="02020603050405020304" pitchFamily="18" charset="0"/>
              </a:rPr>
              <a:t>chưa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hạch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toán</a:t>
            </a:r>
            <a:r>
              <a:rPr lang="en-US" sz="2000" dirty="0">
                <a:solidFill>
                  <a:schemeClr val="tx1"/>
                </a:solidFill>
                <a:latin typeface="Times New Roman" panose="02020603050405020304" pitchFamily="18" charset="0"/>
                <a:cs typeface="Times New Roman" panose="02020603050405020304" pitchFamily="18" charset="0"/>
              </a:rPr>
              <a:t>)</a:t>
            </a:r>
          </a:p>
          <a:p>
            <a:pPr marL="342900" indent="-342900" algn="just" fontAlgn="auto">
              <a:spcBef>
                <a:spcPts val="0"/>
              </a:spcBef>
              <a:spcAft>
                <a:spcPts val="0"/>
              </a:spcAft>
              <a:buFontTx/>
              <a:buAutoNum type="arabicPeriod"/>
              <a:defRPr/>
            </a:pPr>
            <a:r>
              <a:rPr lang="en-US" sz="2000" dirty="0" err="1">
                <a:solidFill>
                  <a:schemeClr val="tx1"/>
                </a:solidFill>
                <a:latin typeface="Times New Roman" panose="02020603050405020304" pitchFamily="18" charset="0"/>
                <a:cs typeface="Times New Roman" panose="02020603050405020304" pitchFamily="18" charset="0"/>
              </a:rPr>
              <a:t>Tình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trạng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của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tài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sản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Còn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a:t>
            </a:r>
            <a:r>
              <a:rPr lang="en-US" sz="2000" dirty="0" err="1">
                <a:solidFill>
                  <a:schemeClr val="tx1"/>
                </a:solidFill>
                <a:latin typeface="Times New Roman" panose="02020603050405020304" pitchFamily="18" charset="0"/>
                <a:cs typeface="Times New Roman" panose="02020603050405020304" pitchFamily="18" charset="0"/>
              </a:rPr>
              <a:t>hỏng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không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sử</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dụng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được</a:t>
            </a:r>
            <a:r>
              <a:rPr lang="en-US" sz="2000" dirty="0">
                <a:solidFill>
                  <a:schemeClr val="tx1"/>
                </a:solidFill>
                <a:latin typeface="Times New Roman" panose="02020603050405020304" pitchFamily="18" charset="0"/>
                <a:cs typeface="Times New Roman" panose="02020603050405020304" pitchFamily="18" charset="0"/>
              </a:rPr>
              <a:t>)</a:t>
            </a:r>
            <a:endParaRPr lang="en-US" altLang="en-VN" sz="2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0239334-DAE1-EA4A-7587-31A1E90564A1}"/>
              </a:ext>
            </a:extLst>
          </p:cNvPr>
          <p:cNvPicPr>
            <a:picLocks noChangeAspect="1"/>
          </p:cNvPicPr>
          <p:nvPr/>
        </p:nvPicPr>
        <p:blipFill>
          <a:blip r:embed="rId2"/>
          <a:stretch>
            <a:fillRect/>
          </a:stretch>
        </p:blipFill>
        <p:spPr>
          <a:xfrm>
            <a:off x="281253" y="128838"/>
            <a:ext cx="11573197" cy="2985773"/>
          </a:xfrm>
          <a:prstGeom prst="rect">
            <a:avLst/>
          </a:prstGeom>
        </p:spPr>
      </p:pic>
      <p:sp>
        <p:nvSpPr>
          <p:cNvPr id="13" name="Rounded Rectangle 12">
            <a:extLst>
              <a:ext uri="{FF2B5EF4-FFF2-40B4-BE49-F238E27FC236}">
                <a16:creationId xmlns:a16="http://schemas.microsoft.com/office/drawing/2014/main" id="{A40BA577-C3A0-F227-3CDD-C72E81EF8E3B}"/>
              </a:ext>
            </a:extLst>
          </p:cNvPr>
          <p:cNvSpPr/>
          <p:nvPr/>
        </p:nvSpPr>
        <p:spPr>
          <a:xfrm>
            <a:off x="119653" y="2046225"/>
            <a:ext cx="11888078" cy="1019360"/>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pic>
        <p:nvPicPr>
          <p:cNvPr id="19" name="Picture 18">
            <a:extLst>
              <a:ext uri="{FF2B5EF4-FFF2-40B4-BE49-F238E27FC236}">
                <a16:creationId xmlns:a16="http://schemas.microsoft.com/office/drawing/2014/main" id="{74E03873-0E7D-6DFD-D80A-304FFBE613D6}"/>
              </a:ext>
            </a:extLst>
          </p:cNvPr>
          <p:cNvPicPr>
            <a:picLocks noChangeAspect="1"/>
          </p:cNvPicPr>
          <p:nvPr/>
        </p:nvPicPr>
        <p:blipFill>
          <a:blip r:embed="rId3"/>
          <a:stretch>
            <a:fillRect/>
          </a:stretch>
        </p:blipFill>
        <p:spPr>
          <a:xfrm>
            <a:off x="282133" y="3188624"/>
            <a:ext cx="11573196" cy="902989"/>
          </a:xfrm>
          <a:prstGeom prst="rect">
            <a:avLst/>
          </a:prstGeom>
        </p:spPr>
      </p:pic>
      <p:sp>
        <p:nvSpPr>
          <p:cNvPr id="22" name="Text Placeholder 1">
            <a:extLst>
              <a:ext uri="{FF2B5EF4-FFF2-40B4-BE49-F238E27FC236}">
                <a16:creationId xmlns:a16="http://schemas.microsoft.com/office/drawing/2014/main" id="{4E1EE654-1DA2-7332-15AF-B27E486A0E16}"/>
              </a:ext>
            </a:extLst>
          </p:cNvPr>
          <p:cNvSpPr txBox="1">
            <a:spLocks/>
          </p:cNvSpPr>
          <p:nvPr/>
        </p:nvSpPr>
        <p:spPr>
          <a:xfrm>
            <a:off x="323529" y="10215"/>
            <a:ext cx="3684245" cy="592439"/>
          </a:xfrm>
          <a:prstGeom prst="rect">
            <a:avLst/>
          </a:prstGeom>
          <a:solidFill>
            <a:schemeClr val="bg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1" dirty="0">
                <a:latin typeface="Times New Roman" panose="02020603050405020304" pitchFamily="18" charset="0"/>
                <a:cs typeface="Times New Roman" panose="02020603050405020304" pitchFamily="18" charset="0"/>
              </a:rPr>
              <a:t>CHỈ TIÊU KIỂM KÊ</a:t>
            </a:r>
          </a:p>
        </p:txBody>
      </p:sp>
      <p:grpSp>
        <p:nvGrpSpPr>
          <p:cNvPr id="23" name="Group 22">
            <a:extLst>
              <a:ext uri="{FF2B5EF4-FFF2-40B4-BE49-F238E27FC236}">
                <a16:creationId xmlns:a16="http://schemas.microsoft.com/office/drawing/2014/main" id="{57857A14-9740-F0B6-BF43-3BB3BD63FEAE}"/>
              </a:ext>
            </a:extLst>
          </p:cNvPr>
          <p:cNvGrpSpPr/>
          <p:nvPr/>
        </p:nvGrpSpPr>
        <p:grpSpPr>
          <a:xfrm>
            <a:off x="420460" y="498820"/>
            <a:ext cx="1428206" cy="173109"/>
            <a:chOff x="4798423" y="1698171"/>
            <a:chExt cx="2009787" cy="296092"/>
          </a:xfrm>
        </p:grpSpPr>
        <p:sp>
          <p:nvSpPr>
            <p:cNvPr id="24" name="Diamond 23">
              <a:extLst>
                <a:ext uri="{FF2B5EF4-FFF2-40B4-BE49-F238E27FC236}">
                  <a16:creationId xmlns:a16="http://schemas.microsoft.com/office/drawing/2014/main" id="{D6A96ABC-D326-B845-D428-655D26755B03}"/>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a:extLst>
                <a:ext uri="{FF2B5EF4-FFF2-40B4-BE49-F238E27FC236}">
                  <a16:creationId xmlns:a16="http://schemas.microsoft.com/office/drawing/2014/main" id="{D6CF3C0A-3178-B436-BDC5-26BD7AE67CF4}"/>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E6ED912E-FCE8-434F-1455-CB6C880DF271}"/>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C621C0DE-B241-9884-A821-8623012ADD07}"/>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9AFB6626-9814-952D-4003-0B117013F4D8}"/>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D3E5FD38-4974-8F45-EF47-3A9CF0BC9572}"/>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a:extLst>
              <a:ext uri="{FF2B5EF4-FFF2-40B4-BE49-F238E27FC236}">
                <a16:creationId xmlns:a16="http://schemas.microsoft.com/office/drawing/2014/main" id="{3C502B94-959D-6047-B489-C180CE91BF0E}"/>
              </a:ext>
            </a:extLst>
          </p:cNvPr>
          <p:cNvSpPr/>
          <p:nvPr/>
        </p:nvSpPr>
        <p:spPr>
          <a:xfrm>
            <a:off x="109957" y="3130438"/>
            <a:ext cx="11888078" cy="961175"/>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dirty="0"/>
          </a:p>
        </p:txBody>
      </p:sp>
    </p:spTree>
    <p:extLst>
      <p:ext uri="{BB962C8B-B14F-4D97-AF65-F5344CB8AC3E}">
        <p14:creationId xmlns:p14="http://schemas.microsoft.com/office/powerpoint/2010/main" val="419238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DA93-8F94-6619-159F-DB8CC6415704}"/>
              </a:ext>
            </a:extLst>
          </p:cNvPr>
          <p:cNvSpPr>
            <a:spLocks noGrp="1"/>
          </p:cNvSpPr>
          <p:nvPr>
            <p:ph type="title"/>
          </p:nvPr>
        </p:nvSpPr>
        <p:spPr>
          <a:xfrm>
            <a:off x="8825345" y="17920"/>
            <a:ext cx="5777346" cy="492968"/>
          </a:xfrm>
          <a:ln>
            <a:miter lim="800000"/>
            <a:headEnd/>
            <a:tailEnd/>
          </a:ln>
        </p:spPr>
        <p:txBody>
          <a:bodyPr rtlCol="0">
            <a:normAutofit fontScale="90000"/>
          </a:bodyPr>
          <a:lstStyle/>
          <a:p>
            <a:pPr eaLnBrk="1" fontAlgn="auto" hangingPunct="1">
              <a:spcAft>
                <a:spcPts val="0"/>
              </a:spcAft>
              <a:defRPr/>
            </a:pPr>
            <a:endParaRPr lang="en-US" sz="3300" dirty="0">
              <a:ln w="0">
                <a:solidFill>
                  <a:schemeClr val="tx1"/>
                </a:solidFill>
              </a:ln>
              <a:solidFill>
                <a:schemeClr val="tx2">
                  <a:lumMod val="60000"/>
                  <a:lumOff val="40000"/>
                </a:schemeClr>
              </a:solidFill>
              <a:latin typeface="Times New Roman" panose="02020603050405020304" pitchFamily="18" charset="0"/>
              <a:ea typeface="+mn-ea"/>
              <a:cs typeface="Times New Roman" panose="02020603050405020304" pitchFamily="18" charset="0"/>
            </a:endParaRPr>
          </a:p>
        </p:txBody>
      </p:sp>
      <p:cxnSp>
        <p:nvCxnSpPr>
          <p:cNvPr id="5" name="Straight Connector 4">
            <a:extLst>
              <a:ext uri="{FF2B5EF4-FFF2-40B4-BE49-F238E27FC236}">
                <a16:creationId xmlns:a16="http://schemas.microsoft.com/office/drawing/2014/main" id="{25AB8AB7-92E5-AC4E-6448-79957641362C}"/>
              </a:ext>
            </a:extLst>
          </p:cNvPr>
          <p:cNvCxnSpPr/>
          <p:nvPr/>
        </p:nvCxnSpPr>
        <p:spPr>
          <a:xfrm flipH="1" flipV="1">
            <a:off x="-2660650" y="-88430"/>
            <a:ext cx="31750" cy="14288"/>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그룹 7">
            <a:extLst>
              <a:ext uri="{FF2B5EF4-FFF2-40B4-BE49-F238E27FC236}">
                <a16:creationId xmlns:a16="http://schemas.microsoft.com/office/drawing/2014/main" id="{C9F107C6-5728-A53E-CFF9-FFDB1A769EFF}"/>
              </a:ext>
            </a:extLst>
          </p:cNvPr>
          <p:cNvGrpSpPr/>
          <p:nvPr/>
        </p:nvGrpSpPr>
        <p:grpSpPr>
          <a:xfrm>
            <a:off x="221678" y="3258196"/>
            <a:ext cx="11658528" cy="2362164"/>
            <a:chOff x="933685" y="1815665"/>
            <a:chExt cx="11658528" cy="2072345"/>
          </a:xfrm>
        </p:grpSpPr>
        <p:sp>
          <p:nvSpPr>
            <p:cNvPr id="14" name="Rectangle 2">
              <a:extLst>
                <a:ext uri="{FF2B5EF4-FFF2-40B4-BE49-F238E27FC236}">
                  <a16:creationId xmlns:a16="http://schemas.microsoft.com/office/drawing/2014/main" id="{C9A4BA04-2A0A-04A3-08E5-593DA8950F07}"/>
                </a:ext>
              </a:extLst>
            </p:cNvPr>
            <p:cNvSpPr/>
            <p:nvPr/>
          </p:nvSpPr>
          <p:spPr>
            <a:xfrm>
              <a:off x="2291056" y="1815665"/>
              <a:ext cx="10301157" cy="2072345"/>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5" name="Pentagon 26">
              <a:extLst>
                <a:ext uri="{FF2B5EF4-FFF2-40B4-BE49-F238E27FC236}">
                  <a16:creationId xmlns:a16="http://schemas.microsoft.com/office/drawing/2014/main" id="{319D10D3-8E4C-4885-FBC8-902FF124FCDC}"/>
                </a:ext>
              </a:extLst>
            </p:cNvPr>
            <p:cNvSpPr/>
            <p:nvPr/>
          </p:nvSpPr>
          <p:spPr>
            <a:xfrm>
              <a:off x="933685" y="2338323"/>
              <a:ext cx="1441222" cy="972000"/>
            </a:xfrm>
            <a:prstGeom prst="homePlate">
              <a:avLst>
                <a:gd name="adj" fmla="val 22388"/>
              </a:avLst>
            </a:prstGeom>
            <a:solidFill>
              <a:schemeClr val="accent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6" name="Rectangle 15">
              <a:extLst>
                <a:ext uri="{FF2B5EF4-FFF2-40B4-BE49-F238E27FC236}">
                  <a16:creationId xmlns:a16="http://schemas.microsoft.com/office/drawing/2014/main" id="{B0D94BF7-C9AF-F766-D15B-1FB1538297B7}"/>
                </a:ext>
              </a:extLst>
            </p:cNvPr>
            <p:cNvSpPr/>
            <p:nvPr/>
          </p:nvSpPr>
          <p:spPr>
            <a:xfrm>
              <a:off x="991160" y="2338323"/>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Rectangle 16">
              <a:extLst>
                <a:ext uri="{FF2B5EF4-FFF2-40B4-BE49-F238E27FC236}">
                  <a16:creationId xmlns:a16="http://schemas.microsoft.com/office/drawing/2014/main" id="{61E32358-DAC8-14A3-5193-D859625A7873}"/>
                </a:ext>
              </a:extLst>
            </p:cNvPr>
            <p:cNvSpPr/>
            <p:nvPr/>
          </p:nvSpPr>
          <p:spPr>
            <a:xfrm>
              <a:off x="1114936" y="2338323"/>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19" name="TextBox 18">
            <a:extLst>
              <a:ext uri="{FF2B5EF4-FFF2-40B4-BE49-F238E27FC236}">
                <a16:creationId xmlns:a16="http://schemas.microsoft.com/office/drawing/2014/main" id="{3F54D41B-5558-ABDD-9887-9CCDE8597F33}"/>
              </a:ext>
            </a:extLst>
          </p:cNvPr>
          <p:cNvSpPr txBox="1"/>
          <p:nvPr/>
        </p:nvSpPr>
        <p:spPr>
          <a:xfrm>
            <a:off x="319584" y="4130916"/>
            <a:ext cx="1360810" cy="553998"/>
          </a:xfrm>
          <a:prstGeom prst="rect">
            <a:avLst/>
          </a:prstGeom>
          <a:noFill/>
        </p:spPr>
        <p:txBody>
          <a:bodyPr wrap="square" tIns="0" bIns="0" rtlCol="0" anchor="ctr">
            <a:spAutoFit/>
          </a:bodyPr>
          <a:lstStyle/>
          <a:p>
            <a:pPr algn="ctr"/>
            <a:r>
              <a:rPr lang="en-VN" b="1" dirty="0">
                <a:latin typeface="Times New Roman" panose="02020603050405020304" pitchFamily="18" charset="0"/>
                <a:cs typeface="Times New Roman" panose="02020603050405020304" pitchFamily="18" charset="0"/>
              </a:rPr>
              <a:t>Danh mục tài sản</a:t>
            </a:r>
          </a:p>
        </p:txBody>
      </p:sp>
      <p:sp>
        <p:nvSpPr>
          <p:cNvPr id="20" name="TextBox 19">
            <a:extLst>
              <a:ext uri="{FF2B5EF4-FFF2-40B4-BE49-F238E27FC236}">
                <a16:creationId xmlns:a16="http://schemas.microsoft.com/office/drawing/2014/main" id="{2F45BEEB-04EC-588D-890B-904AFD7FC755}"/>
              </a:ext>
            </a:extLst>
          </p:cNvPr>
          <p:cNvSpPr txBox="1"/>
          <p:nvPr/>
        </p:nvSpPr>
        <p:spPr>
          <a:xfrm>
            <a:off x="1931884" y="3303041"/>
            <a:ext cx="9950378" cy="2285241"/>
          </a:xfrm>
          <a:prstGeom prst="rect">
            <a:avLst/>
          </a:prstGeom>
          <a:noFill/>
        </p:spPr>
        <p:txBody>
          <a:bodyPr wrap="square" rtlCol="0">
            <a:spAutoFit/>
          </a:bodyPr>
          <a:lstStyle/>
          <a:p>
            <a:pPr lvl="0" algn="just">
              <a:lnSpc>
                <a:spcPts val="1860"/>
              </a:lnSpc>
            </a:pPr>
            <a:r>
              <a:rPr lang="vi-VN" dirty="0">
                <a:solidFill>
                  <a:schemeClr val="tx1"/>
                </a:solidFill>
                <a:latin typeface="Times New Roman" panose="02020603050405020304" pitchFamily="18" charset="0"/>
                <a:cs typeface="Times New Roman" panose="02020603050405020304" pitchFamily="18" charset="0"/>
              </a:rPr>
              <a:t>Được</a:t>
            </a:r>
            <a:r>
              <a:rPr lang="en-US" dirty="0">
                <a:solidFill>
                  <a:schemeClr val="tx1"/>
                </a:solidFill>
                <a:latin typeface="Times New Roman" panose="02020603050405020304" pitchFamily="18" charset="0"/>
                <a:cs typeface="Times New Roman" panose="02020603050405020304" pitchFamily="18" charset="0"/>
              </a:rPr>
              <a:t> x</a:t>
            </a:r>
            <a:r>
              <a:rPr lang="vi-VN" dirty="0">
                <a:solidFill>
                  <a:schemeClr val="tx1"/>
                </a:solidFill>
                <a:latin typeface="Times New Roman" panose="02020603050405020304" pitchFamily="18" charset="0"/>
                <a:cs typeface="Times New Roman" panose="02020603050405020304" pitchFamily="18" charset="0"/>
              </a:rPr>
              <a:t>ác</a:t>
            </a:r>
            <a:r>
              <a:rPr lang="en-US" dirty="0">
                <a:solidFill>
                  <a:schemeClr val="tx1"/>
                </a:solidFill>
                <a:latin typeface="Times New Roman" panose="02020603050405020304" pitchFamily="18" charset="0"/>
                <a:cs typeface="Times New Roman" panose="02020603050405020304" pitchFamily="18" charset="0"/>
              </a:rPr>
              <a:t> </a:t>
            </a:r>
            <a:r>
              <a:rPr lang="vi-VN" dirty="0">
                <a:solidFill>
                  <a:schemeClr val="tx1"/>
                </a:solidFill>
                <a:latin typeface="Times New Roman" panose="02020603050405020304" pitchFamily="18" charset="0"/>
                <a:cs typeface="Times New Roman" panose="02020603050405020304" pitchFamily="18" charset="0"/>
              </a:rPr>
              <a:t>định</a:t>
            </a:r>
            <a:r>
              <a:rPr lang="en-US" dirty="0">
                <a:solidFill>
                  <a:schemeClr val="tx1"/>
                </a:solidFill>
                <a:latin typeface="Times New Roman" panose="02020603050405020304" pitchFamily="18" charset="0"/>
                <a:cs typeface="Times New Roman" panose="02020603050405020304" pitchFamily="18" charset="0"/>
              </a:rPr>
              <a:t> c</a:t>
            </a:r>
            <a:r>
              <a:rPr lang="vi-VN" dirty="0">
                <a:solidFill>
                  <a:schemeClr val="tx1"/>
                </a:solidFill>
                <a:latin typeface="Times New Roman" panose="02020603050405020304" pitchFamily="18" charset="0"/>
                <a:cs typeface="Times New Roman" panose="02020603050405020304" pitchFamily="18" charset="0"/>
              </a:rPr>
              <a:t>ụ</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a:t>
            </a:r>
            <a:r>
              <a:rPr lang="vi-VN" dirty="0">
                <a:solidFill>
                  <a:schemeClr val="tx1"/>
                </a:solidFill>
                <a:latin typeface="Times New Roman" panose="02020603050405020304" pitchFamily="18" charset="0"/>
                <a:cs typeface="Times New Roman" panose="02020603050405020304" pitchFamily="18" charset="0"/>
              </a:rPr>
              <a:t>ể</a:t>
            </a:r>
            <a:r>
              <a:rPr lang="en-US" dirty="0">
                <a:solidFill>
                  <a:schemeClr val="tx1"/>
                </a:solidFill>
                <a:latin typeface="Times New Roman" panose="02020603050405020304" pitchFamily="18" charset="0"/>
                <a:cs typeface="Times New Roman" panose="02020603050405020304" pitchFamily="18" charset="0"/>
              </a:rPr>
              <a:t> t</a:t>
            </a:r>
            <a:r>
              <a:rPr lang="vi-VN" dirty="0">
                <a:solidFill>
                  <a:schemeClr val="tx1"/>
                </a:solidFill>
                <a:latin typeface="Times New Roman" panose="02020603050405020304" pitchFamily="18" charset="0"/>
                <a:cs typeface="Times New Roman" panose="02020603050405020304" pitchFamily="18" charset="0"/>
              </a:rPr>
              <a:t>ại</a:t>
            </a:r>
            <a:r>
              <a:rPr lang="en-US" dirty="0">
                <a:solidFill>
                  <a:schemeClr val="tx1"/>
                </a:solidFill>
                <a:latin typeface="Times New Roman" panose="02020603050405020304" pitchFamily="18" charset="0"/>
                <a:cs typeface="Times New Roman" panose="02020603050405020304" pitchFamily="18" charset="0"/>
              </a:rPr>
              <a:t> t</a:t>
            </a:r>
            <a:r>
              <a:rPr lang="vi-VN" dirty="0">
                <a:solidFill>
                  <a:schemeClr val="tx1"/>
                </a:solidFill>
                <a:latin typeface="Times New Roman" panose="02020603050405020304" pitchFamily="18" charset="0"/>
                <a:cs typeface="Times New Roman" panose="02020603050405020304" pitchFamily="18" charset="0"/>
              </a:rPr>
              <a:t>ừng</a:t>
            </a:r>
            <a:r>
              <a:rPr lang="en-US" dirty="0">
                <a:solidFill>
                  <a:schemeClr val="tx1"/>
                </a:solidFill>
                <a:latin typeface="Times New Roman" panose="02020603050405020304" pitchFamily="18" charset="0"/>
                <a:cs typeface="Times New Roman" panose="02020603050405020304" pitchFamily="18" charset="0"/>
              </a:rPr>
              <a:t> Bi</a:t>
            </a:r>
            <a:r>
              <a:rPr lang="vi-VN" dirty="0">
                <a:solidFill>
                  <a:schemeClr val="tx1"/>
                </a:solidFill>
                <a:latin typeface="Times New Roman" panose="02020603050405020304" pitchFamily="18" charset="0"/>
                <a:cs typeface="Times New Roman" panose="02020603050405020304" pitchFamily="18" charset="0"/>
              </a:rPr>
              <a:t>ể</a:t>
            </a:r>
            <a:r>
              <a:rPr lang="en-US" dirty="0">
                <a:solidFill>
                  <a:schemeClr val="tx1"/>
                </a:solidFill>
                <a:latin typeface="Times New Roman" panose="02020603050405020304" pitchFamily="18" charset="0"/>
                <a:cs typeface="Times New Roman" panose="02020603050405020304" pitchFamily="18" charset="0"/>
              </a:rPr>
              <a:t>u m</a:t>
            </a:r>
            <a:r>
              <a:rPr lang="vi-VN" dirty="0">
                <a:solidFill>
                  <a:schemeClr val="tx1"/>
                </a:solidFill>
                <a:latin typeface="Times New Roman" panose="02020603050405020304" pitchFamily="18" charset="0"/>
                <a:cs typeface="Times New Roman" panose="02020603050405020304" pitchFamily="18" charset="0"/>
              </a:rPr>
              <a:t>ẫu</a:t>
            </a:r>
            <a:r>
              <a:rPr lang="en-US" dirty="0">
                <a:solidFill>
                  <a:schemeClr val="tx1"/>
                </a:solidFill>
                <a:latin typeface="Times New Roman" panose="02020603050405020304" pitchFamily="18" charset="0"/>
                <a:cs typeface="Times New Roman" panose="02020603050405020304" pitchFamily="18" charset="0"/>
              </a:rPr>
              <a:t> t</a:t>
            </a:r>
            <a:r>
              <a:rPr lang="vi-VN" dirty="0">
                <a:solidFill>
                  <a:schemeClr val="tx1"/>
                </a:solidFill>
                <a:latin typeface="Times New Roman" panose="02020603050405020304" pitchFamily="18" charset="0"/>
                <a:cs typeface="Times New Roman" panose="02020603050405020304" pitchFamily="18" charset="0"/>
              </a:rPr>
              <a:t>ươ</a:t>
            </a:r>
            <a:r>
              <a:rPr lang="en-US" dirty="0">
                <a:solidFill>
                  <a:schemeClr val="tx1"/>
                </a:solidFill>
                <a:latin typeface="Times New Roman" panose="02020603050405020304" pitchFamily="18" charset="0"/>
                <a:cs typeface="Times New Roman" panose="02020603050405020304" pitchFamily="18" charset="0"/>
              </a:rPr>
              <a:t>ng </a:t>
            </a:r>
            <a:r>
              <a:rPr lang="vi-VN" dirty="0">
                <a:solidFill>
                  <a:schemeClr val="tx1"/>
                </a:solidFill>
                <a:latin typeface="Times New Roman" panose="02020603050405020304" pitchFamily="18" charset="0"/>
                <a:cs typeface="Times New Roman" panose="02020603050405020304" pitchFamily="18" charset="0"/>
              </a:rPr>
              <a:t>ứng</a:t>
            </a:r>
            <a:r>
              <a:rPr lang="en-US" dirty="0">
                <a:solidFill>
                  <a:schemeClr val="tx1"/>
                </a:solidFill>
                <a:latin typeface="Times New Roman" panose="02020603050405020304" pitchFamily="18" charset="0"/>
                <a:cs typeface="Times New Roman" panose="02020603050405020304" pitchFamily="18" charset="0"/>
              </a:rPr>
              <a:t> v</a:t>
            </a:r>
            <a:r>
              <a:rPr lang="vi-VN" dirty="0">
                <a:solidFill>
                  <a:schemeClr val="tx1"/>
                </a:solidFill>
                <a:latin typeface="Times New Roman" panose="02020603050405020304" pitchFamily="18" charset="0"/>
                <a:cs typeface="Times New Roman" panose="02020603050405020304" pitchFamily="18" charset="0"/>
              </a:rPr>
              <a:t>ới</a:t>
            </a:r>
            <a:r>
              <a:rPr lang="en-US" dirty="0">
                <a:solidFill>
                  <a:schemeClr val="tx1"/>
                </a:solidFill>
                <a:latin typeface="Times New Roman" panose="02020603050405020304" pitchFamily="18" charset="0"/>
                <a:cs typeface="Times New Roman" panose="02020603050405020304" pitchFamily="18" charset="0"/>
              </a:rPr>
              <a:t> t</a:t>
            </a:r>
            <a:r>
              <a:rPr lang="vi-VN" dirty="0">
                <a:solidFill>
                  <a:schemeClr val="tx1"/>
                </a:solidFill>
                <a:latin typeface="Times New Roman" panose="02020603050405020304" pitchFamily="18" charset="0"/>
                <a:cs typeface="Times New Roman" panose="02020603050405020304" pitchFamily="18" charset="0"/>
              </a:rPr>
              <a:t>ừng</a:t>
            </a:r>
            <a:r>
              <a:rPr lang="en-US" dirty="0">
                <a:solidFill>
                  <a:schemeClr val="tx1"/>
                </a:solidFill>
                <a:latin typeface="Times New Roman" panose="02020603050405020304" pitchFamily="18" charset="0"/>
                <a:cs typeface="Times New Roman" panose="02020603050405020304" pitchFamily="18" charset="0"/>
              </a:rPr>
              <a:t> lo</a:t>
            </a:r>
            <a:r>
              <a:rPr lang="vi-VN" dirty="0">
                <a:solidFill>
                  <a:schemeClr val="tx1"/>
                </a:solidFill>
                <a:latin typeface="Times New Roman" panose="02020603050405020304" pitchFamily="18" charset="0"/>
                <a:cs typeface="Times New Roman" panose="02020603050405020304" pitchFamily="18" charset="0"/>
              </a:rPr>
              <a:t>ại</a:t>
            </a:r>
            <a:r>
              <a:rPr lang="en-US" dirty="0">
                <a:solidFill>
                  <a:schemeClr val="tx1"/>
                </a:solidFill>
                <a:latin typeface="Times New Roman" panose="02020603050405020304" pitchFamily="18" charset="0"/>
                <a:cs typeface="Times New Roman" panose="02020603050405020304" pitchFamily="18" charset="0"/>
              </a:rPr>
              <a:t> t</a:t>
            </a:r>
            <a:r>
              <a:rPr lang="vi-VN" dirty="0">
                <a:solidFill>
                  <a:schemeClr val="tx1"/>
                </a:solidFill>
                <a:latin typeface="Times New Roman" panose="02020603050405020304" pitchFamily="18" charset="0"/>
                <a:cs typeface="Times New Roman" panose="02020603050405020304" pitchFamily="18" charset="0"/>
              </a:rPr>
              <a:t>ài</a:t>
            </a:r>
            <a:r>
              <a:rPr lang="en-US" dirty="0">
                <a:solidFill>
                  <a:schemeClr val="tx1"/>
                </a:solidFill>
                <a:latin typeface="Times New Roman" panose="02020603050405020304" pitchFamily="18" charset="0"/>
                <a:cs typeface="Times New Roman" panose="02020603050405020304" pitchFamily="18" charset="0"/>
              </a:rPr>
              <a:t> s</a:t>
            </a:r>
            <a:r>
              <a:rPr lang="vi-VN" dirty="0">
                <a:solidFill>
                  <a:schemeClr val="tx1"/>
                </a:solidFill>
                <a:latin typeface="Times New Roman" panose="02020603050405020304" pitchFamily="18" charset="0"/>
                <a:cs typeface="Times New Roman" panose="02020603050405020304" pitchFamily="18" charset="0"/>
              </a:rPr>
              <a:t>ả</a:t>
            </a:r>
            <a:r>
              <a:rPr lang="en-US" dirty="0">
                <a:solidFill>
                  <a:schemeClr val="tx1"/>
                </a:solidFill>
                <a:latin typeface="Times New Roman" panose="02020603050405020304" pitchFamily="18" charset="0"/>
                <a:cs typeface="Times New Roman" panose="02020603050405020304" pitchFamily="18" charset="0"/>
              </a:rPr>
              <a:t>n. </a:t>
            </a:r>
            <a:r>
              <a:rPr lang="vi-VN" dirty="0">
                <a:latin typeface="Times New Roman" panose="02020603050405020304" pitchFamily="18" charset="0"/>
                <a:cs typeface="Times New Roman" panose="02020603050405020304" pitchFamily="18" charset="0"/>
              </a:rPr>
              <a:t>Trường hợp theo dõi sổ kế toán từng tài sản riêng lẻ trong một hệ thống/hạng mục/công trình thì kiểm kê theo từng tài sản riêng đó. Trường hợp sổ kế toán theo dõi là một hệ thống/hạng mục/công trình gồm nhiều bộ phận tài sản cấu thành thì kiểm kê là một hệ thống/hạng mục/công trình. </a:t>
            </a:r>
          </a:p>
          <a:p>
            <a:pPr lvl="0" algn="just">
              <a:lnSpc>
                <a:spcPts val="1860"/>
              </a:lnSpc>
            </a:pPr>
            <a:r>
              <a:rPr lang="vi-VN" dirty="0">
                <a:latin typeface="Times New Roman" panose="02020603050405020304" pitchFamily="18" charset="0"/>
                <a:cs typeface="Times New Roman" panose="02020603050405020304" pitchFamily="18" charset="0"/>
              </a:rPr>
              <a:t>Đối với các loại TS KCHT: Trường hợp một hệ thống gồm nhiều tài sản riêng lẻ và các tài sản riêng lẻ đó được hạch toán riêng nhưng danh mục theo Biểu mẫu yêu cầu báo cáo theo hệ thống thì đơn vị kiểm kê thực hiện kiểm kê chi tiết theo từng tài sản và khi tổng hợp vào Biên bản kiểm kê, báo cáo kiểm kê thì đơn vị kiểm kê thực hiện gộp chung để báo cáo thành hệ thống. Trường hợp có phát sinh chênh lệch (thừa/thiếu) đối với tài sản riêng lẻ thì đơn vị kiểm kê xử lý thừa/thiếu theo quy định của pháp luật. </a:t>
            </a:r>
            <a:endParaRPr lang="en-US" dirty="0">
              <a:solidFill>
                <a:schemeClr val="tx1"/>
              </a:solidFill>
              <a:latin typeface="Times New Roman" panose="02020603050405020304" pitchFamily="18" charset="0"/>
              <a:cs typeface="Times New Roman" panose="02020603050405020304" pitchFamily="18" charset="0"/>
            </a:endParaRPr>
          </a:p>
        </p:txBody>
      </p:sp>
      <p:grpSp>
        <p:nvGrpSpPr>
          <p:cNvPr id="21" name="그룹 62">
            <a:extLst>
              <a:ext uri="{FF2B5EF4-FFF2-40B4-BE49-F238E27FC236}">
                <a16:creationId xmlns:a16="http://schemas.microsoft.com/office/drawing/2014/main" id="{BD358425-EB1D-BDC2-B33F-A8155AA4313C}"/>
              </a:ext>
            </a:extLst>
          </p:cNvPr>
          <p:cNvGrpSpPr/>
          <p:nvPr/>
        </p:nvGrpSpPr>
        <p:grpSpPr>
          <a:xfrm>
            <a:off x="223733" y="5841809"/>
            <a:ext cx="11658529" cy="760639"/>
            <a:chOff x="933685" y="1815665"/>
            <a:chExt cx="11658529" cy="972000"/>
          </a:xfrm>
        </p:grpSpPr>
        <p:sp>
          <p:nvSpPr>
            <p:cNvPr id="22" name="Rectangle 2">
              <a:extLst>
                <a:ext uri="{FF2B5EF4-FFF2-40B4-BE49-F238E27FC236}">
                  <a16:creationId xmlns:a16="http://schemas.microsoft.com/office/drawing/2014/main" id="{AB842FA6-E446-6162-5EC3-407111022ED9}"/>
                </a:ext>
              </a:extLst>
            </p:cNvPr>
            <p:cNvSpPr/>
            <p:nvPr/>
          </p:nvSpPr>
          <p:spPr>
            <a:xfrm>
              <a:off x="2291056" y="1815665"/>
              <a:ext cx="10301158"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3" name="Pentagon 26">
              <a:extLst>
                <a:ext uri="{FF2B5EF4-FFF2-40B4-BE49-F238E27FC236}">
                  <a16:creationId xmlns:a16="http://schemas.microsoft.com/office/drawing/2014/main" id="{08C5033D-0810-0452-CC9C-911F275CA0EE}"/>
                </a:ext>
              </a:extLst>
            </p:cNvPr>
            <p:cNvSpPr/>
            <p:nvPr/>
          </p:nvSpPr>
          <p:spPr>
            <a:xfrm>
              <a:off x="933685" y="1815665"/>
              <a:ext cx="1441222" cy="972000"/>
            </a:xfrm>
            <a:prstGeom prst="homePlate">
              <a:avLst>
                <a:gd name="adj" fmla="val 22388"/>
              </a:avLst>
            </a:prstGeom>
            <a:solidFill>
              <a:schemeClr val="accent4"/>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Rectangle 34">
              <a:extLst>
                <a:ext uri="{FF2B5EF4-FFF2-40B4-BE49-F238E27FC236}">
                  <a16:creationId xmlns:a16="http://schemas.microsoft.com/office/drawing/2014/main" id="{4C3DA4B0-0A61-14A8-C2D2-1F8E1AC5C6CC}"/>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5" name="Rectangle 38">
              <a:extLst>
                <a:ext uri="{FF2B5EF4-FFF2-40B4-BE49-F238E27FC236}">
                  <a16:creationId xmlns:a16="http://schemas.microsoft.com/office/drawing/2014/main" id="{5676C5F7-E900-9100-A3C3-04D7F1912B60}"/>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26" name="TextBox 25">
            <a:extLst>
              <a:ext uri="{FF2B5EF4-FFF2-40B4-BE49-F238E27FC236}">
                <a16:creationId xmlns:a16="http://schemas.microsoft.com/office/drawing/2014/main" id="{90B6EFB9-06C2-8A8D-E4E6-21299D8718B1}"/>
              </a:ext>
            </a:extLst>
          </p:cNvPr>
          <p:cNvSpPr txBox="1"/>
          <p:nvPr/>
        </p:nvSpPr>
        <p:spPr>
          <a:xfrm>
            <a:off x="571011" y="5978237"/>
            <a:ext cx="886316" cy="553998"/>
          </a:xfrm>
          <a:prstGeom prst="rect">
            <a:avLst/>
          </a:prstGeom>
          <a:noFill/>
        </p:spPr>
        <p:txBody>
          <a:bodyPr wrap="square" tIns="0" bIns="0" rtlCol="0" anchor="ctr">
            <a:spAutoFit/>
          </a:bodyPr>
          <a:lstStyle/>
          <a:p>
            <a:pPr algn="ctr"/>
            <a:r>
              <a:rPr lang="en-US" altLang="ko-KR" b="1" dirty="0" err="1">
                <a:latin typeface="Times New Roman" panose="02020603050405020304" pitchFamily="18" charset="0"/>
                <a:cs typeface="Times New Roman" panose="02020603050405020304" pitchFamily="18" charset="0"/>
              </a:rPr>
              <a:t>Mã</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số</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tài</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sản</a:t>
            </a:r>
            <a:endParaRPr lang="en-US" altLang="ko-KR" b="1"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5B4A545-F7B6-5896-C9E7-5644A4B68788}"/>
              </a:ext>
            </a:extLst>
          </p:cNvPr>
          <p:cNvSpPr txBox="1"/>
          <p:nvPr/>
        </p:nvSpPr>
        <p:spPr>
          <a:xfrm>
            <a:off x="2022364" y="6037997"/>
            <a:ext cx="9607700" cy="335989"/>
          </a:xfrm>
          <a:prstGeom prst="rect">
            <a:avLst/>
          </a:prstGeom>
          <a:noFill/>
        </p:spPr>
        <p:txBody>
          <a:bodyPr wrap="square" rtlCol="0">
            <a:spAutoFit/>
          </a:bodyPr>
          <a:lstStyle/>
          <a:p>
            <a:pPr lvl="0" algn="just" rtl="0">
              <a:lnSpc>
                <a:spcPts val="1860"/>
              </a:lnSpc>
            </a:pP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Mã</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số</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của</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từng</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tài</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sản</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vi-VN" dirty="0">
                <a:latin typeface="Times New Roman" panose="02020603050405020304" pitchFamily="18" charset="0"/>
                <a:ea typeface="Montserrat ExtraBold"/>
                <a:cs typeface="Times New Roman" panose="02020603050405020304" pitchFamily="18" charset="0"/>
                <a:sym typeface="Montserrat ExtraBold"/>
              </a:rPr>
              <a:t>do Phần mềm tổng hợp kết quả kiểm kê tự động đánh mã</a:t>
            </a:r>
            <a:r>
              <a:rPr lang="en-US" dirty="0">
                <a:solidFill>
                  <a:schemeClr val="tx1"/>
                </a:solidFill>
                <a:latin typeface="Times New Roman" panose="02020603050405020304" pitchFamily="18" charset="0"/>
                <a:cs typeface="Times New Roman" panose="02020603050405020304" pitchFamily="18" charset="0"/>
                <a:sym typeface="Montserrat ExtraBold"/>
              </a:rPr>
              <a:t>.</a:t>
            </a:r>
            <a:endParaRPr lang="en-US" dirty="0">
              <a:solidFill>
                <a:schemeClr val="tx1"/>
              </a:solidFill>
              <a:latin typeface="Times New Roman" panose="02020603050405020304" pitchFamily="18" charset="0"/>
              <a:ea typeface="Montserrat ExtraBold"/>
              <a:cs typeface="Times New Roman" panose="02020603050405020304" pitchFamily="18" charset="0"/>
            </a:endParaRPr>
          </a:p>
        </p:txBody>
      </p:sp>
      <p:sp>
        <p:nvSpPr>
          <p:cNvPr id="10" name="Text Placeholder 1">
            <a:extLst>
              <a:ext uri="{FF2B5EF4-FFF2-40B4-BE49-F238E27FC236}">
                <a16:creationId xmlns:a16="http://schemas.microsoft.com/office/drawing/2014/main" id="{49DD564D-4293-DE21-588F-8440FC1AA38B}"/>
              </a:ext>
            </a:extLst>
          </p:cNvPr>
          <p:cNvSpPr txBox="1">
            <a:spLocks/>
          </p:cNvSpPr>
          <p:nvPr/>
        </p:nvSpPr>
        <p:spPr>
          <a:xfrm>
            <a:off x="323529" y="10215"/>
            <a:ext cx="11573197" cy="58552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anose="02020603050405020304" pitchFamily="18" charset="0"/>
                <a:cs typeface="Times New Roman" panose="02020603050405020304" pitchFamily="18" charset="0"/>
              </a:rPr>
              <a:t>CÁCH KÊ KHAI CHỈ TIÊU KIỂM KÊ</a:t>
            </a:r>
          </a:p>
        </p:txBody>
      </p:sp>
      <p:grpSp>
        <p:nvGrpSpPr>
          <p:cNvPr id="11" name="Group 10">
            <a:extLst>
              <a:ext uri="{FF2B5EF4-FFF2-40B4-BE49-F238E27FC236}">
                <a16:creationId xmlns:a16="http://schemas.microsoft.com/office/drawing/2014/main" id="{E7421493-0B62-6D67-5F0E-0294241728AD}"/>
              </a:ext>
            </a:extLst>
          </p:cNvPr>
          <p:cNvGrpSpPr/>
          <p:nvPr/>
        </p:nvGrpSpPr>
        <p:grpSpPr>
          <a:xfrm>
            <a:off x="420460" y="433808"/>
            <a:ext cx="1428206" cy="210411"/>
            <a:chOff x="4798423" y="1698171"/>
            <a:chExt cx="2009787" cy="296092"/>
          </a:xfrm>
        </p:grpSpPr>
        <p:sp>
          <p:nvSpPr>
            <p:cNvPr id="12" name="Diamond 11">
              <a:extLst>
                <a:ext uri="{FF2B5EF4-FFF2-40B4-BE49-F238E27FC236}">
                  <a16:creationId xmlns:a16="http://schemas.microsoft.com/office/drawing/2014/main" id="{E775A542-80ED-3D4F-456E-807F03E3B0AB}"/>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01B358EB-7658-B174-4E04-FACA8589AFCF}"/>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A19F0E84-2B22-93DF-7EC6-D22AA7B12411}"/>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9F153FB9-865A-7E45-9B63-14CE8F824151}"/>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FF0E1AD0-2025-B573-C9DF-E753F98E4C42}"/>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15E60C4F-5484-EBA1-36D4-EEB360CCBDFB}"/>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a:extLst>
              <a:ext uri="{FF2B5EF4-FFF2-40B4-BE49-F238E27FC236}">
                <a16:creationId xmlns:a16="http://schemas.microsoft.com/office/drawing/2014/main" id="{7BB9C092-F223-652B-A0AA-E2B94737925B}"/>
              </a:ext>
            </a:extLst>
          </p:cNvPr>
          <p:cNvPicPr>
            <a:picLocks noChangeAspect="1"/>
          </p:cNvPicPr>
          <p:nvPr/>
        </p:nvPicPr>
        <p:blipFill>
          <a:blip r:embed="rId3"/>
          <a:stretch>
            <a:fillRect/>
          </a:stretch>
        </p:blipFill>
        <p:spPr>
          <a:xfrm>
            <a:off x="765707" y="732172"/>
            <a:ext cx="10660585" cy="2411454"/>
          </a:xfrm>
          <a:prstGeom prst="rect">
            <a:avLst/>
          </a:prstGeom>
        </p:spPr>
      </p:pic>
      <p:sp>
        <p:nvSpPr>
          <p:cNvPr id="41" name="Rounded Rectangle 40">
            <a:extLst>
              <a:ext uri="{FF2B5EF4-FFF2-40B4-BE49-F238E27FC236}">
                <a16:creationId xmlns:a16="http://schemas.microsoft.com/office/drawing/2014/main" id="{51D4854D-B662-DEE6-5BC3-D68CF3E39636}"/>
              </a:ext>
            </a:extLst>
          </p:cNvPr>
          <p:cNvSpPr/>
          <p:nvPr/>
        </p:nvSpPr>
        <p:spPr>
          <a:xfrm>
            <a:off x="1256342" y="2420849"/>
            <a:ext cx="1692275" cy="385763"/>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42" name="Rounded Rectangle 41">
            <a:extLst>
              <a:ext uri="{FF2B5EF4-FFF2-40B4-BE49-F238E27FC236}">
                <a16:creationId xmlns:a16="http://schemas.microsoft.com/office/drawing/2014/main" id="{736456A6-633F-3290-41D8-B7D8AB51FB01}"/>
              </a:ext>
            </a:extLst>
          </p:cNvPr>
          <p:cNvSpPr/>
          <p:nvPr/>
        </p:nvSpPr>
        <p:spPr>
          <a:xfrm>
            <a:off x="3120625" y="2282238"/>
            <a:ext cx="564686" cy="626084"/>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Tree>
    <p:extLst>
      <p:ext uri="{BB962C8B-B14F-4D97-AF65-F5344CB8AC3E}">
        <p14:creationId xmlns:p14="http://schemas.microsoft.com/office/powerpoint/2010/main" val="23553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7" grpId="0"/>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3DA0-3370-1410-47C2-AE48AAE7E730}"/>
              </a:ext>
            </a:extLst>
          </p:cNvPr>
          <p:cNvSpPr>
            <a:spLocks noGrp="1"/>
          </p:cNvSpPr>
          <p:nvPr>
            <p:ph type="title"/>
          </p:nvPr>
        </p:nvSpPr>
        <p:spPr>
          <a:xfrm>
            <a:off x="8645236" y="-14288"/>
            <a:ext cx="4378036" cy="354423"/>
          </a:xfrm>
          <a:ln>
            <a:miter lim="800000"/>
            <a:headEnd/>
            <a:tailEnd/>
          </a:ln>
        </p:spPr>
        <p:txBody>
          <a:bodyPr rtlCol="0">
            <a:normAutofit fontScale="90000"/>
          </a:bodyPr>
          <a:lstStyle/>
          <a:p>
            <a:pPr eaLnBrk="1" fontAlgn="auto" hangingPunct="1">
              <a:spcAft>
                <a:spcPts val="0"/>
              </a:spcAft>
              <a:defRPr/>
            </a:pPr>
            <a:endParaRPr lang="en-US" sz="3300" dirty="0">
              <a:ln w="0"/>
              <a:solidFill>
                <a:schemeClr val="accent2"/>
              </a:solidFill>
              <a:latin typeface="Times New Roman" panose="02020603050405020304" pitchFamily="18" charset="0"/>
              <a:ea typeface="+mn-ea"/>
              <a:cs typeface="Times New Roman" panose="02020603050405020304" pitchFamily="18" charset="0"/>
            </a:endParaRPr>
          </a:p>
        </p:txBody>
      </p:sp>
      <p:cxnSp>
        <p:nvCxnSpPr>
          <p:cNvPr id="5" name="Straight Connector 4">
            <a:extLst>
              <a:ext uri="{FF2B5EF4-FFF2-40B4-BE49-F238E27FC236}">
                <a16:creationId xmlns:a16="http://schemas.microsoft.com/office/drawing/2014/main" id="{324E5A39-3610-1752-50F3-3DC28B526403}"/>
              </a:ext>
            </a:extLst>
          </p:cNvPr>
          <p:cNvCxnSpPr/>
          <p:nvPr/>
        </p:nvCxnSpPr>
        <p:spPr>
          <a:xfrm flipH="1" flipV="1">
            <a:off x="-2660650" y="-14288"/>
            <a:ext cx="31750" cy="14288"/>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그룹 72">
            <a:extLst>
              <a:ext uri="{FF2B5EF4-FFF2-40B4-BE49-F238E27FC236}">
                <a16:creationId xmlns:a16="http://schemas.microsoft.com/office/drawing/2014/main" id="{2A5C831B-F064-D5A3-C657-DB88407C6E33}"/>
              </a:ext>
            </a:extLst>
          </p:cNvPr>
          <p:cNvGrpSpPr/>
          <p:nvPr/>
        </p:nvGrpSpPr>
        <p:grpSpPr>
          <a:xfrm>
            <a:off x="266736" y="3323440"/>
            <a:ext cx="11658527" cy="1370700"/>
            <a:chOff x="933685" y="1815665"/>
            <a:chExt cx="11658527" cy="972000"/>
          </a:xfrm>
        </p:grpSpPr>
        <p:sp>
          <p:nvSpPr>
            <p:cNvPr id="8" name="Rectangle 2">
              <a:extLst>
                <a:ext uri="{FF2B5EF4-FFF2-40B4-BE49-F238E27FC236}">
                  <a16:creationId xmlns:a16="http://schemas.microsoft.com/office/drawing/2014/main" id="{E756D712-F1E7-8690-5868-8CBD038AF507}"/>
                </a:ext>
              </a:extLst>
            </p:cNvPr>
            <p:cNvSpPr/>
            <p:nvPr/>
          </p:nvSpPr>
          <p:spPr>
            <a:xfrm>
              <a:off x="2291055" y="1815665"/>
              <a:ext cx="10301157"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 name="Pentagon 26">
              <a:extLst>
                <a:ext uri="{FF2B5EF4-FFF2-40B4-BE49-F238E27FC236}">
                  <a16:creationId xmlns:a16="http://schemas.microsoft.com/office/drawing/2014/main" id="{6B168035-1667-6795-1731-10201DBEE7A9}"/>
                </a:ext>
              </a:extLst>
            </p:cNvPr>
            <p:cNvSpPr/>
            <p:nvPr/>
          </p:nvSpPr>
          <p:spPr>
            <a:xfrm>
              <a:off x="933685" y="1815665"/>
              <a:ext cx="1441222" cy="972000"/>
            </a:xfrm>
            <a:prstGeom prst="homePlate">
              <a:avLst>
                <a:gd name="adj" fmla="val 22388"/>
              </a:avLst>
            </a:prstGeom>
            <a:solidFill>
              <a:schemeClr val="accent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1" name="Rectangle 34">
              <a:extLst>
                <a:ext uri="{FF2B5EF4-FFF2-40B4-BE49-F238E27FC236}">
                  <a16:creationId xmlns:a16="http://schemas.microsoft.com/office/drawing/2014/main" id="{018ACC3C-068D-7994-AE91-16028D139ED7}"/>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2" name="Rectangle 38">
              <a:extLst>
                <a:ext uri="{FF2B5EF4-FFF2-40B4-BE49-F238E27FC236}">
                  <a16:creationId xmlns:a16="http://schemas.microsoft.com/office/drawing/2014/main" id="{12CBBCE2-5B52-1FC0-12FC-628FAF8B9C34}"/>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13" name="TextBox 12">
            <a:extLst>
              <a:ext uri="{FF2B5EF4-FFF2-40B4-BE49-F238E27FC236}">
                <a16:creationId xmlns:a16="http://schemas.microsoft.com/office/drawing/2014/main" id="{27C148F9-CC12-5D93-660B-8C74DD3465EF}"/>
              </a:ext>
            </a:extLst>
          </p:cNvPr>
          <p:cNvSpPr txBox="1"/>
          <p:nvPr/>
        </p:nvSpPr>
        <p:spPr>
          <a:xfrm>
            <a:off x="505095" y="3619132"/>
            <a:ext cx="1015376" cy="830997"/>
          </a:xfrm>
          <a:prstGeom prst="rect">
            <a:avLst/>
          </a:prstGeom>
          <a:noFill/>
        </p:spPr>
        <p:txBody>
          <a:bodyPr wrap="square" tIns="0" bIns="0" rtlCol="0" anchor="ctr">
            <a:spAutoFit/>
          </a:bodyPr>
          <a:lstStyle/>
          <a:p>
            <a:pPr algn="ctr"/>
            <a:r>
              <a:rPr lang="en-US" altLang="ko-KR" b="1" dirty="0" err="1">
                <a:latin typeface="Times New Roman" panose="02020603050405020304" pitchFamily="18" charset="0"/>
                <a:cs typeface="Times New Roman" panose="02020603050405020304" pitchFamily="18" charset="0"/>
              </a:rPr>
              <a:t>Năm</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đưa</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vào</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sử</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dụng</a:t>
            </a:r>
            <a:endParaRPr lang="en-US" altLang="ko-KR"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CCA6E95-267C-2A20-99E4-F3EC9092EDAD}"/>
              </a:ext>
            </a:extLst>
          </p:cNvPr>
          <p:cNvSpPr txBox="1"/>
          <p:nvPr/>
        </p:nvSpPr>
        <p:spPr>
          <a:xfrm>
            <a:off x="2079622" y="3379324"/>
            <a:ext cx="9698184" cy="1310615"/>
          </a:xfrm>
          <a:prstGeom prst="rect">
            <a:avLst/>
          </a:prstGeom>
          <a:noFill/>
        </p:spPr>
        <p:txBody>
          <a:bodyPr wrap="square" rtlCol="0">
            <a:spAutoFit/>
          </a:bodyPr>
          <a:lstStyle/>
          <a:p>
            <a:pPr lvl="0" algn="just" rtl="0">
              <a:lnSpc>
                <a:spcPts val="1860"/>
              </a:lnSpc>
            </a:pPr>
            <a:r>
              <a:rPr lang="en-US" dirty="0">
                <a:latin typeface="Times New Roman" panose="02020603050405020304" pitchFamily="18" charset="0"/>
                <a:ea typeface="Montserrat ExtraBold"/>
                <a:cs typeface="Times New Roman" panose="02020603050405020304" pitchFamily="18" charset="0"/>
                <a:sym typeface="Montserrat ExtraBold"/>
              </a:rPr>
              <a:t>N</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ăm</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tài</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sản</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được</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bắt</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đầu</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đưa</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vào</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sử</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dụng</a:t>
            </a:r>
            <a:r>
              <a:rPr lang="en-US" noProof="0"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Tr</a:t>
            </a:r>
            <a:r>
              <a:rPr lang="vi-VN" noProof="0" dirty="0">
                <a:solidFill>
                  <a:schemeClr val="tx1"/>
                </a:solidFill>
                <a:latin typeface="Times New Roman" panose="02020603050405020304" pitchFamily="18" charset="0"/>
                <a:cs typeface="Times New Roman" panose="02020603050405020304" pitchFamily="18" charset="0"/>
                <a:sym typeface="Montserrat ExtraBold"/>
              </a:rPr>
              <a:t>ường</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h</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ợp</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t</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ài</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s</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ả</a:t>
            </a:r>
            <a:r>
              <a:rPr lang="en-US" noProof="0" dirty="0">
                <a:solidFill>
                  <a:schemeClr val="tx1"/>
                </a:solidFill>
                <a:latin typeface="Times New Roman" panose="02020603050405020304" pitchFamily="18" charset="0"/>
                <a:cs typeface="Times New Roman" panose="02020603050405020304" pitchFamily="18" charset="0"/>
                <a:sym typeface="Montserrat ExtraBold"/>
              </a:rPr>
              <a:t>n </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được</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ti</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ếp</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nh</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ận</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do </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đ</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i</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ề</a:t>
            </a:r>
            <a:r>
              <a:rPr lang="en-US" noProof="0" dirty="0">
                <a:solidFill>
                  <a:schemeClr val="tx1"/>
                </a:solidFill>
                <a:latin typeface="Times New Roman" panose="02020603050405020304" pitchFamily="18" charset="0"/>
                <a:cs typeface="Times New Roman" panose="02020603050405020304" pitchFamily="18" charset="0"/>
                <a:sym typeface="Montserrat ExtraBold"/>
              </a:rPr>
              <a:t>u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chuy</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ể</a:t>
            </a:r>
            <a:r>
              <a:rPr lang="en-US" noProof="0" dirty="0">
                <a:solidFill>
                  <a:schemeClr val="tx1"/>
                </a:solidFill>
                <a:latin typeface="Times New Roman" panose="02020603050405020304" pitchFamily="18" charset="0"/>
                <a:cs typeface="Times New Roman" panose="02020603050405020304" pitchFamily="18" charset="0"/>
                <a:sym typeface="Montserrat ExtraBold"/>
              </a:rPr>
              <a:t>n/</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chuyển</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giao</a:t>
            </a:r>
            <a:r>
              <a:rPr lang="en-US" noProof="0" dirty="0">
                <a:solidFill>
                  <a:schemeClr val="tx1"/>
                </a:solidFill>
                <a:latin typeface="Times New Roman" panose="02020603050405020304" pitchFamily="18" charset="0"/>
                <a:cs typeface="Times New Roman" panose="02020603050405020304" pitchFamily="18" charset="0"/>
                <a:sym typeface="Montserrat ExtraBold"/>
              </a:rPr>
              <a:t>/</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thu</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hồi</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th</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ì</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n</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ă</a:t>
            </a:r>
            <a:r>
              <a:rPr lang="en-US" noProof="0" dirty="0">
                <a:solidFill>
                  <a:schemeClr val="tx1"/>
                </a:solidFill>
                <a:latin typeface="Times New Roman" panose="02020603050405020304" pitchFamily="18" charset="0"/>
                <a:cs typeface="Times New Roman" panose="02020603050405020304" pitchFamily="18" charset="0"/>
                <a:sym typeface="Montserrat ExtraBold"/>
              </a:rPr>
              <a:t>m </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đư</a:t>
            </a:r>
            <a:r>
              <a:rPr lang="en-US" noProof="0" dirty="0">
                <a:solidFill>
                  <a:schemeClr val="tx1"/>
                </a:solidFill>
                <a:latin typeface="Times New Roman" panose="02020603050405020304" pitchFamily="18" charset="0"/>
                <a:cs typeface="Times New Roman" panose="02020603050405020304" pitchFamily="18" charset="0"/>
                <a:sym typeface="Montserrat ExtraBold"/>
              </a:rPr>
              <a:t>a v</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ào</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s</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ử</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d</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ụng</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kh</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ô</a:t>
            </a:r>
            <a:r>
              <a:rPr lang="en-US" noProof="0" dirty="0">
                <a:solidFill>
                  <a:schemeClr val="tx1"/>
                </a:solidFill>
                <a:latin typeface="Times New Roman" panose="02020603050405020304" pitchFamily="18" charset="0"/>
                <a:cs typeface="Times New Roman" panose="02020603050405020304" pitchFamily="18" charset="0"/>
                <a:sym typeface="Montserrat ExtraBold"/>
              </a:rPr>
              <a:t>ng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ph</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ả</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i</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l</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à</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n</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ă</a:t>
            </a:r>
            <a:r>
              <a:rPr lang="en-US" noProof="0" dirty="0">
                <a:solidFill>
                  <a:schemeClr val="tx1"/>
                </a:solidFill>
                <a:latin typeface="Times New Roman" panose="02020603050405020304" pitchFamily="18" charset="0"/>
                <a:cs typeface="Times New Roman" panose="02020603050405020304" pitchFamily="18" charset="0"/>
                <a:sym typeface="Montserrat ExtraBold"/>
              </a:rPr>
              <a:t>m </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đơ</a:t>
            </a:r>
            <a:r>
              <a:rPr lang="en-US" noProof="0" dirty="0">
                <a:solidFill>
                  <a:schemeClr val="tx1"/>
                </a:solidFill>
                <a:latin typeface="Times New Roman" panose="02020603050405020304" pitchFamily="18" charset="0"/>
                <a:cs typeface="Times New Roman" panose="02020603050405020304" pitchFamily="18" charset="0"/>
                <a:sym typeface="Montserrat ExtraBold"/>
              </a:rPr>
              <a:t>n v</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ị</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ti</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ếp</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nh</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ận</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t</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ài</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s</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ả</a:t>
            </a:r>
            <a:r>
              <a:rPr lang="en-US" noProof="0" dirty="0">
                <a:solidFill>
                  <a:schemeClr val="tx1"/>
                </a:solidFill>
                <a:latin typeface="Times New Roman" panose="02020603050405020304" pitchFamily="18" charset="0"/>
                <a:cs typeface="Times New Roman" panose="02020603050405020304" pitchFamily="18" charset="0"/>
                <a:sym typeface="Montserrat ExtraBold"/>
              </a:rPr>
              <a:t>n m</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à</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l</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à</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n</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ă</a:t>
            </a:r>
            <a:r>
              <a:rPr lang="en-US" noProof="0" dirty="0">
                <a:solidFill>
                  <a:schemeClr val="tx1"/>
                </a:solidFill>
                <a:latin typeface="Times New Roman" panose="02020603050405020304" pitchFamily="18" charset="0"/>
                <a:cs typeface="Times New Roman" panose="02020603050405020304" pitchFamily="18" charset="0"/>
                <a:sym typeface="Montserrat ExtraBold"/>
              </a:rPr>
              <a:t>m t</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ài</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s</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ả</a:t>
            </a:r>
            <a:r>
              <a:rPr lang="en-US" noProof="0" dirty="0">
                <a:solidFill>
                  <a:schemeClr val="tx1"/>
                </a:solidFill>
                <a:latin typeface="Times New Roman" panose="02020603050405020304" pitchFamily="18" charset="0"/>
                <a:cs typeface="Times New Roman" panose="02020603050405020304" pitchFamily="18" charset="0"/>
                <a:sym typeface="Montserrat ExtraBold"/>
              </a:rPr>
              <a:t>n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được</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b</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ắt</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đầ</a:t>
            </a:r>
            <a:r>
              <a:rPr lang="en-US" noProof="0" dirty="0">
                <a:solidFill>
                  <a:schemeClr val="tx1"/>
                </a:solidFill>
                <a:latin typeface="Times New Roman" panose="02020603050405020304" pitchFamily="18" charset="0"/>
                <a:cs typeface="Times New Roman" panose="02020603050405020304" pitchFamily="18" charset="0"/>
                <a:sym typeface="Montserrat ExtraBold"/>
              </a:rPr>
              <a:t>u </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đư</a:t>
            </a:r>
            <a:r>
              <a:rPr lang="en-US" noProof="0" dirty="0">
                <a:solidFill>
                  <a:schemeClr val="tx1"/>
                </a:solidFill>
                <a:latin typeface="Times New Roman" panose="02020603050405020304" pitchFamily="18" charset="0"/>
                <a:cs typeface="Times New Roman" panose="02020603050405020304" pitchFamily="18" charset="0"/>
                <a:sym typeface="Montserrat ExtraBold"/>
              </a:rPr>
              <a:t>a v</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ào</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s</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ử</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d</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ụng</a:t>
            </a:r>
            <a:r>
              <a:rPr lang="en-US" noProof="0" dirty="0">
                <a:solidFill>
                  <a:schemeClr val="tx1"/>
                </a:solidFill>
                <a:latin typeface="Times New Roman" panose="02020603050405020304" pitchFamily="18" charset="0"/>
                <a:cs typeface="Times New Roman" panose="02020603050405020304" pitchFamily="18" charset="0"/>
                <a:sym typeface="Montserrat ExtraBold"/>
              </a:rPr>
              <a:t> l</a:t>
            </a:r>
            <a:r>
              <a:rPr lang="vi-VN" noProof="0" dirty="0">
                <a:solidFill>
                  <a:schemeClr val="tx1"/>
                </a:solidFill>
                <a:latin typeface="Times New Roman" panose="02020603050405020304" pitchFamily="18" charset="0"/>
                <a:cs typeface="Times New Roman" panose="02020603050405020304" pitchFamily="18" charset="0"/>
                <a:sym typeface="Montserrat ExtraBold"/>
              </a:rPr>
              <a:t>ầ</a:t>
            </a:r>
            <a:r>
              <a:rPr lang="en-US" noProof="0" dirty="0">
                <a:solidFill>
                  <a:schemeClr val="tx1"/>
                </a:solidFill>
                <a:latin typeface="Times New Roman" panose="02020603050405020304" pitchFamily="18" charset="0"/>
                <a:cs typeface="Times New Roman" panose="02020603050405020304" pitchFamily="18" charset="0"/>
                <a:sym typeface="Montserrat ExtraBold"/>
              </a:rPr>
              <a:t>n </a:t>
            </a:r>
            <a:r>
              <a:rPr lang="vi-VN" noProof="0" dirty="0">
                <a:solidFill>
                  <a:schemeClr val="tx1"/>
                </a:solidFill>
                <a:latin typeface="Times New Roman" panose="02020603050405020304" pitchFamily="18" charset="0"/>
                <a:cs typeface="Times New Roman" panose="02020603050405020304" pitchFamily="18" charset="0"/>
                <a:sym typeface="Montserrat ExtraBold"/>
              </a:rPr>
              <a:t>đầ</a:t>
            </a:r>
            <a:r>
              <a:rPr lang="en-US" noProof="0" dirty="0">
                <a:solidFill>
                  <a:schemeClr val="tx1"/>
                </a:solidFill>
                <a:latin typeface="Times New Roman" panose="02020603050405020304" pitchFamily="18" charset="0"/>
                <a:cs typeface="Times New Roman" panose="02020603050405020304" pitchFamily="18" charset="0"/>
                <a:sym typeface="Montserrat ExtraBold"/>
              </a:rPr>
              <a:t>u </a:t>
            </a:r>
            <a:r>
              <a:rPr lang="en-US" noProof="0" dirty="0" err="1">
                <a:solidFill>
                  <a:schemeClr val="tx1"/>
                </a:solidFill>
                <a:latin typeface="Times New Roman" panose="02020603050405020304" pitchFamily="18" charset="0"/>
                <a:cs typeface="Times New Roman" panose="02020603050405020304" pitchFamily="18" charset="0"/>
                <a:sym typeface="Montserrat ExtraBold"/>
              </a:rPr>
              <a:t>ti</a:t>
            </a:r>
            <a:r>
              <a:rPr lang="vi-VN" noProof="0" dirty="0">
                <a:solidFill>
                  <a:schemeClr val="tx1"/>
                </a:solidFill>
                <a:latin typeface="Times New Roman" panose="02020603050405020304" pitchFamily="18" charset="0"/>
                <a:cs typeface="Times New Roman" panose="02020603050405020304" pitchFamily="18" charset="0"/>
                <a:sym typeface="Montserrat ExtraBold"/>
              </a:rPr>
              <a:t>ê</a:t>
            </a:r>
            <a:r>
              <a:rPr lang="en-US" noProof="0" dirty="0">
                <a:solidFill>
                  <a:schemeClr val="tx1"/>
                </a:solidFill>
                <a:latin typeface="Times New Roman" panose="02020603050405020304" pitchFamily="18" charset="0"/>
                <a:cs typeface="Times New Roman" panose="02020603050405020304" pitchFamily="18" charset="0"/>
                <a:sym typeface="Montserrat ExtraBold"/>
              </a:rPr>
              <a:t>n.</a:t>
            </a:r>
            <a:endParaRPr lang="en-US" dirty="0">
              <a:solidFill>
                <a:schemeClr val="tx1"/>
              </a:solidFill>
              <a:latin typeface="Times New Roman" panose="02020603050405020304" pitchFamily="18" charset="0"/>
              <a:cs typeface="Times New Roman" panose="02020603050405020304" pitchFamily="18" charset="0"/>
            </a:endParaRPr>
          </a:p>
          <a:p>
            <a:pPr lvl="0" algn="just" rtl="0">
              <a:lnSpc>
                <a:spcPts val="1860"/>
              </a:lnSpc>
            </a:pP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Trường</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hợp</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tài</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sản</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chưa</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được</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theo</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dõi</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trên</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số</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kế</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toán</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và</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không</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có</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căn</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cứ</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để</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xác</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định</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thời</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điểm</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đưa</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vào</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sử</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dụng</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thì</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a:t>
            </a:r>
            <a:r>
              <a:rPr lang="en-US" dirty="0" err="1">
                <a:solidFill>
                  <a:schemeClr val="tx1"/>
                </a:solidFill>
                <a:latin typeface="Times New Roman" panose="02020603050405020304" pitchFamily="18" charset="0"/>
                <a:ea typeface="Montserrat ExtraBold"/>
                <a:cs typeface="Times New Roman" panose="02020603050405020304" pitchFamily="18" charset="0"/>
                <a:sym typeface="Montserrat ExtraBold"/>
              </a:rPr>
              <a:t>ghi</a:t>
            </a:r>
            <a:r>
              <a:rPr lang="en-US" dirty="0">
                <a:solidFill>
                  <a:schemeClr val="tx1"/>
                </a:solidFill>
                <a:latin typeface="Times New Roman" panose="02020603050405020304" pitchFamily="18" charset="0"/>
                <a:ea typeface="Montserrat ExtraBold"/>
                <a:cs typeface="Times New Roman" panose="02020603050405020304" pitchFamily="18" charset="0"/>
                <a:sym typeface="Montserrat ExtraBold"/>
              </a:rPr>
              <a:t> “N/A”</a:t>
            </a:r>
            <a:endParaRPr kumimoji="0" lang="en-US" b="0" i="0" u="none" strike="noStrike" cap="none" spc="0" normalizeH="0" baseline="0" noProof="0" dirty="0">
              <a:ln>
                <a:noFill/>
              </a:ln>
              <a:solidFill>
                <a:schemeClr val="tx1"/>
              </a:solidFill>
              <a:effectLst/>
              <a:uLnTx/>
              <a:uFillTx/>
              <a:latin typeface="Times New Roman" panose="02020603050405020304" pitchFamily="18" charset="0"/>
              <a:ea typeface="Montserrat ExtraBold"/>
              <a:cs typeface="Times New Roman" panose="02020603050405020304" pitchFamily="18" charset="0"/>
              <a:sym typeface="Montserrat ExtraBold"/>
            </a:endParaRPr>
          </a:p>
        </p:txBody>
      </p:sp>
      <p:sp>
        <p:nvSpPr>
          <p:cNvPr id="25" name="Text Placeholder 1">
            <a:extLst>
              <a:ext uri="{FF2B5EF4-FFF2-40B4-BE49-F238E27FC236}">
                <a16:creationId xmlns:a16="http://schemas.microsoft.com/office/drawing/2014/main" id="{2B8A83DD-74C1-D9FB-F8F3-8C8AA6A488FE}"/>
              </a:ext>
            </a:extLst>
          </p:cNvPr>
          <p:cNvSpPr txBox="1">
            <a:spLocks/>
          </p:cNvSpPr>
          <p:nvPr/>
        </p:nvSpPr>
        <p:spPr>
          <a:xfrm>
            <a:off x="323529" y="10215"/>
            <a:ext cx="11573197" cy="58552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anose="02020603050405020304" pitchFamily="18" charset="0"/>
                <a:cs typeface="Times New Roman" panose="02020603050405020304" pitchFamily="18" charset="0"/>
              </a:rPr>
              <a:t>CÁCH KÊ KHAI CHỈ TIÊU KIỂM KÊ</a:t>
            </a:r>
          </a:p>
        </p:txBody>
      </p:sp>
      <p:grpSp>
        <p:nvGrpSpPr>
          <p:cNvPr id="26" name="Group 25">
            <a:extLst>
              <a:ext uri="{FF2B5EF4-FFF2-40B4-BE49-F238E27FC236}">
                <a16:creationId xmlns:a16="http://schemas.microsoft.com/office/drawing/2014/main" id="{F0649C41-F655-C0A1-9BF9-458DFAE72EB5}"/>
              </a:ext>
            </a:extLst>
          </p:cNvPr>
          <p:cNvGrpSpPr/>
          <p:nvPr/>
        </p:nvGrpSpPr>
        <p:grpSpPr>
          <a:xfrm>
            <a:off x="420460" y="433808"/>
            <a:ext cx="1428206" cy="210411"/>
            <a:chOff x="4798423" y="1698171"/>
            <a:chExt cx="2009787" cy="296092"/>
          </a:xfrm>
        </p:grpSpPr>
        <p:sp>
          <p:nvSpPr>
            <p:cNvPr id="27" name="Diamond 26">
              <a:extLst>
                <a:ext uri="{FF2B5EF4-FFF2-40B4-BE49-F238E27FC236}">
                  <a16:creationId xmlns:a16="http://schemas.microsoft.com/office/drawing/2014/main" id="{C1E8676D-F185-DD25-D237-4F77327A5DDF}"/>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A7C75250-6194-8AB4-6031-96F942D2F54B}"/>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BE49A738-ACBE-C6EE-E52F-821E7C9E75EF}"/>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C4590AE0-10AB-98CD-9FE0-BE10C0AD42FF}"/>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039610FB-5230-9061-AB09-7C48A9712364}"/>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87023AEC-54ED-2EBE-7DDA-5F7E2C319DC8}"/>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a:extLst>
              <a:ext uri="{FF2B5EF4-FFF2-40B4-BE49-F238E27FC236}">
                <a16:creationId xmlns:a16="http://schemas.microsoft.com/office/drawing/2014/main" id="{3139FA78-32C4-BADC-B9E7-3199EBD70B98}"/>
              </a:ext>
            </a:extLst>
          </p:cNvPr>
          <p:cNvPicPr>
            <a:picLocks noChangeAspect="1"/>
          </p:cNvPicPr>
          <p:nvPr/>
        </p:nvPicPr>
        <p:blipFill>
          <a:blip r:embed="rId3"/>
          <a:stretch>
            <a:fillRect/>
          </a:stretch>
        </p:blipFill>
        <p:spPr>
          <a:xfrm>
            <a:off x="765707" y="732172"/>
            <a:ext cx="10660585" cy="2411454"/>
          </a:xfrm>
          <a:prstGeom prst="rect">
            <a:avLst/>
          </a:prstGeom>
        </p:spPr>
      </p:pic>
      <p:sp>
        <p:nvSpPr>
          <p:cNvPr id="34" name="Rounded Rectangle 33">
            <a:extLst>
              <a:ext uri="{FF2B5EF4-FFF2-40B4-BE49-F238E27FC236}">
                <a16:creationId xmlns:a16="http://schemas.microsoft.com/office/drawing/2014/main" id="{35F515C0-2847-9CC1-E13B-BEA0AC846307}"/>
              </a:ext>
            </a:extLst>
          </p:cNvPr>
          <p:cNvSpPr/>
          <p:nvPr/>
        </p:nvSpPr>
        <p:spPr>
          <a:xfrm>
            <a:off x="3742634" y="2280734"/>
            <a:ext cx="420688" cy="64144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37" name="Rounded Rectangle 36">
            <a:extLst>
              <a:ext uri="{FF2B5EF4-FFF2-40B4-BE49-F238E27FC236}">
                <a16:creationId xmlns:a16="http://schemas.microsoft.com/office/drawing/2014/main" id="{A0CE1634-29C6-4E1D-5875-B3A1A43A7AA4}"/>
              </a:ext>
            </a:extLst>
          </p:cNvPr>
          <p:cNvSpPr/>
          <p:nvPr/>
        </p:nvSpPr>
        <p:spPr>
          <a:xfrm>
            <a:off x="4269106" y="2280734"/>
            <a:ext cx="2007003" cy="641443"/>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grpSp>
        <p:nvGrpSpPr>
          <p:cNvPr id="38" name="그룹 72">
            <a:extLst>
              <a:ext uri="{FF2B5EF4-FFF2-40B4-BE49-F238E27FC236}">
                <a16:creationId xmlns:a16="http://schemas.microsoft.com/office/drawing/2014/main" id="{4B5E19E1-CD9B-B76C-7BC3-F58E9883DBC3}"/>
              </a:ext>
            </a:extLst>
          </p:cNvPr>
          <p:cNvGrpSpPr/>
          <p:nvPr/>
        </p:nvGrpSpPr>
        <p:grpSpPr>
          <a:xfrm>
            <a:off x="280863" y="4869752"/>
            <a:ext cx="11658527" cy="1754326"/>
            <a:chOff x="933685" y="1683175"/>
            <a:chExt cx="11658527" cy="1244040"/>
          </a:xfrm>
        </p:grpSpPr>
        <p:sp>
          <p:nvSpPr>
            <p:cNvPr id="39" name="Rectangle 2">
              <a:extLst>
                <a:ext uri="{FF2B5EF4-FFF2-40B4-BE49-F238E27FC236}">
                  <a16:creationId xmlns:a16="http://schemas.microsoft.com/office/drawing/2014/main" id="{7F5B809F-11F1-5C96-C58D-DD4480A79E9F}"/>
                </a:ext>
              </a:extLst>
            </p:cNvPr>
            <p:cNvSpPr/>
            <p:nvPr/>
          </p:nvSpPr>
          <p:spPr>
            <a:xfrm>
              <a:off x="2291055" y="1683175"/>
              <a:ext cx="10301157" cy="124404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0" name="Pentagon 26">
              <a:extLst>
                <a:ext uri="{FF2B5EF4-FFF2-40B4-BE49-F238E27FC236}">
                  <a16:creationId xmlns:a16="http://schemas.microsoft.com/office/drawing/2014/main" id="{61752F75-128A-5CCE-A31B-BDC4279D0067}"/>
                </a:ext>
              </a:extLst>
            </p:cNvPr>
            <p:cNvSpPr/>
            <p:nvPr/>
          </p:nvSpPr>
          <p:spPr>
            <a:xfrm>
              <a:off x="933685" y="1815665"/>
              <a:ext cx="1441222" cy="972000"/>
            </a:xfrm>
            <a:prstGeom prst="homePlate">
              <a:avLst>
                <a:gd name="adj" fmla="val 22388"/>
              </a:avLst>
            </a:prstGeom>
            <a:solidFill>
              <a:schemeClr val="accent5"/>
            </a:solid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1" name="Rectangle 34">
              <a:extLst>
                <a:ext uri="{FF2B5EF4-FFF2-40B4-BE49-F238E27FC236}">
                  <a16:creationId xmlns:a16="http://schemas.microsoft.com/office/drawing/2014/main" id="{422B4884-8362-30D4-4562-221BCE34CEDE}"/>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2" name="Rectangle 38">
              <a:extLst>
                <a:ext uri="{FF2B5EF4-FFF2-40B4-BE49-F238E27FC236}">
                  <a16:creationId xmlns:a16="http://schemas.microsoft.com/office/drawing/2014/main" id="{5D908C94-856D-88D9-1F4C-2E437CE7C866}"/>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48" name="TextBox 47">
            <a:extLst>
              <a:ext uri="{FF2B5EF4-FFF2-40B4-BE49-F238E27FC236}">
                <a16:creationId xmlns:a16="http://schemas.microsoft.com/office/drawing/2014/main" id="{7F1E9576-4599-8584-DC97-25429E047539}"/>
              </a:ext>
            </a:extLst>
          </p:cNvPr>
          <p:cNvSpPr txBox="1"/>
          <p:nvPr/>
        </p:nvSpPr>
        <p:spPr>
          <a:xfrm>
            <a:off x="1996668" y="4873954"/>
            <a:ext cx="9781137" cy="1754326"/>
          </a:xfrm>
          <a:prstGeom prst="rect">
            <a:avLst/>
          </a:prstGeom>
          <a:noFill/>
        </p:spPr>
        <p:txBody>
          <a:bodyPr wrap="square">
            <a:spAutoFit/>
          </a:bodyPr>
          <a:lstStyle/>
          <a:p>
            <a:pPr lvl="0" algn="just" rtl="0"/>
            <a:r>
              <a:rPr lang="en-US" dirty="0" err="1">
                <a:solidFill>
                  <a:schemeClr val="tx1"/>
                </a:solidFill>
                <a:latin typeface="Times New Roman" panose="02020603050405020304" pitchFamily="18" charset="0"/>
                <a:cs typeface="Times New Roman" panose="02020603050405020304" pitchFamily="18" charset="0"/>
              </a:rPr>
              <a:t>Cột</a:t>
            </a:r>
            <a:r>
              <a:rPr lang="en-US" dirty="0">
                <a:solidFill>
                  <a:schemeClr val="tx1"/>
                </a:solidFill>
                <a:latin typeface="Times New Roman" panose="02020603050405020304" pitchFamily="18" charset="0"/>
                <a:cs typeface="Times New Roman" panose="02020603050405020304" pitchFamily="18" charset="0"/>
              </a:rPr>
              <a:t> 5: </a:t>
            </a:r>
            <a:r>
              <a:rPr lang="en-US" dirty="0" err="1">
                <a:latin typeface="Times New Roman" panose="02020603050405020304" pitchFamily="18" charset="0"/>
                <a:cs typeface="Times New Roman" panose="02020603050405020304" pitchFamily="18" charset="0"/>
              </a:rPr>
              <a:t>G</a:t>
            </a:r>
            <a:r>
              <a:rPr lang="en-US" dirty="0" err="1">
                <a:solidFill>
                  <a:schemeClr val="tx1"/>
                </a:solidFill>
                <a:latin typeface="Times New Roman" panose="02020603050405020304" pitchFamily="18" charset="0"/>
                <a:cs typeface="Times New Roman" panose="02020603050405020304" pitchFamily="18" charset="0"/>
              </a:rPr>
              <a:t>hi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đơn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vị</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đối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từng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loại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tài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chiếc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hầm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đoạn</a:t>
            </a:r>
            <a:r>
              <a:rPr lang="en-US" dirty="0">
                <a:solidFill>
                  <a:schemeClr val="tx1"/>
                </a:solidFill>
                <a:latin typeface="Times New Roman" panose="02020603050405020304" pitchFamily="18" charset="0"/>
                <a:cs typeface="Times New Roman" panose="02020603050405020304" pitchFamily="18" charset="0"/>
              </a:rPr>
              <a:t>/</a:t>
            </a:r>
            <a:r>
              <a:rPr lang="en-US" dirty="0" err="1">
                <a:solidFill>
                  <a:schemeClr val="tx1"/>
                </a:solidFill>
                <a:latin typeface="Times New Roman" panose="02020603050405020304" pitchFamily="18" charset="0"/>
                <a:cs typeface="Times New Roman" panose="02020603050405020304" pitchFamily="18" charset="0"/>
              </a:rPr>
              <a:t>tuyến</a:t>
            </a:r>
            <a:r>
              <a:rPr lang="en-US" dirty="0">
                <a:solidFill>
                  <a:schemeClr val="tx1"/>
                </a:solidFill>
                <a:latin typeface="Times New Roman" panose="02020603050405020304" pitchFamily="18" charset="0"/>
                <a:cs typeface="Times New Roman" panose="02020603050405020304" pitchFamily="18" charset="0"/>
              </a:rPr>
              <a:t>,…)</a:t>
            </a:r>
          </a:p>
          <a:p>
            <a:pPr lvl="0" algn="just" rtl="0"/>
            <a:r>
              <a:rPr lang="en-US" dirty="0" err="1">
                <a:solidFill>
                  <a:schemeClr val="tx1"/>
                </a:solidFill>
                <a:latin typeface="Times New Roman" panose="02020603050405020304" pitchFamily="18" charset="0"/>
                <a:cs typeface="Times New Roman" panose="02020603050405020304" pitchFamily="18" charset="0"/>
                <a:sym typeface="Montserrat ExtraBold"/>
              </a:rPr>
              <a:t>Cột</a:t>
            </a:r>
            <a:r>
              <a:rPr lang="en-US" dirty="0">
                <a:solidFill>
                  <a:schemeClr val="tx1"/>
                </a:solidFill>
                <a:latin typeface="Times New Roman" panose="02020603050405020304" pitchFamily="18" charset="0"/>
                <a:cs typeface="Times New Roman" panose="02020603050405020304" pitchFamily="18" charset="0"/>
                <a:sym typeface="Montserrat ExtraBold"/>
              </a:rPr>
              <a:t> 6: </a:t>
            </a:r>
            <a:r>
              <a:rPr lang="en-US" dirty="0" err="1">
                <a:latin typeface="Times New Roman" panose="02020603050405020304" pitchFamily="18" charset="0"/>
                <a:cs typeface="Times New Roman" panose="02020603050405020304" pitchFamily="18" charset="0"/>
                <a:sym typeface="Montserrat ExtraBold"/>
              </a:rPr>
              <a:t>G</a:t>
            </a:r>
            <a:r>
              <a:rPr lang="en-US" dirty="0" err="1">
                <a:solidFill>
                  <a:schemeClr val="tx1"/>
                </a:solidFill>
                <a:latin typeface="Times New Roman" panose="02020603050405020304" pitchFamily="18" charset="0"/>
                <a:cs typeface="Times New Roman" panose="02020603050405020304" pitchFamily="18" charset="0"/>
                <a:sym typeface="Montserrat ExtraBold"/>
              </a:rPr>
              <a:t>hi</a:t>
            </a:r>
            <a:r>
              <a:rPr lang="en-US" dirty="0">
                <a:solidFill>
                  <a:schemeClr val="tx1"/>
                </a:solidFill>
                <a:latin typeface="Times New Roman" panose="02020603050405020304" pitchFamily="18" charset="0"/>
                <a:cs typeface="Times New Roman" panose="02020603050405020304" pitchFamily="18" charset="0"/>
                <a:sym typeface="Montserrat ExtraBold"/>
              </a:rPr>
              <a:t> “1” n</a:t>
            </a:r>
            <a:r>
              <a:rPr lang="vi-VN" dirty="0">
                <a:solidFill>
                  <a:schemeClr val="tx1"/>
                </a:solidFill>
                <a:latin typeface="Times New Roman" panose="02020603050405020304" pitchFamily="18" charset="0"/>
                <a:cs typeface="Times New Roman" panose="02020603050405020304" pitchFamily="18" charset="0"/>
                <a:sym typeface="Montserrat ExtraBold"/>
              </a:rPr>
              <a:t>ế</a:t>
            </a:r>
            <a:r>
              <a:rPr lang="en-US" dirty="0">
                <a:solidFill>
                  <a:schemeClr val="tx1"/>
                </a:solidFill>
                <a:latin typeface="Times New Roman" panose="02020603050405020304" pitchFamily="18" charset="0"/>
                <a:cs typeface="Times New Roman" panose="02020603050405020304" pitchFamily="18" charset="0"/>
                <a:sym typeface="Montserrat ExtraBold"/>
              </a:rPr>
              <a:t>u t</a:t>
            </a:r>
            <a:r>
              <a:rPr lang="vi-VN" dirty="0">
                <a:solidFill>
                  <a:schemeClr val="tx1"/>
                </a:solidFill>
                <a:latin typeface="Times New Roman" panose="02020603050405020304" pitchFamily="18" charset="0"/>
                <a:cs typeface="Times New Roman" panose="02020603050405020304" pitchFamily="18" charset="0"/>
                <a:sym typeface="Montserrat ExtraBold"/>
              </a:rPr>
              <a:t>ài</a:t>
            </a:r>
            <a:r>
              <a:rPr lang="en-US" dirty="0">
                <a:solidFill>
                  <a:schemeClr val="tx1"/>
                </a:solidFill>
                <a:latin typeface="Times New Roman" panose="02020603050405020304" pitchFamily="18" charset="0"/>
                <a:cs typeface="Times New Roman" panose="02020603050405020304" pitchFamily="18" charset="0"/>
                <a:sym typeface="Montserrat ExtraBold"/>
              </a:rPr>
              <a:t> s</a:t>
            </a:r>
            <a:r>
              <a:rPr lang="vi-VN" dirty="0">
                <a:solidFill>
                  <a:schemeClr val="tx1"/>
                </a:solidFill>
                <a:latin typeface="Times New Roman" panose="02020603050405020304" pitchFamily="18" charset="0"/>
                <a:cs typeface="Times New Roman" panose="02020603050405020304" pitchFamily="18" charset="0"/>
                <a:sym typeface="Montserrat ExtraBold"/>
              </a:rPr>
              <a:t>ả</a:t>
            </a:r>
            <a:r>
              <a:rPr lang="en-US" dirty="0">
                <a:solidFill>
                  <a:schemeClr val="tx1"/>
                </a:solidFill>
                <a:latin typeface="Times New Roman" panose="02020603050405020304" pitchFamily="18" charset="0"/>
                <a:cs typeface="Times New Roman" panose="02020603050405020304" pitchFamily="18" charset="0"/>
                <a:sym typeface="Montserrat ExtraBold"/>
              </a:rPr>
              <a:t>n </a:t>
            </a:r>
            <a:r>
              <a:rPr lang="vi-VN" dirty="0">
                <a:solidFill>
                  <a:schemeClr val="tx1"/>
                </a:solidFill>
                <a:latin typeface="Times New Roman" panose="02020603050405020304" pitchFamily="18" charset="0"/>
                <a:cs typeface="Times New Roman" panose="02020603050405020304" pitchFamily="18" charset="0"/>
                <a:sym typeface="Montserrat ExtraBold"/>
              </a:rPr>
              <a:t>đ</a:t>
            </a:r>
            <a:r>
              <a:rPr lang="en-US" dirty="0">
                <a:solidFill>
                  <a:schemeClr val="tx1"/>
                </a:solidFill>
                <a:latin typeface="Times New Roman" panose="02020603050405020304" pitchFamily="18" charset="0"/>
                <a:cs typeface="Times New Roman" panose="02020603050405020304" pitchFamily="18" charset="0"/>
                <a:sym typeface="Montserrat ExtraBold"/>
              </a:rPr>
              <a:t>ang </a:t>
            </a:r>
            <a:r>
              <a:rPr lang="vi-VN" dirty="0">
                <a:solidFill>
                  <a:schemeClr val="tx1"/>
                </a:solidFill>
                <a:latin typeface="Times New Roman" panose="02020603050405020304" pitchFamily="18" charset="0"/>
                <a:cs typeface="Times New Roman" panose="02020603050405020304" pitchFamily="18" charset="0"/>
                <a:sym typeface="Montserrat ExtraBold"/>
              </a:rPr>
              <a:t>được</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theo</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dõi</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trên</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sổ</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kế</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toán</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ghi</a:t>
            </a:r>
            <a:r>
              <a:rPr lang="en-US" dirty="0">
                <a:solidFill>
                  <a:schemeClr val="tx1"/>
                </a:solidFill>
                <a:latin typeface="Times New Roman" panose="02020603050405020304" pitchFamily="18" charset="0"/>
                <a:cs typeface="Times New Roman" panose="02020603050405020304" pitchFamily="18" charset="0"/>
                <a:sym typeface="Montserrat ExtraBold"/>
              </a:rPr>
              <a:t> “0” n</a:t>
            </a:r>
            <a:r>
              <a:rPr lang="vi-VN" dirty="0">
                <a:solidFill>
                  <a:schemeClr val="tx1"/>
                </a:solidFill>
                <a:latin typeface="Times New Roman" panose="02020603050405020304" pitchFamily="18" charset="0"/>
                <a:cs typeface="Times New Roman" panose="02020603050405020304" pitchFamily="18" charset="0"/>
                <a:sym typeface="Montserrat ExtraBold"/>
              </a:rPr>
              <a:t>ếu</a:t>
            </a:r>
            <a:r>
              <a:rPr lang="en-US" dirty="0">
                <a:solidFill>
                  <a:schemeClr val="tx1"/>
                </a:solidFill>
                <a:latin typeface="Times New Roman" panose="02020603050405020304" pitchFamily="18" charset="0"/>
                <a:cs typeface="Times New Roman" panose="02020603050405020304" pitchFamily="18" charset="0"/>
                <a:sym typeface="Montserrat ExtraBold"/>
              </a:rPr>
              <a:t> t</a:t>
            </a:r>
            <a:r>
              <a:rPr lang="vi-VN" dirty="0">
                <a:solidFill>
                  <a:schemeClr val="tx1"/>
                </a:solidFill>
                <a:latin typeface="Times New Roman" panose="02020603050405020304" pitchFamily="18" charset="0"/>
                <a:cs typeface="Times New Roman" panose="02020603050405020304" pitchFamily="18" charset="0"/>
                <a:sym typeface="Montserrat ExtraBold"/>
              </a:rPr>
              <a:t>ài</a:t>
            </a:r>
            <a:r>
              <a:rPr lang="en-US" dirty="0">
                <a:solidFill>
                  <a:schemeClr val="tx1"/>
                </a:solidFill>
                <a:latin typeface="Times New Roman" panose="02020603050405020304" pitchFamily="18" charset="0"/>
                <a:cs typeface="Times New Roman" panose="02020603050405020304" pitchFamily="18" charset="0"/>
                <a:sym typeface="Montserrat ExtraBold"/>
              </a:rPr>
              <a:t> s</a:t>
            </a:r>
            <a:r>
              <a:rPr lang="vi-VN" dirty="0">
                <a:solidFill>
                  <a:schemeClr val="tx1"/>
                </a:solidFill>
                <a:latin typeface="Times New Roman" panose="02020603050405020304" pitchFamily="18" charset="0"/>
                <a:cs typeface="Times New Roman" panose="02020603050405020304" pitchFamily="18" charset="0"/>
                <a:sym typeface="Montserrat ExtraBold"/>
              </a:rPr>
              <a:t>ả</a:t>
            </a:r>
            <a:r>
              <a:rPr lang="en-US" dirty="0">
                <a:solidFill>
                  <a:schemeClr val="tx1"/>
                </a:solidFill>
                <a:latin typeface="Times New Roman" panose="02020603050405020304" pitchFamily="18" charset="0"/>
                <a:cs typeface="Times New Roman" panose="02020603050405020304" pitchFamily="18" charset="0"/>
                <a:sym typeface="Montserrat ExtraBold"/>
              </a:rPr>
              <a:t>n </a:t>
            </a:r>
            <a:r>
              <a:rPr lang="en-US" dirty="0" err="1">
                <a:solidFill>
                  <a:schemeClr val="tx1"/>
                </a:solidFill>
                <a:latin typeface="Times New Roman" panose="02020603050405020304" pitchFamily="18" charset="0"/>
                <a:cs typeface="Times New Roman" panose="02020603050405020304" pitchFamily="18" charset="0"/>
                <a:sym typeface="Montserrat ExtraBold"/>
              </a:rPr>
              <a:t>ch</a:t>
            </a:r>
            <a:r>
              <a:rPr lang="vi-VN" dirty="0">
                <a:solidFill>
                  <a:schemeClr val="tx1"/>
                </a:solidFill>
                <a:latin typeface="Times New Roman" panose="02020603050405020304" pitchFamily="18" charset="0"/>
                <a:cs typeface="Times New Roman" panose="02020603050405020304" pitchFamily="18" charset="0"/>
                <a:sym typeface="Montserrat ExtraBold"/>
              </a:rPr>
              <a:t>ư</a:t>
            </a:r>
            <a:r>
              <a:rPr lang="en-US" dirty="0">
                <a:solidFill>
                  <a:schemeClr val="tx1"/>
                </a:solidFill>
                <a:latin typeface="Times New Roman" panose="02020603050405020304" pitchFamily="18" charset="0"/>
                <a:cs typeface="Times New Roman" panose="02020603050405020304" pitchFamily="18" charset="0"/>
                <a:sym typeface="Montserrat ExtraBold"/>
              </a:rPr>
              <a:t>a </a:t>
            </a:r>
            <a:r>
              <a:rPr lang="vi-VN" dirty="0">
                <a:solidFill>
                  <a:schemeClr val="tx1"/>
                </a:solidFill>
                <a:latin typeface="Times New Roman" panose="02020603050405020304" pitchFamily="18" charset="0"/>
                <a:cs typeface="Times New Roman" panose="02020603050405020304" pitchFamily="18" charset="0"/>
                <a:sym typeface="Montserrat ExtraBold"/>
              </a:rPr>
              <a:t>được</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theo</a:t>
            </a:r>
            <a:r>
              <a:rPr lang="en-US" dirty="0">
                <a:solidFill>
                  <a:schemeClr val="tx1"/>
                </a:solidFill>
                <a:latin typeface="Times New Roman" panose="02020603050405020304" pitchFamily="18" charset="0"/>
                <a:cs typeface="Times New Roman" panose="02020603050405020304" pitchFamily="18" charset="0"/>
                <a:sym typeface="Montserrat ExtraBold"/>
              </a:rPr>
              <a:t> d</a:t>
            </a:r>
            <a:r>
              <a:rPr lang="vi-VN" dirty="0">
                <a:solidFill>
                  <a:schemeClr val="tx1"/>
                </a:solidFill>
                <a:latin typeface="Times New Roman" panose="02020603050405020304" pitchFamily="18" charset="0"/>
                <a:cs typeface="Times New Roman" panose="02020603050405020304" pitchFamily="18" charset="0"/>
                <a:sym typeface="Montserrat ExtraBold"/>
              </a:rPr>
              <a:t>õi</a:t>
            </a:r>
            <a:r>
              <a:rPr lang="en-US" dirty="0">
                <a:solidFill>
                  <a:schemeClr val="tx1"/>
                </a:solidFill>
                <a:latin typeface="Times New Roman" panose="02020603050405020304" pitchFamily="18" charset="0"/>
                <a:cs typeface="Times New Roman" panose="02020603050405020304" pitchFamily="18" charset="0"/>
                <a:sym typeface="Montserrat ExtraBold"/>
              </a:rPr>
              <a:t> tr</a:t>
            </a:r>
            <a:r>
              <a:rPr lang="vi-VN" dirty="0">
                <a:solidFill>
                  <a:schemeClr val="tx1"/>
                </a:solidFill>
                <a:latin typeface="Times New Roman" panose="02020603050405020304" pitchFamily="18" charset="0"/>
                <a:cs typeface="Times New Roman" panose="02020603050405020304" pitchFamily="18" charset="0"/>
                <a:sym typeface="Montserrat ExtraBold"/>
              </a:rPr>
              <a:t>ê</a:t>
            </a:r>
            <a:r>
              <a:rPr lang="en-US" dirty="0">
                <a:solidFill>
                  <a:schemeClr val="tx1"/>
                </a:solidFill>
                <a:latin typeface="Times New Roman" panose="02020603050405020304" pitchFamily="18" charset="0"/>
                <a:cs typeface="Times New Roman" panose="02020603050405020304" pitchFamily="18" charset="0"/>
                <a:sym typeface="Montserrat ExtraBold"/>
              </a:rPr>
              <a:t>n s</a:t>
            </a:r>
            <a:r>
              <a:rPr lang="vi-VN" dirty="0">
                <a:solidFill>
                  <a:schemeClr val="tx1"/>
                </a:solidFill>
                <a:latin typeface="Times New Roman" panose="02020603050405020304" pitchFamily="18" charset="0"/>
                <a:cs typeface="Times New Roman" panose="02020603050405020304" pitchFamily="18" charset="0"/>
                <a:sym typeface="Montserrat ExtraBold"/>
              </a:rPr>
              <a:t>ổ</a:t>
            </a:r>
            <a:r>
              <a:rPr lang="en-US" dirty="0">
                <a:solidFill>
                  <a:schemeClr val="tx1"/>
                </a:solidFill>
                <a:latin typeface="Times New Roman" panose="02020603050405020304" pitchFamily="18" charset="0"/>
                <a:cs typeface="Times New Roman" panose="02020603050405020304" pitchFamily="18" charset="0"/>
                <a:sym typeface="Montserrat ExtraBold"/>
              </a:rPr>
              <a:t> k</a:t>
            </a:r>
            <a:r>
              <a:rPr lang="vi-VN" dirty="0">
                <a:solidFill>
                  <a:schemeClr val="tx1"/>
                </a:solidFill>
                <a:latin typeface="Times New Roman" panose="02020603050405020304" pitchFamily="18" charset="0"/>
                <a:cs typeface="Times New Roman" panose="02020603050405020304" pitchFamily="18" charset="0"/>
                <a:sym typeface="Montserrat ExtraBold"/>
              </a:rPr>
              <a:t>ế</a:t>
            </a:r>
            <a:r>
              <a:rPr lang="en-US" dirty="0">
                <a:solidFill>
                  <a:schemeClr val="tx1"/>
                </a:solidFill>
                <a:latin typeface="Times New Roman" panose="02020603050405020304" pitchFamily="18" charset="0"/>
                <a:cs typeface="Times New Roman" panose="02020603050405020304" pitchFamily="18" charset="0"/>
                <a:sym typeface="Montserrat ExtraBold"/>
              </a:rPr>
              <a:t> t</a:t>
            </a:r>
            <a:r>
              <a:rPr lang="vi-VN" dirty="0">
                <a:solidFill>
                  <a:schemeClr val="tx1"/>
                </a:solidFill>
                <a:latin typeface="Times New Roman" panose="02020603050405020304" pitchFamily="18" charset="0"/>
                <a:cs typeface="Times New Roman" panose="02020603050405020304" pitchFamily="18" charset="0"/>
                <a:sym typeface="Montserrat ExtraBold"/>
              </a:rPr>
              <a:t>oán</a:t>
            </a:r>
            <a:r>
              <a:rPr lang="en-US" dirty="0">
                <a:solidFill>
                  <a:schemeClr val="tx1"/>
                </a:solidFill>
                <a:latin typeface="Times New Roman" panose="02020603050405020304" pitchFamily="18" charset="0"/>
                <a:cs typeface="Times New Roman" panose="02020603050405020304" pitchFamily="18" charset="0"/>
                <a:sym typeface="Montserrat ExtraBold"/>
              </a:rPr>
              <a:t>.</a:t>
            </a:r>
            <a:endParaRPr lang="en-US" dirty="0">
              <a:solidFill>
                <a:schemeClr val="tx1"/>
              </a:solidFill>
              <a:latin typeface="Times New Roman" panose="02020603050405020304" pitchFamily="18" charset="0"/>
              <a:cs typeface="Times New Roman" panose="02020603050405020304" pitchFamily="18" charset="0"/>
            </a:endParaRPr>
          </a:p>
          <a:p>
            <a:pPr lvl="0" algn="just" rtl="0"/>
            <a:r>
              <a:rPr lang="en-US" dirty="0" err="1">
                <a:solidFill>
                  <a:schemeClr val="tx1"/>
                </a:solidFill>
                <a:latin typeface="Times New Roman" panose="02020603050405020304" pitchFamily="18" charset="0"/>
                <a:cs typeface="Times New Roman" panose="02020603050405020304" pitchFamily="18" charset="0"/>
                <a:sym typeface="Montserrat ExtraBold"/>
              </a:rPr>
              <a:t>Cột</a:t>
            </a:r>
            <a:r>
              <a:rPr lang="en-US" dirty="0">
                <a:solidFill>
                  <a:schemeClr val="tx1"/>
                </a:solidFill>
                <a:latin typeface="Times New Roman" panose="02020603050405020304" pitchFamily="18" charset="0"/>
                <a:cs typeface="Times New Roman" panose="02020603050405020304" pitchFamily="18" charset="0"/>
                <a:sym typeface="Montserrat ExtraBold"/>
              </a:rPr>
              <a:t> 7: </a:t>
            </a:r>
            <a:r>
              <a:rPr lang="en-US" dirty="0" err="1">
                <a:latin typeface="Times New Roman" panose="02020603050405020304" pitchFamily="18" charset="0"/>
                <a:cs typeface="Times New Roman" panose="02020603050405020304" pitchFamily="18" charset="0"/>
                <a:sym typeface="Montserrat ExtraBold"/>
              </a:rPr>
              <a:t>G</a:t>
            </a:r>
            <a:r>
              <a:rPr lang="en-US" dirty="0" err="1">
                <a:solidFill>
                  <a:schemeClr val="tx1"/>
                </a:solidFill>
                <a:latin typeface="Times New Roman" panose="02020603050405020304" pitchFamily="18" charset="0"/>
                <a:cs typeface="Times New Roman" panose="02020603050405020304" pitchFamily="18" charset="0"/>
                <a:sym typeface="Montserrat ExtraBold"/>
              </a:rPr>
              <a:t>hi</a:t>
            </a:r>
            <a:r>
              <a:rPr lang="en-US" dirty="0">
                <a:solidFill>
                  <a:schemeClr val="tx1"/>
                </a:solidFill>
                <a:latin typeface="Times New Roman" panose="02020603050405020304" pitchFamily="18" charset="0"/>
                <a:cs typeface="Times New Roman" panose="02020603050405020304" pitchFamily="18" charset="0"/>
                <a:sym typeface="Montserrat ExtraBold"/>
              </a:rPr>
              <a:t> “1” n</a:t>
            </a:r>
            <a:r>
              <a:rPr lang="vi-VN" dirty="0">
                <a:solidFill>
                  <a:schemeClr val="tx1"/>
                </a:solidFill>
                <a:latin typeface="Times New Roman" panose="02020603050405020304" pitchFamily="18" charset="0"/>
                <a:cs typeface="Times New Roman" panose="02020603050405020304" pitchFamily="18" charset="0"/>
                <a:sym typeface="Montserrat ExtraBold"/>
              </a:rPr>
              <a:t>ếu</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theo</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thực</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tế</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kiểm</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kê</a:t>
            </a:r>
            <a:r>
              <a:rPr lang="en-US" dirty="0">
                <a:solidFill>
                  <a:schemeClr val="tx1"/>
                </a:solidFill>
                <a:latin typeface="Times New Roman" panose="02020603050405020304" pitchFamily="18" charset="0"/>
                <a:cs typeface="Times New Roman" panose="02020603050405020304" pitchFamily="18" charset="0"/>
                <a:sym typeface="Montserrat ExtraBold"/>
              </a:rPr>
              <a:t> c</a:t>
            </a:r>
            <a:r>
              <a:rPr lang="vi-VN" dirty="0">
                <a:solidFill>
                  <a:schemeClr val="tx1"/>
                </a:solidFill>
                <a:latin typeface="Times New Roman" panose="02020603050405020304" pitchFamily="18" charset="0"/>
                <a:cs typeface="Times New Roman" panose="02020603050405020304" pitchFamily="18" charset="0"/>
                <a:sym typeface="Montserrat ExtraBold"/>
              </a:rPr>
              <a:t>ó</a:t>
            </a:r>
            <a:r>
              <a:rPr lang="en-US" dirty="0">
                <a:solidFill>
                  <a:schemeClr val="tx1"/>
                </a:solidFill>
                <a:latin typeface="Times New Roman" panose="02020603050405020304" pitchFamily="18" charset="0"/>
                <a:cs typeface="Times New Roman" panose="02020603050405020304" pitchFamily="18" charset="0"/>
                <a:sym typeface="Montserrat ExtraBold"/>
              </a:rPr>
              <a:t> t</a:t>
            </a:r>
            <a:r>
              <a:rPr lang="vi-VN" dirty="0">
                <a:solidFill>
                  <a:schemeClr val="tx1"/>
                </a:solidFill>
                <a:latin typeface="Times New Roman" panose="02020603050405020304" pitchFamily="18" charset="0"/>
                <a:cs typeface="Times New Roman" panose="02020603050405020304" pitchFamily="18" charset="0"/>
                <a:sym typeface="Montserrat ExtraBold"/>
              </a:rPr>
              <a:t>ài</a:t>
            </a:r>
            <a:r>
              <a:rPr lang="en-US" dirty="0">
                <a:solidFill>
                  <a:schemeClr val="tx1"/>
                </a:solidFill>
                <a:latin typeface="Times New Roman" panose="02020603050405020304" pitchFamily="18" charset="0"/>
                <a:cs typeface="Times New Roman" panose="02020603050405020304" pitchFamily="18" charset="0"/>
                <a:sym typeface="Montserrat ExtraBold"/>
              </a:rPr>
              <a:t> s</a:t>
            </a:r>
            <a:r>
              <a:rPr lang="vi-VN" dirty="0">
                <a:solidFill>
                  <a:schemeClr val="tx1"/>
                </a:solidFill>
                <a:latin typeface="Times New Roman" panose="02020603050405020304" pitchFamily="18" charset="0"/>
                <a:cs typeface="Times New Roman" panose="02020603050405020304" pitchFamily="18" charset="0"/>
                <a:sym typeface="Montserrat ExtraBold"/>
              </a:rPr>
              <a:t>ả</a:t>
            </a:r>
            <a:r>
              <a:rPr lang="en-US" dirty="0">
                <a:solidFill>
                  <a:schemeClr val="tx1"/>
                </a:solidFill>
                <a:latin typeface="Times New Roman" panose="02020603050405020304" pitchFamily="18" charset="0"/>
                <a:cs typeface="Times New Roman" panose="02020603050405020304" pitchFamily="18" charset="0"/>
                <a:sym typeface="Montserrat ExtraBold"/>
              </a:rPr>
              <a:t>n </a:t>
            </a:r>
            <a:r>
              <a:rPr lang="vi-VN" dirty="0">
                <a:solidFill>
                  <a:schemeClr val="tx1"/>
                </a:solidFill>
                <a:latin typeface="Times New Roman" panose="02020603050405020304" pitchFamily="18" charset="0"/>
                <a:cs typeface="Times New Roman" panose="02020603050405020304" pitchFamily="18" charset="0"/>
                <a:sym typeface="Montserrat ExtraBold"/>
              </a:rPr>
              <a:t>đó</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ghi</a:t>
            </a:r>
            <a:r>
              <a:rPr lang="en-US" dirty="0">
                <a:solidFill>
                  <a:schemeClr val="tx1"/>
                </a:solidFill>
                <a:latin typeface="Times New Roman" panose="02020603050405020304" pitchFamily="18" charset="0"/>
                <a:cs typeface="Times New Roman" panose="02020603050405020304" pitchFamily="18" charset="0"/>
                <a:sym typeface="Montserrat ExtraBold"/>
              </a:rPr>
              <a:t> “0” n</a:t>
            </a:r>
            <a:r>
              <a:rPr lang="vi-VN" dirty="0">
                <a:solidFill>
                  <a:schemeClr val="tx1"/>
                </a:solidFill>
                <a:latin typeface="Times New Roman" panose="02020603050405020304" pitchFamily="18" charset="0"/>
                <a:cs typeface="Times New Roman" panose="02020603050405020304" pitchFamily="18" charset="0"/>
                <a:sym typeface="Montserrat ExtraBold"/>
              </a:rPr>
              <a:t>ếu</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theo</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th</a:t>
            </a:r>
            <a:r>
              <a:rPr lang="vi-VN" dirty="0">
                <a:solidFill>
                  <a:schemeClr val="tx1"/>
                </a:solidFill>
                <a:latin typeface="Times New Roman" panose="02020603050405020304" pitchFamily="18" charset="0"/>
                <a:cs typeface="Times New Roman" panose="02020603050405020304" pitchFamily="18" charset="0"/>
                <a:sym typeface="Montserrat ExtraBold"/>
              </a:rPr>
              <a:t>ự</a:t>
            </a:r>
            <a:r>
              <a:rPr lang="en-US" dirty="0">
                <a:solidFill>
                  <a:schemeClr val="tx1"/>
                </a:solidFill>
                <a:latin typeface="Times New Roman" panose="02020603050405020304" pitchFamily="18" charset="0"/>
                <a:cs typeface="Times New Roman" panose="02020603050405020304" pitchFamily="18" charset="0"/>
                <a:sym typeface="Montserrat ExtraBold"/>
              </a:rPr>
              <a:t>c t</a:t>
            </a:r>
            <a:r>
              <a:rPr lang="vi-VN" dirty="0">
                <a:solidFill>
                  <a:schemeClr val="tx1"/>
                </a:solidFill>
                <a:latin typeface="Times New Roman" panose="02020603050405020304" pitchFamily="18" charset="0"/>
                <a:cs typeface="Times New Roman" panose="02020603050405020304" pitchFamily="18" charset="0"/>
                <a:sym typeface="Montserrat ExtraBold"/>
              </a:rPr>
              <a:t>ế</a:t>
            </a:r>
            <a:r>
              <a:rPr lang="en-US" dirty="0">
                <a:solidFill>
                  <a:schemeClr val="tx1"/>
                </a:solidFill>
                <a:latin typeface="Times New Roman" panose="02020603050405020304" pitchFamily="18" charset="0"/>
                <a:cs typeface="Times New Roman" panose="02020603050405020304" pitchFamily="18" charset="0"/>
                <a:sym typeface="Montserrat ExtraBold"/>
              </a:rPr>
              <a:t> ki</a:t>
            </a:r>
            <a:r>
              <a:rPr lang="vi-VN" dirty="0">
                <a:solidFill>
                  <a:schemeClr val="tx1"/>
                </a:solidFill>
                <a:latin typeface="Times New Roman" panose="02020603050405020304" pitchFamily="18" charset="0"/>
                <a:cs typeface="Times New Roman" panose="02020603050405020304" pitchFamily="18" charset="0"/>
                <a:sym typeface="Montserrat ExtraBold"/>
              </a:rPr>
              <a:t>ể</a:t>
            </a:r>
            <a:r>
              <a:rPr lang="en-US" dirty="0">
                <a:solidFill>
                  <a:schemeClr val="tx1"/>
                </a:solidFill>
                <a:latin typeface="Times New Roman" panose="02020603050405020304" pitchFamily="18" charset="0"/>
                <a:cs typeface="Times New Roman" panose="02020603050405020304" pitchFamily="18" charset="0"/>
                <a:sym typeface="Montserrat ExtraBold"/>
              </a:rPr>
              <a:t>m k</a:t>
            </a:r>
            <a:r>
              <a:rPr lang="vi-VN" dirty="0">
                <a:solidFill>
                  <a:schemeClr val="tx1"/>
                </a:solidFill>
                <a:latin typeface="Times New Roman" panose="02020603050405020304" pitchFamily="18" charset="0"/>
                <a:cs typeface="Times New Roman" panose="02020603050405020304" pitchFamily="18" charset="0"/>
                <a:sym typeface="Montserrat ExtraBold"/>
              </a:rPr>
              <a:t>ê</a:t>
            </a:r>
            <a:r>
              <a:rPr lang="en-US" dirty="0">
                <a:solidFill>
                  <a:schemeClr val="tx1"/>
                </a:solidFill>
                <a:latin typeface="Times New Roman" panose="02020603050405020304" pitchFamily="18" charset="0"/>
                <a:cs typeface="Times New Roman" panose="02020603050405020304" pitchFamily="18" charset="0"/>
                <a:sym typeface="Montserrat ExtraBold"/>
              </a:rPr>
              <a:t> </a:t>
            </a:r>
            <a:r>
              <a:rPr lang="en-US" dirty="0" err="1">
                <a:solidFill>
                  <a:schemeClr val="tx1"/>
                </a:solidFill>
                <a:latin typeface="Times New Roman" panose="02020603050405020304" pitchFamily="18" charset="0"/>
                <a:cs typeface="Times New Roman" panose="02020603050405020304" pitchFamily="18" charset="0"/>
                <a:sym typeface="Montserrat ExtraBold"/>
              </a:rPr>
              <a:t>kh</a:t>
            </a:r>
            <a:r>
              <a:rPr lang="vi-VN" dirty="0">
                <a:solidFill>
                  <a:schemeClr val="tx1"/>
                </a:solidFill>
                <a:latin typeface="Times New Roman" panose="02020603050405020304" pitchFamily="18" charset="0"/>
                <a:cs typeface="Times New Roman" panose="02020603050405020304" pitchFamily="18" charset="0"/>
                <a:sym typeface="Montserrat ExtraBold"/>
              </a:rPr>
              <a:t>ô</a:t>
            </a:r>
            <a:r>
              <a:rPr lang="en-US" dirty="0">
                <a:solidFill>
                  <a:schemeClr val="tx1"/>
                </a:solidFill>
                <a:latin typeface="Times New Roman" panose="02020603050405020304" pitchFamily="18" charset="0"/>
                <a:cs typeface="Times New Roman" panose="02020603050405020304" pitchFamily="18" charset="0"/>
                <a:sym typeface="Montserrat ExtraBold"/>
              </a:rPr>
              <a:t>ng c</a:t>
            </a:r>
            <a:r>
              <a:rPr lang="vi-VN" dirty="0">
                <a:solidFill>
                  <a:schemeClr val="tx1"/>
                </a:solidFill>
                <a:latin typeface="Times New Roman" panose="02020603050405020304" pitchFamily="18" charset="0"/>
                <a:cs typeface="Times New Roman" panose="02020603050405020304" pitchFamily="18" charset="0"/>
                <a:sym typeface="Montserrat ExtraBold"/>
              </a:rPr>
              <a:t>ó</a:t>
            </a:r>
            <a:r>
              <a:rPr lang="en-US" dirty="0">
                <a:solidFill>
                  <a:schemeClr val="tx1"/>
                </a:solidFill>
                <a:latin typeface="Times New Roman" panose="02020603050405020304" pitchFamily="18" charset="0"/>
                <a:cs typeface="Times New Roman" panose="02020603050405020304" pitchFamily="18" charset="0"/>
                <a:sym typeface="Montserrat ExtraBold"/>
              </a:rPr>
              <a:t> t</a:t>
            </a:r>
            <a:r>
              <a:rPr lang="vi-VN" dirty="0">
                <a:solidFill>
                  <a:schemeClr val="tx1"/>
                </a:solidFill>
                <a:latin typeface="Times New Roman" panose="02020603050405020304" pitchFamily="18" charset="0"/>
                <a:cs typeface="Times New Roman" panose="02020603050405020304" pitchFamily="18" charset="0"/>
                <a:sym typeface="Montserrat ExtraBold"/>
              </a:rPr>
              <a:t>ài</a:t>
            </a:r>
            <a:r>
              <a:rPr lang="en-US" dirty="0">
                <a:solidFill>
                  <a:schemeClr val="tx1"/>
                </a:solidFill>
                <a:latin typeface="Times New Roman" panose="02020603050405020304" pitchFamily="18" charset="0"/>
                <a:cs typeface="Times New Roman" panose="02020603050405020304" pitchFamily="18" charset="0"/>
                <a:sym typeface="Montserrat ExtraBold"/>
              </a:rPr>
              <a:t> s</a:t>
            </a:r>
            <a:r>
              <a:rPr lang="vi-VN" dirty="0">
                <a:solidFill>
                  <a:schemeClr val="tx1"/>
                </a:solidFill>
                <a:latin typeface="Times New Roman" panose="02020603050405020304" pitchFamily="18" charset="0"/>
                <a:cs typeface="Times New Roman" panose="02020603050405020304" pitchFamily="18" charset="0"/>
                <a:sym typeface="Montserrat ExtraBold"/>
              </a:rPr>
              <a:t>ả</a:t>
            </a:r>
            <a:r>
              <a:rPr lang="en-US" dirty="0">
                <a:solidFill>
                  <a:schemeClr val="tx1"/>
                </a:solidFill>
                <a:latin typeface="Times New Roman" panose="02020603050405020304" pitchFamily="18" charset="0"/>
                <a:cs typeface="Times New Roman" panose="02020603050405020304" pitchFamily="18" charset="0"/>
                <a:sym typeface="Montserrat ExtraBold"/>
              </a:rPr>
              <a:t>n </a:t>
            </a:r>
            <a:r>
              <a:rPr lang="vi-VN" dirty="0">
                <a:solidFill>
                  <a:schemeClr val="tx1"/>
                </a:solidFill>
                <a:latin typeface="Times New Roman" panose="02020603050405020304" pitchFamily="18" charset="0"/>
                <a:cs typeface="Times New Roman" panose="02020603050405020304" pitchFamily="18" charset="0"/>
                <a:sym typeface="Montserrat ExtraBold"/>
              </a:rPr>
              <a:t>đó</a:t>
            </a:r>
            <a:r>
              <a:rPr lang="en-US" dirty="0">
                <a:solidFill>
                  <a:schemeClr val="tx1"/>
                </a:solidFill>
                <a:latin typeface="Times New Roman" panose="02020603050405020304" pitchFamily="18" charset="0"/>
                <a:cs typeface="Times New Roman" panose="02020603050405020304" pitchFamily="18" charset="0"/>
                <a:sym typeface="Montserrat ExtraBold"/>
              </a:rPr>
              <a:t>.</a:t>
            </a:r>
            <a:endParaRPr lang="en-US" dirty="0">
              <a:solidFill>
                <a:schemeClr val="tx1"/>
              </a:solidFill>
              <a:latin typeface="Times New Roman" panose="02020603050405020304" pitchFamily="18" charset="0"/>
              <a:cs typeface="Times New Roman" panose="02020603050405020304" pitchFamily="18" charset="0"/>
            </a:endParaRPr>
          </a:p>
          <a:p>
            <a:pPr lvl="0" algn="just" rtl="0"/>
            <a:r>
              <a:rPr lang="en-US" dirty="0" err="1">
                <a:solidFill>
                  <a:schemeClr val="tx1"/>
                </a:solidFill>
                <a:latin typeface="Times New Roman" panose="02020603050405020304" pitchFamily="18" charset="0"/>
                <a:cs typeface="Times New Roman" panose="02020603050405020304" pitchFamily="18" charset="0"/>
              </a:rPr>
              <a:t>Cột</a:t>
            </a:r>
            <a:r>
              <a:rPr lang="en-US" dirty="0">
                <a:solidFill>
                  <a:schemeClr val="tx1"/>
                </a:solidFill>
                <a:latin typeface="Times New Roman" panose="02020603050405020304" pitchFamily="18" charset="0"/>
                <a:cs typeface="Times New Roman" panose="02020603050405020304" pitchFamily="18" charset="0"/>
              </a:rPr>
              <a:t> 8: </a:t>
            </a:r>
            <a:r>
              <a:rPr lang="en-US" dirty="0" err="1">
                <a:latin typeface="Times New Roman" panose="02020603050405020304" pitchFamily="18" charset="0"/>
                <a:cs typeface="Times New Roman" panose="02020603050405020304" pitchFamily="18" charset="0"/>
              </a:rPr>
              <a:t>G</a:t>
            </a:r>
            <a:r>
              <a:rPr lang="en-US" dirty="0" err="1">
                <a:solidFill>
                  <a:schemeClr val="tx1"/>
                </a:solidFill>
                <a:latin typeface="Times New Roman" panose="02020603050405020304" pitchFamily="18" charset="0"/>
                <a:cs typeface="Times New Roman" panose="02020603050405020304" pitchFamily="18" charset="0"/>
              </a:rPr>
              <a:t>hi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số</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lượng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tài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sản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chênh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lệch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giữa</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tế</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kiểm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kê</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sổ</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kế</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toán</a:t>
            </a:r>
            <a:r>
              <a:rPr lang="en-US" dirty="0">
                <a:solidFill>
                  <a:schemeClr val="tx1"/>
                </a:solidFill>
                <a:latin typeface="Times New Roman" panose="02020603050405020304" pitchFamily="18" charset="0"/>
                <a:cs typeface="Times New Roman" panose="02020603050405020304" pitchFamily="18" charset="0"/>
              </a:rPr>
              <a:t> = </a:t>
            </a:r>
            <a:r>
              <a:rPr lang="en-US" dirty="0" err="1">
                <a:solidFill>
                  <a:schemeClr val="tx1"/>
                </a:solidFill>
                <a:latin typeface="Times New Roman" panose="02020603050405020304" pitchFamily="18" charset="0"/>
                <a:cs typeface="Times New Roman" panose="02020603050405020304" pitchFamily="18" charset="0"/>
              </a:rPr>
              <a:t>Cột</a:t>
            </a:r>
            <a:r>
              <a:rPr lang="en-US" dirty="0">
                <a:solidFill>
                  <a:schemeClr val="tx1"/>
                </a:solidFill>
                <a:latin typeface="Times New Roman" panose="02020603050405020304" pitchFamily="18" charset="0"/>
                <a:cs typeface="Times New Roman" panose="02020603050405020304" pitchFamily="18" charset="0"/>
              </a:rPr>
              <a:t> (7) - </a:t>
            </a:r>
            <a:r>
              <a:rPr lang="en-US" dirty="0" err="1">
                <a:solidFill>
                  <a:schemeClr val="tx1"/>
                </a:solidFill>
                <a:latin typeface="Times New Roman" panose="02020603050405020304" pitchFamily="18" charset="0"/>
                <a:cs typeface="Times New Roman" panose="02020603050405020304" pitchFamily="18" charset="0"/>
              </a:rPr>
              <a:t>Cột</a:t>
            </a:r>
            <a:r>
              <a:rPr lang="en-US" dirty="0">
                <a:solidFill>
                  <a:schemeClr val="tx1"/>
                </a:solidFill>
                <a:latin typeface="Times New Roman" panose="02020603050405020304" pitchFamily="18" charset="0"/>
                <a:cs typeface="Times New Roman" panose="02020603050405020304" pitchFamily="18" charset="0"/>
              </a:rPr>
              <a:t> (6)</a:t>
            </a:r>
          </a:p>
        </p:txBody>
      </p:sp>
      <p:sp>
        <p:nvSpPr>
          <p:cNvPr id="49" name="TextBox 48">
            <a:extLst>
              <a:ext uri="{FF2B5EF4-FFF2-40B4-BE49-F238E27FC236}">
                <a16:creationId xmlns:a16="http://schemas.microsoft.com/office/drawing/2014/main" id="{BF3BF769-0BE9-94E4-9D10-D60C88F50EAA}"/>
              </a:ext>
            </a:extLst>
          </p:cNvPr>
          <p:cNvSpPr txBox="1"/>
          <p:nvPr/>
        </p:nvSpPr>
        <p:spPr>
          <a:xfrm>
            <a:off x="539224" y="5279188"/>
            <a:ext cx="1015376" cy="830997"/>
          </a:xfrm>
          <a:prstGeom prst="rect">
            <a:avLst/>
          </a:prstGeom>
          <a:noFill/>
        </p:spPr>
        <p:txBody>
          <a:bodyPr wrap="square" tIns="0" bIns="0" rtlCol="0" anchor="ctr">
            <a:spAutoFit/>
          </a:bodyPr>
          <a:lstStyle/>
          <a:p>
            <a:pPr algn="ctr"/>
            <a:r>
              <a:rPr lang="en-US" altLang="ko-KR" b="1" dirty="0" err="1">
                <a:latin typeface="Times New Roman" panose="02020603050405020304" pitchFamily="18" charset="0"/>
                <a:cs typeface="Times New Roman" panose="02020603050405020304" pitchFamily="18" charset="0"/>
              </a:rPr>
              <a:t>Chỉ</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tiêu</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về</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số</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lượng</a:t>
            </a:r>
            <a:endParaRPr lang="en-US" altLang="ko-KR"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linds(horizontal)">
                                      <p:cBhvr>
                                        <p:cTn id="24" dur="500"/>
                                        <p:tgtEl>
                                          <p:spTgt spid="48"/>
                                        </p:tgtEl>
                                      </p:cBhvr>
                                    </p:animEffect>
                                  </p:childTnLst>
                                </p:cTn>
                              </p:par>
                              <p:par>
                                <p:cTn id="25" presetID="3" presetClass="entr" presetSubtype="1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linds(horizontal)">
                                      <p:cBhvr>
                                        <p:cTn id="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4" grpId="0" animBg="1"/>
      <p:bldP spid="37" grpId="0" animBg="1"/>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3DA0-3370-1410-47C2-AE48AAE7E730}"/>
              </a:ext>
            </a:extLst>
          </p:cNvPr>
          <p:cNvSpPr>
            <a:spLocks noGrp="1"/>
          </p:cNvSpPr>
          <p:nvPr>
            <p:ph type="title"/>
          </p:nvPr>
        </p:nvSpPr>
        <p:spPr>
          <a:xfrm>
            <a:off x="8645236" y="-14288"/>
            <a:ext cx="4378036" cy="354423"/>
          </a:xfrm>
          <a:ln>
            <a:miter lim="800000"/>
            <a:headEnd/>
            <a:tailEnd/>
          </a:ln>
        </p:spPr>
        <p:txBody>
          <a:bodyPr rtlCol="0">
            <a:normAutofit fontScale="90000"/>
          </a:bodyPr>
          <a:lstStyle/>
          <a:p>
            <a:pPr eaLnBrk="1" fontAlgn="auto" hangingPunct="1">
              <a:spcAft>
                <a:spcPts val="0"/>
              </a:spcAft>
              <a:defRPr/>
            </a:pPr>
            <a:endParaRPr lang="en-US" sz="3300" dirty="0">
              <a:ln w="0"/>
              <a:solidFill>
                <a:schemeClr val="accent2"/>
              </a:solidFill>
              <a:latin typeface="Times New Roman" panose="02020603050405020304" pitchFamily="18" charset="0"/>
              <a:ea typeface="+mn-ea"/>
              <a:cs typeface="Times New Roman" panose="02020603050405020304" pitchFamily="18" charset="0"/>
            </a:endParaRPr>
          </a:p>
        </p:txBody>
      </p:sp>
      <p:cxnSp>
        <p:nvCxnSpPr>
          <p:cNvPr id="5" name="Straight Connector 4">
            <a:extLst>
              <a:ext uri="{FF2B5EF4-FFF2-40B4-BE49-F238E27FC236}">
                <a16:creationId xmlns:a16="http://schemas.microsoft.com/office/drawing/2014/main" id="{324E5A39-3610-1752-50F3-3DC28B526403}"/>
              </a:ext>
            </a:extLst>
          </p:cNvPr>
          <p:cNvCxnSpPr/>
          <p:nvPr/>
        </p:nvCxnSpPr>
        <p:spPr>
          <a:xfrm flipH="1" flipV="1">
            <a:off x="-2660650" y="-14288"/>
            <a:ext cx="31750" cy="14288"/>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그룹 72">
            <a:extLst>
              <a:ext uri="{FF2B5EF4-FFF2-40B4-BE49-F238E27FC236}">
                <a16:creationId xmlns:a16="http://schemas.microsoft.com/office/drawing/2014/main" id="{2A5C831B-F064-D5A3-C657-DB88407C6E33}"/>
              </a:ext>
            </a:extLst>
          </p:cNvPr>
          <p:cNvGrpSpPr/>
          <p:nvPr/>
        </p:nvGrpSpPr>
        <p:grpSpPr>
          <a:xfrm>
            <a:off x="266736" y="3323440"/>
            <a:ext cx="11658527" cy="1370700"/>
            <a:chOff x="933685" y="1815665"/>
            <a:chExt cx="11658527" cy="972000"/>
          </a:xfrm>
        </p:grpSpPr>
        <p:sp>
          <p:nvSpPr>
            <p:cNvPr id="8" name="Rectangle 2">
              <a:extLst>
                <a:ext uri="{FF2B5EF4-FFF2-40B4-BE49-F238E27FC236}">
                  <a16:creationId xmlns:a16="http://schemas.microsoft.com/office/drawing/2014/main" id="{E756D712-F1E7-8690-5868-8CBD038AF507}"/>
                </a:ext>
              </a:extLst>
            </p:cNvPr>
            <p:cNvSpPr/>
            <p:nvPr/>
          </p:nvSpPr>
          <p:spPr>
            <a:xfrm>
              <a:off x="2291055" y="1815665"/>
              <a:ext cx="10301157" cy="972000"/>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rgbClr val="CD8C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 name="Pentagon 26">
              <a:extLst>
                <a:ext uri="{FF2B5EF4-FFF2-40B4-BE49-F238E27FC236}">
                  <a16:creationId xmlns:a16="http://schemas.microsoft.com/office/drawing/2014/main" id="{6B168035-1667-6795-1731-10201DBEE7A9}"/>
                </a:ext>
              </a:extLst>
            </p:cNvPr>
            <p:cNvSpPr/>
            <p:nvPr/>
          </p:nvSpPr>
          <p:spPr>
            <a:xfrm>
              <a:off x="933685" y="1815665"/>
              <a:ext cx="1441222" cy="972000"/>
            </a:xfrm>
            <a:prstGeom prst="homePlate">
              <a:avLst>
                <a:gd name="adj" fmla="val 22388"/>
              </a:avLst>
            </a:prstGeom>
            <a:solidFill>
              <a:srgbClr val="CD8CC7"/>
            </a:solidFill>
            <a:ln w="50800">
              <a:solidFill>
                <a:srgbClr val="CD8CC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1" name="Rectangle 34">
              <a:extLst>
                <a:ext uri="{FF2B5EF4-FFF2-40B4-BE49-F238E27FC236}">
                  <a16:creationId xmlns:a16="http://schemas.microsoft.com/office/drawing/2014/main" id="{018ACC3C-068D-7994-AE91-16028D139ED7}"/>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2" name="Rectangle 38">
              <a:extLst>
                <a:ext uri="{FF2B5EF4-FFF2-40B4-BE49-F238E27FC236}">
                  <a16:creationId xmlns:a16="http://schemas.microsoft.com/office/drawing/2014/main" id="{12CBBCE2-5B52-1FC0-12FC-628FAF8B9C34}"/>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13" name="TextBox 12">
            <a:extLst>
              <a:ext uri="{FF2B5EF4-FFF2-40B4-BE49-F238E27FC236}">
                <a16:creationId xmlns:a16="http://schemas.microsoft.com/office/drawing/2014/main" id="{27C148F9-CC12-5D93-660B-8C74DD3465EF}"/>
              </a:ext>
            </a:extLst>
          </p:cNvPr>
          <p:cNvSpPr txBox="1"/>
          <p:nvPr/>
        </p:nvSpPr>
        <p:spPr>
          <a:xfrm>
            <a:off x="505095" y="3480634"/>
            <a:ext cx="1015376" cy="1107996"/>
          </a:xfrm>
          <a:prstGeom prst="rect">
            <a:avLst/>
          </a:prstGeom>
          <a:noFill/>
        </p:spPr>
        <p:txBody>
          <a:bodyPr wrap="square" tIns="0" bIns="0" rtlCol="0" anchor="ctr">
            <a:spAutoFit/>
          </a:bodyPr>
          <a:lstStyle/>
          <a:p>
            <a:pPr algn="ctr"/>
            <a:r>
              <a:rPr lang="en-US" altLang="ko-KR" b="1" dirty="0" err="1">
                <a:latin typeface="Times New Roman" panose="02020603050405020304" pitchFamily="18" charset="0"/>
                <a:cs typeface="Times New Roman" panose="02020603050405020304" pitchFamily="18" charset="0"/>
              </a:rPr>
              <a:t>Tình</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hình</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hạch</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toán</a:t>
            </a:r>
            <a:endParaRPr lang="en-US" altLang="ko-KR"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CCA6E95-267C-2A20-99E4-F3EC9092EDAD}"/>
              </a:ext>
            </a:extLst>
          </p:cNvPr>
          <p:cNvSpPr txBox="1"/>
          <p:nvPr/>
        </p:nvSpPr>
        <p:spPr>
          <a:xfrm>
            <a:off x="2079622" y="3379324"/>
            <a:ext cx="9664391" cy="1261884"/>
          </a:xfrm>
          <a:prstGeom prst="rect">
            <a:avLst/>
          </a:prstGeom>
          <a:noFill/>
        </p:spPr>
        <p:txBody>
          <a:bodyPr wrap="square" rtlCol="0">
            <a:spAutoFit/>
          </a:bodyPr>
          <a:lstStyle/>
          <a:p>
            <a:pPr lvl="0"/>
            <a:r>
              <a:rPr lang="en-US" sz="1900" dirty="0" err="1">
                <a:latin typeface="Times New Roman" panose="02020603050405020304" pitchFamily="18" charset="0"/>
                <a:cs typeface="Times New Roman" panose="02020603050405020304" pitchFamily="18" charset="0"/>
              </a:rPr>
              <a:t>Tài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sản</a:t>
            </a:r>
            <a:r>
              <a:rPr lang="en-US" sz="1900"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đang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được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theo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dõi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thì</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ghi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số</a:t>
            </a:r>
            <a:r>
              <a:rPr lang="en-US" sz="1900" dirty="0">
                <a:latin typeface="Times New Roman" panose="02020603050405020304" pitchFamily="18" charset="0"/>
                <a:cs typeface="Times New Roman" panose="02020603050405020304" pitchFamily="18" charset="0"/>
              </a:rPr>
              <a:t> 1 </a:t>
            </a:r>
            <a:r>
              <a:rPr lang="en-US" sz="1900" dirty="0" err="1">
                <a:latin typeface="Times New Roman" panose="02020603050405020304" pitchFamily="18" charset="0"/>
                <a:cs typeface="Times New Roman" panose="02020603050405020304" pitchFamily="18" charset="0"/>
              </a:rPr>
              <a:t>vào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cột</a:t>
            </a:r>
            <a:r>
              <a:rPr lang="en-US" sz="1900" dirty="0">
                <a:latin typeface="Times New Roman" panose="02020603050405020304" pitchFamily="18" charset="0"/>
                <a:cs typeface="Times New Roman" panose="02020603050405020304" pitchFamily="18" charset="0"/>
              </a:rPr>
              <a:t> 15 (</a:t>
            </a:r>
            <a:r>
              <a:rPr lang="en-US" sz="1900" dirty="0" err="1">
                <a:latin typeface="Times New Roman" panose="02020603050405020304" pitchFamily="18" charset="0"/>
                <a:cs typeface="Times New Roman" panose="02020603050405020304" pitchFamily="18" charset="0"/>
              </a:rPr>
              <a:t>đã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ghi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toán</a:t>
            </a:r>
            <a:r>
              <a:rPr lang="en-US" sz="1900" dirty="0">
                <a:latin typeface="Times New Roman" panose="02020603050405020304" pitchFamily="18" charset="0"/>
                <a:cs typeface="Times New Roman" panose="02020603050405020304" pitchFamily="18" charset="0"/>
              </a:rPr>
              <a:t>). </a:t>
            </a:r>
          </a:p>
          <a:p>
            <a:pPr lvl="0"/>
            <a:r>
              <a:rPr lang="en-US" sz="1900" dirty="0" err="1">
                <a:latin typeface="Times New Roman" panose="02020603050405020304" pitchFamily="18" charset="0"/>
                <a:cs typeface="Times New Roman" panose="02020603050405020304" pitchFamily="18" charset="0"/>
              </a:rPr>
              <a:t>Tài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sản</a:t>
            </a:r>
            <a:r>
              <a:rPr lang="en-US" sz="1900"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chưa</a:t>
            </a:r>
            <a:r>
              <a:rPr lang="en-US" sz="1900" b="1"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được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theo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dõi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thì</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ghi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số</a:t>
            </a:r>
            <a:r>
              <a:rPr lang="en-US" sz="1900" dirty="0">
                <a:latin typeface="Times New Roman" panose="02020603050405020304" pitchFamily="18" charset="0"/>
                <a:cs typeface="Times New Roman" panose="02020603050405020304" pitchFamily="18" charset="0"/>
              </a:rPr>
              <a:t> 1 </a:t>
            </a:r>
            <a:r>
              <a:rPr lang="en-US" sz="1900" dirty="0" err="1">
                <a:latin typeface="Times New Roman" panose="02020603050405020304" pitchFamily="18" charset="0"/>
                <a:cs typeface="Times New Roman" panose="02020603050405020304" pitchFamily="18" charset="0"/>
              </a:rPr>
              <a:t>vào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cột</a:t>
            </a:r>
            <a:r>
              <a:rPr lang="en-US" sz="1900" dirty="0">
                <a:latin typeface="Times New Roman" panose="02020603050405020304" pitchFamily="18" charset="0"/>
                <a:cs typeface="Times New Roman" panose="02020603050405020304" pitchFamily="18" charset="0"/>
              </a:rPr>
              <a:t> 16 (</a:t>
            </a:r>
            <a:r>
              <a:rPr lang="en-US" sz="1900" dirty="0" err="1">
                <a:latin typeface="Times New Roman" panose="02020603050405020304" pitchFamily="18" charset="0"/>
                <a:cs typeface="Times New Roman" panose="02020603050405020304" pitchFamily="18" charset="0"/>
              </a:rPr>
              <a:t>chưa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ghi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sổ</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kế</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toán</a:t>
            </a:r>
            <a:r>
              <a:rPr lang="en-US" sz="1900" dirty="0">
                <a:latin typeface="Times New Roman" panose="02020603050405020304" pitchFamily="18" charset="0"/>
                <a:cs typeface="Times New Roman" panose="02020603050405020304" pitchFamily="18" charset="0"/>
              </a:rPr>
              <a:t>). </a:t>
            </a:r>
          </a:p>
          <a:p>
            <a:pPr lvl="0"/>
            <a:r>
              <a:rPr lang="en-US" sz="1900" b="1" dirty="0" err="1">
                <a:latin typeface="Times New Roman" panose="02020603050405020304" pitchFamily="18" charset="0"/>
                <a:cs typeface="Times New Roman" panose="02020603050405020304" pitchFamily="18" charset="0"/>
              </a:rPr>
              <a:t>Lưu</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ý</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Chỉ</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điền</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một</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trong</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hai</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cột</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đối</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với</a:t>
            </a:r>
            <a:r>
              <a:rPr lang="en-US" sz="1900" b="1" dirty="0">
                <a:latin typeface="Times New Roman" panose="02020603050405020304" pitchFamily="18" charset="0"/>
                <a:cs typeface="Times New Roman" panose="02020603050405020304" pitchFamily="18" charset="0"/>
              </a:rPr>
              <a:t> 01 </a:t>
            </a:r>
            <a:r>
              <a:rPr lang="en-US" sz="1900" b="1" dirty="0" err="1">
                <a:latin typeface="Times New Roman" panose="02020603050405020304" pitchFamily="18" charset="0"/>
                <a:cs typeface="Times New Roman" panose="02020603050405020304" pitchFamily="18" charset="0"/>
              </a:rPr>
              <a:t>tài</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sản</a:t>
            </a:r>
            <a:endParaRPr lang="en-US" sz="1900" b="1" dirty="0">
              <a:latin typeface="Times New Roman" panose="02020603050405020304" pitchFamily="18" charset="0"/>
              <a:cs typeface="Times New Roman" panose="02020603050405020304" pitchFamily="18" charset="0"/>
            </a:endParaRPr>
          </a:p>
        </p:txBody>
      </p:sp>
      <p:sp>
        <p:nvSpPr>
          <p:cNvPr id="25" name="Text Placeholder 1">
            <a:extLst>
              <a:ext uri="{FF2B5EF4-FFF2-40B4-BE49-F238E27FC236}">
                <a16:creationId xmlns:a16="http://schemas.microsoft.com/office/drawing/2014/main" id="{2B8A83DD-74C1-D9FB-F8F3-8C8AA6A488FE}"/>
              </a:ext>
            </a:extLst>
          </p:cNvPr>
          <p:cNvSpPr txBox="1">
            <a:spLocks/>
          </p:cNvSpPr>
          <p:nvPr/>
        </p:nvSpPr>
        <p:spPr>
          <a:xfrm>
            <a:off x="323529" y="10215"/>
            <a:ext cx="11573197" cy="585529"/>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anose="02020603050405020304" pitchFamily="18" charset="0"/>
                <a:cs typeface="Times New Roman" panose="02020603050405020304" pitchFamily="18" charset="0"/>
              </a:rPr>
              <a:t>CÁCH KÊ KHAI CHỈ TIÊU KIỂM KÊ</a:t>
            </a:r>
          </a:p>
        </p:txBody>
      </p:sp>
      <p:grpSp>
        <p:nvGrpSpPr>
          <p:cNvPr id="26" name="Group 25">
            <a:extLst>
              <a:ext uri="{FF2B5EF4-FFF2-40B4-BE49-F238E27FC236}">
                <a16:creationId xmlns:a16="http://schemas.microsoft.com/office/drawing/2014/main" id="{F0649C41-F655-C0A1-9BF9-458DFAE72EB5}"/>
              </a:ext>
            </a:extLst>
          </p:cNvPr>
          <p:cNvGrpSpPr/>
          <p:nvPr/>
        </p:nvGrpSpPr>
        <p:grpSpPr>
          <a:xfrm>
            <a:off x="420460" y="433808"/>
            <a:ext cx="1428206" cy="210411"/>
            <a:chOff x="4798423" y="1698171"/>
            <a:chExt cx="2009787" cy="296092"/>
          </a:xfrm>
        </p:grpSpPr>
        <p:sp>
          <p:nvSpPr>
            <p:cNvPr id="27" name="Diamond 26">
              <a:extLst>
                <a:ext uri="{FF2B5EF4-FFF2-40B4-BE49-F238E27FC236}">
                  <a16:creationId xmlns:a16="http://schemas.microsoft.com/office/drawing/2014/main" id="{C1E8676D-F185-DD25-D237-4F77327A5DDF}"/>
                </a:ext>
              </a:extLst>
            </p:cNvPr>
            <p:cNvSpPr/>
            <p:nvPr/>
          </p:nvSpPr>
          <p:spPr>
            <a:xfrm>
              <a:off x="4798423" y="1698171"/>
              <a:ext cx="296092" cy="296092"/>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A7C75250-6194-8AB4-6031-96F942D2F54B}"/>
                </a:ext>
              </a:extLst>
            </p:cNvPr>
            <p:cNvSpPr/>
            <p:nvPr/>
          </p:nvSpPr>
          <p:spPr>
            <a:xfrm>
              <a:off x="5141162" y="1698171"/>
              <a:ext cx="296092" cy="29609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BE49A738-ACBE-C6EE-E52F-821E7C9E75EF}"/>
                </a:ext>
              </a:extLst>
            </p:cNvPr>
            <p:cNvSpPr/>
            <p:nvPr/>
          </p:nvSpPr>
          <p:spPr>
            <a:xfrm>
              <a:off x="5483901" y="1698171"/>
              <a:ext cx="296092" cy="296092"/>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C4590AE0-10AB-98CD-9FE0-BE10C0AD42FF}"/>
                </a:ext>
              </a:extLst>
            </p:cNvPr>
            <p:cNvSpPr/>
            <p:nvPr/>
          </p:nvSpPr>
          <p:spPr>
            <a:xfrm>
              <a:off x="5826640" y="1698171"/>
              <a:ext cx="296092" cy="296092"/>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039610FB-5230-9061-AB09-7C48A9712364}"/>
                </a:ext>
              </a:extLst>
            </p:cNvPr>
            <p:cNvSpPr/>
            <p:nvPr/>
          </p:nvSpPr>
          <p:spPr>
            <a:xfrm>
              <a:off x="6169379" y="1698171"/>
              <a:ext cx="296092" cy="296092"/>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87023AEC-54ED-2EBE-7DDA-5F7E2C319DC8}"/>
                </a:ext>
              </a:extLst>
            </p:cNvPr>
            <p:cNvSpPr/>
            <p:nvPr/>
          </p:nvSpPr>
          <p:spPr>
            <a:xfrm>
              <a:off x="6512118" y="1698171"/>
              <a:ext cx="296092" cy="296092"/>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a:extLst>
              <a:ext uri="{FF2B5EF4-FFF2-40B4-BE49-F238E27FC236}">
                <a16:creationId xmlns:a16="http://schemas.microsoft.com/office/drawing/2014/main" id="{3139FA78-32C4-BADC-B9E7-3199EBD70B98}"/>
              </a:ext>
            </a:extLst>
          </p:cNvPr>
          <p:cNvPicPr>
            <a:picLocks noChangeAspect="1"/>
          </p:cNvPicPr>
          <p:nvPr/>
        </p:nvPicPr>
        <p:blipFill>
          <a:blip r:embed="rId3"/>
          <a:stretch>
            <a:fillRect/>
          </a:stretch>
        </p:blipFill>
        <p:spPr>
          <a:xfrm>
            <a:off x="765707" y="732172"/>
            <a:ext cx="10660585" cy="2411454"/>
          </a:xfrm>
          <a:prstGeom prst="rect">
            <a:avLst/>
          </a:prstGeom>
        </p:spPr>
      </p:pic>
      <p:sp>
        <p:nvSpPr>
          <p:cNvPr id="34" name="Rounded Rectangle 33">
            <a:extLst>
              <a:ext uri="{FF2B5EF4-FFF2-40B4-BE49-F238E27FC236}">
                <a16:creationId xmlns:a16="http://schemas.microsoft.com/office/drawing/2014/main" id="{35F515C0-2847-9CC1-E13B-BEA0AC846307}"/>
              </a:ext>
            </a:extLst>
          </p:cNvPr>
          <p:cNvSpPr/>
          <p:nvPr/>
        </p:nvSpPr>
        <p:spPr>
          <a:xfrm>
            <a:off x="9686233" y="2292095"/>
            <a:ext cx="845128" cy="641443"/>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sp>
        <p:nvSpPr>
          <p:cNvPr id="37" name="Rounded Rectangle 36">
            <a:extLst>
              <a:ext uri="{FF2B5EF4-FFF2-40B4-BE49-F238E27FC236}">
                <a16:creationId xmlns:a16="http://schemas.microsoft.com/office/drawing/2014/main" id="{A0CE1634-29C6-4E1D-5875-B3A1A43A7AA4}"/>
              </a:ext>
            </a:extLst>
          </p:cNvPr>
          <p:cNvSpPr/>
          <p:nvPr/>
        </p:nvSpPr>
        <p:spPr>
          <a:xfrm>
            <a:off x="10531361" y="2303177"/>
            <a:ext cx="894931" cy="641443"/>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x-none"/>
          </a:p>
        </p:txBody>
      </p:sp>
      <p:grpSp>
        <p:nvGrpSpPr>
          <p:cNvPr id="38" name="그룹 72">
            <a:extLst>
              <a:ext uri="{FF2B5EF4-FFF2-40B4-BE49-F238E27FC236}">
                <a16:creationId xmlns:a16="http://schemas.microsoft.com/office/drawing/2014/main" id="{4B5E19E1-CD9B-B76C-7BC3-F58E9883DBC3}"/>
              </a:ext>
            </a:extLst>
          </p:cNvPr>
          <p:cNvGrpSpPr/>
          <p:nvPr/>
        </p:nvGrpSpPr>
        <p:grpSpPr>
          <a:xfrm>
            <a:off x="280863" y="5056589"/>
            <a:ext cx="11658527" cy="1370700"/>
            <a:chOff x="933685" y="1815665"/>
            <a:chExt cx="11658527" cy="972000"/>
          </a:xfrm>
        </p:grpSpPr>
        <p:sp>
          <p:nvSpPr>
            <p:cNvPr id="39" name="Rectangle 2">
              <a:extLst>
                <a:ext uri="{FF2B5EF4-FFF2-40B4-BE49-F238E27FC236}">
                  <a16:creationId xmlns:a16="http://schemas.microsoft.com/office/drawing/2014/main" id="{7F5B809F-11F1-5C96-C58D-DD4480A79E9F}"/>
                </a:ext>
              </a:extLst>
            </p:cNvPr>
            <p:cNvSpPr/>
            <p:nvPr/>
          </p:nvSpPr>
          <p:spPr>
            <a:xfrm>
              <a:off x="2291055" y="1827276"/>
              <a:ext cx="10301157" cy="958195"/>
            </a:xfrm>
            <a:custGeom>
              <a:avLst/>
              <a:gdLst>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396000 w 6460280"/>
                <a:gd name="connsiteY4" fmla="*/ 39600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35550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54427 w 6460280"/>
                <a:gd name="connsiteY4" fmla="*/ 405313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41462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402209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3303 w 6460280"/>
                <a:gd name="connsiteY4" fmla="*/ 386687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3865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402210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2896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78022 w 6460280"/>
                <a:gd name="connsiteY4" fmla="*/ 396001 h 792000"/>
                <a:gd name="connsiteX5" fmla="*/ 0 w 6460280"/>
                <a:gd name="connsiteY5" fmla="*/ 0 h 792000"/>
                <a:gd name="connsiteX0" fmla="*/ 0 w 6460280"/>
                <a:gd name="connsiteY0" fmla="*/ 0 h 792000"/>
                <a:gd name="connsiteX1" fmla="*/ 6460280 w 6460280"/>
                <a:gd name="connsiteY1" fmla="*/ 0 h 792000"/>
                <a:gd name="connsiteX2" fmla="*/ 6460280 w 6460280"/>
                <a:gd name="connsiteY2" fmla="*/ 792000 h 792000"/>
                <a:gd name="connsiteX3" fmla="*/ 0 w 6460280"/>
                <a:gd name="connsiteY3" fmla="*/ 792000 h 792000"/>
                <a:gd name="connsiteX4" fmla="*/ 268584 w 6460280"/>
                <a:gd name="connsiteY4" fmla="*/ 396001 h 792000"/>
                <a:gd name="connsiteX5" fmla="*/ 0 w 6460280"/>
                <a:gd name="connsiteY5"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0280" h="792000">
                  <a:moveTo>
                    <a:pt x="0" y="0"/>
                  </a:moveTo>
                  <a:lnTo>
                    <a:pt x="6460280" y="0"/>
                  </a:lnTo>
                  <a:lnTo>
                    <a:pt x="6460280" y="792000"/>
                  </a:lnTo>
                  <a:lnTo>
                    <a:pt x="0" y="792000"/>
                  </a:lnTo>
                  <a:lnTo>
                    <a:pt x="268584" y="396001"/>
                  </a:lnTo>
                  <a:lnTo>
                    <a:pt x="0" y="0"/>
                  </a:lnTo>
                  <a:close/>
                </a:path>
              </a:pathLst>
            </a:cu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0" name="Pentagon 26">
              <a:extLst>
                <a:ext uri="{FF2B5EF4-FFF2-40B4-BE49-F238E27FC236}">
                  <a16:creationId xmlns:a16="http://schemas.microsoft.com/office/drawing/2014/main" id="{61752F75-128A-5CCE-A31B-BDC4279D0067}"/>
                </a:ext>
              </a:extLst>
            </p:cNvPr>
            <p:cNvSpPr/>
            <p:nvPr/>
          </p:nvSpPr>
          <p:spPr>
            <a:xfrm>
              <a:off x="933685" y="1815665"/>
              <a:ext cx="1441222" cy="972000"/>
            </a:xfrm>
            <a:prstGeom prst="homePlate">
              <a:avLst>
                <a:gd name="adj" fmla="val 22388"/>
              </a:avLst>
            </a:prstGeom>
            <a:solidFill>
              <a:schemeClr val="accent3">
                <a:lumMod val="40000"/>
                <a:lumOff val="60000"/>
              </a:schemeClr>
            </a:solidFill>
            <a:ln w="508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1" name="Rectangle 34">
              <a:extLst>
                <a:ext uri="{FF2B5EF4-FFF2-40B4-BE49-F238E27FC236}">
                  <a16:creationId xmlns:a16="http://schemas.microsoft.com/office/drawing/2014/main" id="{422B4884-8362-30D4-4562-221BCE34CEDE}"/>
                </a:ext>
              </a:extLst>
            </p:cNvPr>
            <p:cNvSpPr/>
            <p:nvPr/>
          </p:nvSpPr>
          <p:spPr>
            <a:xfrm>
              <a:off x="991160"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42" name="Rectangle 38">
              <a:extLst>
                <a:ext uri="{FF2B5EF4-FFF2-40B4-BE49-F238E27FC236}">
                  <a16:creationId xmlns:a16="http://schemas.microsoft.com/office/drawing/2014/main" id="{5D908C94-856D-88D9-1F4C-2E437CE7C866}"/>
                </a:ext>
              </a:extLst>
            </p:cNvPr>
            <p:cNvSpPr/>
            <p:nvPr/>
          </p:nvSpPr>
          <p:spPr>
            <a:xfrm>
              <a:off x="1114936" y="1815665"/>
              <a:ext cx="18000" cy="972000"/>
            </a:xfrm>
            <a:prstGeom prst="rect">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sp>
        <p:nvSpPr>
          <p:cNvPr id="48" name="TextBox 47">
            <a:extLst>
              <a:ext uri="{FF2B5EF4-FFF2-40B4-BE49-F238E27FC236}">
                <a16:creationId xmlns:a16="http://schemas.microsoft.com/office/drawing/2014/main" id="{7F1E9576-4599-8584-DC97-25429E047539}"/>
              </a:ext>
            </a:extLst>
          </p:cNvPr>
          <p:cNvSpPr txBox="1"/>
          <p:nvPr/>
        </p:nvSpPr>
        <p:spPr>
          <a:xfrm>
            <a:off x="2021248" y="5218719"/>
            <a:ext cx="9781137" cy="1046440"/>
          </a:xfrm>
          <a:prstGeom prst="rect">
            <a:avLst/>
          </a:prstGeom>
          <a:noFill/>
        </p:spPr>
        <p:txBody>
          <a:bodyPr wrap="square">
            <a:spAutoFit/>
          </a:bodyPr>
          <a:lstStyle/>
          <a:p>
            <a:pPr marL="228600" lvl="1" indent="-228600" algn="l" defTabSz="1066800" rtl="0">
              <a:lnSpc>
                <a:spcPct val="90000"/>
              </a:lnSpc>
              <a:spcBef>
                <a:spcPct val="0"/>
              </a:spcBef>
              <a:spcAft>
                <a:spcPct val="20000"/>
              </a:spcAft>
              <a:buChar char="•"/>
            </a:pPr>
            <a:r>
              <a:rPr lang="en-US" sz="2000" kern="1200" dirty="0" err="1">
                <a:solidFill>
                  <a:schemeClr val="tx1"/>
                </a:solidFill>
                <a:latin typeface="Times New Roman" panose="02020603050405020304" pitchFamily="18" charset="0"/>
                <a:cs typeface="Times New Roman" panose="02020603050405020304" pitchFamily="18" charset="0"/>
              </a:rPr>
              <a:t>Tài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sản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còn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sử</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dụng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được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thì</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ghi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số</a:t>
            </a:r>
            <a:r>
              <a:rPr lang="en-US" sz="2000" kern="1200" dirty="0">
                <a:solidFill>
                  <a:schemeClr val="tx1"/>
                </a:solidFill>
                <a:latin typeface="Times New Roman" panose="02020603050405020304" pitchFamily="18" charset="0"/>
                <a:cs typeface="Times New Roman" panose="02020603050405020304" pitchFamily="18" charset="0"/>
              </a:rPr>
              <a:t> 1 </a:t>
            </a:r>
            <a:r>
              <a:rPr lang="en-US" sz="2000" kern="1200" dirty="0" err="1">
                <a:solidFill>
                  <a:schemeClr val="tx1"/>
                </a:solidFill>
                <a:latin typeface="Times New Roman" panose="02020603050405020304" pitchFamily="18" charset="0"/>
                <a:cs typeface="Times New Roman" panose="02020603050405020304" pitchFamily="18" charset="0"/>
              </a:rPr>
              <a:t>vào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cột</a:t>
            </a:r>
            <a:r>
              <a:rPr lang="en-US" sz="2000" kern="1200" dirty="0">
                <a:solidFill>
                  <a:schemeClr val="tx1"/>
                </a:solidFill>
                <a:latin typeface="Times New Roman" panose="02020603050405020304" pitchFamily="18" charset="0"/>
                <a:cs typeface="Times New Roman" panose="02020603050405020304" pitchFamily="18" charset="0"/>
              </a:rPr>
              <a:t> 17. </a:t>
            </a:r>
          </a:p>
          <a:p>
            <a:pPr marL="228600" lvl="1" indent="-228600" algn="l" defTabSz="1066800" rtl="0">
              <a:lnSpc>
                <a:spcPct val="90000"/>
              </a:lnSpc>
              <a:spcBef>
                <a:spcPct val="0"/>
              </a:spcBef>
              <a:spcAft>
                <a:spcPct val="20000"/>
              </a:spcAft>
              <a:buChar char="•"/>
            </a:pPr>
            <a:r>
              <a:rPr lang="en-US" sz="2000" kern="1200" dirty="0" err="1">
                <a:solidFill>
                  <a:schemeClr val="tx1"/>
                </a:solidFill>
                <a:latin typeface="Times New Roman" panose="02020603050405020304" pitchFamily="18" charset="0"/>
                <a:cs typeface="Times New Roman" panose="02020603050405020304" pitchFamily="18" charset="0"/>
              </a:rPr>
              <a:t>Tài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sản</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hỏng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không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sử</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dụng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được</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thì</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ghi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số</a:t>
            </a:r>
            <a:r>
              <a:rPr lang="en-US" sz="2000" kern="1200" dirty="0">
                <a:solidFill>
                  <a:schemeClr val="tx1"/>
                </a:solidFill>
                <a:latin typeface="Times New Roman" panose="02020603050405020304" pitchFamily="18" charset="0"/>
                <a:cs typeface="Times New Roman" panose="02020603050405020304" pitchFamily="18" charset="0"/>
              </a:rPr>
              <a:t> 1 </a:t>
            </a:r>
            <a:r>
              <a:rPr lang="en-US" sz="2000" kern="1200" dirty="0" err="1">
                <a:solidFill>
                  <a:schemeClr val="tx1"/>
                </a:solidFill>
                <a:latin typeface="Times New Roman" panose="02020603050405020304" pitchFamily="18" charset="0"/>
                <a:cs typeface="Times New Roman" panose="02020603050405020304" pitchFamily="18" charset="0"/>
              </a:rPr>
              <a:t>vào</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cột</a:t>
            </a:r>
            <a:r>
              <a:rPr lang="en-US" sz="2000" kern="1200" dirty="0">
                <a:solidFill>
                  <a:schemeClr val="tx1"/>
                </a:solidFill>
                <a:latin typeface="Times New Roman" panose="02020603050405020304" pitchFamily="18" charset="0"/>
                <a:cs typeface="Times New Roman" panose="02020603050405020304" pitchFamily="18" charset="0"/>
              </a:rPr>
              <a:t> 18</a:t>
            </a:r>
          </a:p>
          <a:p>
            <a:pPr marL="0" lvl="1" algn="l" defTabSz="1066800" rtl="0">
              <a:lnSpc>
                <a:spcPct val="90000"/>
              </a:lnSpc>
              <a:spcBef>
                <a:spcPct val="0"/>
              </a:spcBef>
              <a:spcAft>
                <a:spcPct val="20000"/>
              </a:spcAft>
            </a:pP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Lưu</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ý</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Chỉ</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điền</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một</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trong</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hai</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cột</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đối</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với</a:t>
            </a:r>
            <a:r>
              <a:rPr lang="en-US" sz="2000" b="1" kern="1200" dirty="0">
                <a:solidFill>
                  <a:schemeClr val="tx1"/>
                </a:solidFill>
                <a:latin typeface="Times New Roman" panose="02020603050405020304" pitchFamily="18" charset="0"/>
                <a:cs typeface="Times New Roman" panose="02020603050405020304" pitchFamily="18" charset="0"/>
              </a:rPr>
              <a:t> 01 </a:t>
            </a:r>
            <a:r>
              <a:rPr lang="en-US" sz="2000" b="1" kern="1200" dirty="0" err="1">
                <a:solidFill>
                  <a:schemeClr val="tx1"/>
                </a:solidFill>
                <a:latin typeface="Times New Roman" panose="02020603050405020304" pitchFamily="18" charset="0"/>
                <a:cs typeface="Times New Roman" panose="02020603050405020304" pitchFamily="18" charset="0"/>
              </a:rPr>
              <a:t>tài</a:t>
            </a:r>
            <a:r>
              <a:rPr lang="en-US" sz="2000" b="1" kern="1200" dirty="0">
                <a:solidFill>
                  <a:schemeClr val="tx1"/>
                </a:solidFill>
                <a:latin typeface="Times New Roman" panose="02020603050405020304" pitchFamily="18" charset="0"/>
                <a:cs typeface="Times New Roman" panose="02020603050405020304" pitchFamily="18" charset="0"/>
              </a:rPr>
              <a:t> </a:t>
            </a:r>
            <a:r>
              <a:rPr lang="en-US" sz="2000" b="1" kern="1200" dirty="0" err="1">
                <a:solidFill>
                  <a:schemeClr val="tx1"/>
                </a:solidFill>
                <a:latin typeface="Times New Roman" panose="02020603050405020304" pitchFamily="18" charset="0"/>
                <a:cs typeface="Times New Roman" panose="02020603050405020304" pitchFamily="18" charset="0"/>
              </a:rPr>
              <a:t>sản</a:t>
            </a:r>
            <a:endParaRPr lang="en-US" sz="2000" b="1" kern="1200" dirty="0">
              <a:solidFill>
                <a:schemeClr val="tx1"/>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BF3BF769-0BE9-94E4-9D10-D60C88F50EAA}"/>
              </a:ext>
            </a:extLst>
          </p:cNvPr>
          <p:cNvSpPr txBox="1"/>
          <p:nvPr/>
        </p:nvSpPr>
        <p:spPr>
          <a:xfrm>
            <a:off x="539224" y="5140690"/>
            <a:ext cx="1015376" cy="1107996"/>
          </a:xfrm>
          <a:prstGeom prst="rect">
            <a:avLst/>
          </a:prstGeom>
          <a:noFill/>
        </p:spPr>
        <p:txBody>
          <a:bodyPr wrap="square" tIns="0" bIns="0" rtlCol="0" anchor="ctr">
            <a:spAutoFit/>
          </a:bodyPr>
          <a:lstStyle/>
          <a:p>
            <a:pPr algn="ctr"/>
            <a:r>
              <a:rPr lang="en-US" altLang="ko-KR" b="1" dirty="0" err="1">
                <a:latin typeface="Times New Roman" panose="02020603050405020304" pitchFamily="18" charset="0"/>
                <a:cs typeface="Times New Roman" panose="02020603050405020304" pitchFamily="18" charset="0"/>
              </a:rPr>
              <a:t>Tình</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trạng</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của</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tài</a:t>
            </a:r>
            <a:r>
              <a:rPr lang="en-US" altLang="ko-KR" b="1" dirty="0">
                <a:latin typeface="Times New Roman" panose="02020603050405020304" pitchFamily="18" charset="0"/>
                <a:cs typeface="Times New Roman" panose="02020603050405020304" pitchFamily="18" charset="0"/>
              </a:rPr>
              <a:t> </a:t>
            </a:r>
            <a:r>
              <a:rPr lang="en-US" altLang="ko-KR" b="1" dirty="0" err="1">
                <a:latin typeface="Times New Roman" panose="02020603050405020304" pitchFamily="18" charset="0"/>
                <a:cs typeface="Times New Roman" panose="02020603050405020304" pitchFamily="18" charset="0"/>
              </a:rPr>
              <a:t>sản</a:t>
            </a:r>
            <a:endParaRPr lang="en-US" altLang="ko-K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80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checkerboard(across)">
                                      <p:cBhvr>
                                        <p:cTn id="7" dur="500"/>
                                        <p:tgtEl>
                                          <p:spTgt spid="34"/>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checkerboard(across)">
                                      <p:cBhvr>
                                        <p:cTn id="24" dur="500"/>
                                        <p:tgtEl>
                                          <p:spTgt spid="48"/>
                                        </p:tgtEl>
                                      </p:cBhvr>
                                    </p:animEffect>
                                  </p:childTnLst>
                                </p:cTn>
                              </p:par>
                              <p:par>
                                <p:cTn id="25" presetID="5" presetClass="entr" presetSubtype="1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heckerboard(across)">
                                      <p:cBhvr>
                                        <p:cTn id="27" dur="500"/>
                                        <p:tgtEl>
                                          <p:spTgt spid="38"/>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checkerboard(across)">
                                      <p:cBhvr>
                                        <p:cTn id="3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4" grpId="0" animBg="1"/>
      <p:bldP spid="37" grpId="0" animBg="1"/>
      <p:bldP spid="48" grpId="0"/>
      <p:bldP spid="49" grpId="0"/>
    </p:bldLst>
  </p:timing>
</p:sld>
</file>

<file path=ppt/theme/theme1.xml><?xml version="1.0" encoding="utf-8"?>
<a:theme xmlns:a="http://schemas.openxmlformats.org/drawingml/2006/main" name="Cover and End Slide Master">
  <a:themeElements>
    <a:clrScheme name="ALLPPT-214">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14">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214">
      <a:dk1>
        <a:sysClr val="windowText" lastClr="000000"/>
      </a:dk1>
      <a:lt1>
        <a:sysClr val="window" lastClr="FFFFFF"/>
      </a:lt1>
      <a:dk2>
        <a:srgbClr val="1F497D"/>
      </a:dk2>
      <a:lt2>
        <a:srgbClr val="EEECE1"/>
      </a:lt2>
      <a:accent1>
        <a:srgbClr val="F0D23F"/>
      </a:accent1>
      <a:accent2>
        <a:srgbClr val="F79465"/>
      </a:accent2>
      <a:accent3>
        <a:srgbClr val="ED3B55"/>
      </a:accent3>
      <a:accent4>
        <a:srgbClr val="54CBA0"/>
      </a:accent4>
      <a:accent5>
        <a:srgbClr val="78AAE1"/>
      </a:accent5>
      <a:accent6>
        <a:srgbClr val="77DBE1"/>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E23ED884EE042B467471917B863F8" ma:contentTypeVersion="1" ma:contentTypeDescription="Create a new document." ma:contentTypeScope="" ma:versionID="8f63a512a6662ae5100b7dc2f5d9e89d">
  <xsd:schema xmlns:xsd="http://www.w3.org/2001/XMLSchema" xmlns:xs="http://www.w3.org/2001/XMLSchema" xmlns:p="http://schemas.microsoft.com/office/2006/metadata/properties" xmlns:ns2="df6cab6d-25a5-4a45-89de-f19c5af208b6" targetNamespace="http://schemas.microsoft.com/office/2006/metadata/properties" ma:root="true" ma:fieldsID="33dac6600548e5ebfdeec93af0257fcf" ns2:_="">
    <xsd:import namespace="df6cab6d-25a5-4a45-89de-f19c5af208b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cab6d-25a5-4a45-89de-f19c5af208b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f6cab6d-25a5-4a45-89de-f19c5af208b6">QY5UZ4ZQWDMN-1850682920-1291</_dlc_DocId>
    <_dlc_DocIdUrl xmlns="df6cab6d-25a5-4a45-89de-f19c5af208b6">
      <Url>https://longthanh.dongnai.gov.vn/_layouts/15/DocIdRedir.aspx?ID=QY5UZ4ZQWDMN-1850682920-1291</Url>
      <Description>QY5UZ4ZQWDMN-1850682920-1291</Description>
    </_dlc_DocIdUrl>
  </documentManagement>
</p:properties>
</file>

<file path=customXml/itemProps1.xml><?xml version="1.0" encoding="utf-8"?>
<ds:datastoreItem xmlns:ds="http://schemas.openxmlformats.org/officeDocument/2006/customXml" ds:itemID="{456A038A-7207-465E-9E17-CC46256518FE}"/>
</file>

<file path=customXml/itemProps2.xml><?xml version="1.0" encoding="utf-8"?>
<ds:datastoreItem xmlns:ds="http://schemas.openxmlformats.org/officeDocument/2006/customXml" ds:itemID="{F3B90796-8124-483F-AE24-F1A2D982705F}"/>
</file>

<file path=customXml/itemProps3.xml><?xml version="1.0" encoding="utf-8"?>
<ds:datastoreItem xmlns:ds="http://schemas.openxmlformats.org/officeDocument/2006/customXml" ds:itemID="{D7A1F970-1F05-48F0-80C4-72B6388D7A8B}"/>
</file>

<file path=customXml/itemProps4.xml><?xml version="1.0" encoding="utf-8"?>
<ds:datastoreItem xmlns:ds="http://schemas.openxmlformats.org/officeDocument/2006/customXml" ds:itemID="{E4F5475E-447D-4BED-A9D1-A29F12AB725A}"/>
</file>

<file path=docProps/app.xml><?xml version="1.0" encoding="utf-8"?>
<Properties xmlns="http://schemas.openxmlformats.org/officeDocument/2006/extended-properties" xmlns:vt="http://schemas.openxmlformats.org/officeDocument/2006/docPropsVTypes">
  <TotalTime>3037</TotalTime>
  <Words>5761</Words>
  <Application>Microsoft Macintosh PowerPoint</Application>
  <PresentationFormat>Widescreen</PresentationFormat>
  <Paragraphs>391</Paragraphs>
  <Slides>30</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30</vt:i4>
      </vt:variant>
    </vt:vector>
  </HeadingPairs>
  <TitlesOfParts>
    <vt:vector size="36" baseType="lpstr">
      <vt:lpstr>Arial</vt:lpstr>
      <vt:lpstr>Calibri</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lelan</cp:lastModifiedBy>
  <cp:revision>102</cp:revision>
  <dcterms:created xsi:type="dcterms:W3CDTF">2020-01-20T05:08:25Z</dcterms:created>
  <dcterms:modified xsi:type="dcterms:W3CDTF">2024-08-19T15:42:54Z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0x010100B8BE23ED884EE042B467471917B863F8</vt:lpwstr>
  </property>
  <property fmtid="{D5CDD505-2E9C-101B-9397-08002B2CF9AE}" pid="3" name="_dlc_DocIdItemGuid">
    <vt:lpwstr>fa8cd2da-a751-4abd-b581-d6c135a379e3</vt:lpwstr>
  </property>
</Properties>
</file>